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9899650" cy="68754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pos="31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8434622-EB23-4116-B64D-77ABC2444493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2700" cmpd="sng">
              <a:solidFill>
                <a:schemeClr val="accent5"/>
              </a:solidFill>
            </a:ln>
          </a:top>
          <a:bottom>
            <a:ln w="2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 w="10000" cmpd="sng">
              <a:solidFill>
                <a:schemeClr val="accent5"/>
              </a:solidFill>
            </a:ln>
          </a:top>
          <a:bottom>
            <a:ln w="10000" cmpd="sng">
              <a:solidFill>
                <a:schemeClr val="accent5"/>
              </a:solidFill>
            </a:ln>
          </a:bottom>
        </a:tcBdr>
        <a:fill>
          <a:solidFill>
            <a:schemeClr val="accent5">
              <a:alpha val="20000"/>
              <a:tint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344573-4499-4136-9432-9625E8DE034D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TxStyle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TxStyle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>
        <a:fontRef idx="minor">
          <a:scrgbClr r="0" g="0" b="0"/>
        </a:fontRef>
        <a:schemeClr val="accent5"/>
      </a:tcTxStyle>
      <a:tcStyle>
        <a:tcBdr>
          <a:top>
            <a:ln w="6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accent5">
          <a:shade val="40000"/>
        </a:schemeClr>
      </a:tcTxStyle>
      <a:tcStyle>
        <a:tcBdr/>
        <a:fill>
          <a:solidFill>
            <a:schemeClr val="accent5">
              <a:alpha val="40000"/>
            </a:schemeClr>
          </a:solidFill>
        </a:fill>
      </a:tcStyle>
    </a:firstRow>
  </a:tblStyle>
  <a:tblStyle styleId="{CDE67981-C926-4AC7-AA08-ACFD1CD1FBA1}" styleName="Normal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40000" cmpd="sng">
              <a:solidFill>
                <a:schemeClr val="accent1"/>
              </a:solidFill>
            </a:ln>
          </a:left>
          <a:right>
            <a:ln w="40000" cmpd="sng">
              <a:solidFill>
                <a:schemeClr val="accent1"/>
              </a:solidFill>
            </a:ln>
          </a:right>
          <a:top>
            <a:ln w="40000" cmpd="sng">
              <a:solidFill>
                <a:schemeClr val="accent1"/>
              </a:solidFill>
            </a:ln>
          </a:top>
          <a:bottom>
            <a:ln w="400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5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tint val="5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accent1">
          <a:shade val="80000"/>
        </a:schemeClr>
      </a:tcTxStyle>
      <a:tcStyle>
        <a:tcBdr>
          <a:bottom>
            <a:ln w="35400" cmpd="sng">
              <a:solidFill>
                <a:schemeClr val="accent1">
                  <a:shade val="80000"/>
                </a:schemeClr>
              </a:solidFill>
            </a:ln>
          </a:bottom>
        </a:tcBdr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A7026A9-84A0-402A-8550-04DCFC3E3A74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32700" cmpd="sng">
              <a:solidFill>
                <a:schemeClr val="accent5"/>
              </a:solidFill>
              <a:prstDash val="dash"/>
            </a:ln>
          </a:left>
          <a:right>
            <a:ln w="32700" cmpd="sng">
              <a:solidFill>
                <a:schemeClr val="accent5"/>
              </a:solidFill>
              <a:prstDash val="dash"/>
            </a:ln>
          </a:right>
          <a:top>
            <a:ln w="32700" cmpd="sng">
              <a:solidFill>
                <a:schemeClr val="accent5"/>
              </a:solidFill>
              <a:prstDash val="dash"/>
            </a:ln>
          </a:top>
          <a:bottom>
            <a:ln w="32700" cmpd="sng">
              <a:solidFill>
                <a:schemeClr val="accent5"/>
              </a:solidFill>
              <a:prstDash val="dash"/>
            </a:ln>
          </a:bottom>
          <a:insideH>
            <a:ln w="22700" cmpd="sng">
              <a:solidFill>
                <a:schemeClr val="accent5"/>
              </a:solidFill>
              <a:prstDash val="sysDot"/>
            </a:ln>
          </a:insideH>
          <a:insideV>
            <a:ln w="22700" cmpd="sng">
              <a:solidFill>
                <a:schemeClr val="accent5"/>
              </a:solidFill>
              <a:prstDash val="sysDot"/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799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90" y="270"/>
      </p:cViewPr>
      <p:guideLst>
        <p:guide orient="horz" pos="2165"/>
        <p:guide pos="311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화재건수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일반음식점</c:v>
                </c:pt>
                <c:pt idx="1">
                  <c:v>노래연습장</c:v>
                </c:pt>
                <c:pt idx="2">
                  <c:v>유흥주점</c:v>
                </c:pt>
                <c:pt idx="3">
                  <c:v>고시원</c:v>
                </c:pt>
                <c:pt idx="4">
                  <c:v>단란주점</c:v>
                </c:pt>
                <c:pt idx="5">
                  <c:v>PC방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1029</c:v>
                </c:pt>
                <c:pt idx="1">
                  <c:v>578</c:v>
                </c:pt>
                <c:pt idx="2">
                  <c:v>388</c:v>
                </c:pt>
                <c:pt idx="3">
                  <c:v>246</c:v>
                </c:pt>
                <c:pt idx="4">
                  <c:v>171</c:v>
                </c:pt>
                <c:pt idx="5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C2-4344-8A13-D12CC1D619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인명피해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일반음식점</c:v>
                </c:pt>
                <c:pt idx="1">
                  <c:v>노래연습장</c:v>
                </c:pt>
                <c:pt idx="2">
                  <c:v>유흥주점</c:v>
                </c:pt>
                <c:pt idx="3">
                  <c:v>고시원</c:v>
                </c:pt>
                <c:pt idx="4">
                  <c:v>단란주점</c:v>
                </c:pt>
                <c:pt idx="5">
                  <c:v>PC방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63</c:v>
                </c:pt>
                <c:pt idx="1">
                  <c:v>31</c:v>
                </c:pt>
                <c:pt idx="2">
                  <c:v>24</c:v>
                </c:pt>
                <c:pt idx="3">
                  <c:v>31</c:v>
                </c:pt>
                <c:pt idx="4">
                  <c:v>13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C2-4344-8A13-D12CC1D61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958593424"/>
        <c:axId val="-1972525408"/>
        <c:axId val="0"/>
      </c:bar3DChart>
      <c:catAx>
        <c:axId val="-1958593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ko-KR"/>
          </a:p>
        </c:txPr>
        <c:crossAx val="-1972525408"/>
        <c:crosses val="autoZero"/>
        <c:auto val="1"/>
        <c:lblAlgn val="ctr"/>
        <c:lblOffset val="100"/>
        <c:tickMarkSkip val="1"/>
        <c:noMultiLvlLbl val="0"/>
      </c:catAx>
      <c:valAx>
        <c:axId val="-1972525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958593424"/>
        <c:crosses val="autoZero"/>
        <c:crossBetween val="between"/>
      </c:valAx>
      <c:spPr>
        <a:noFill/>
        <a:ln w="9525" cap="flat" cmpd="sng" algn="ctr">
          <a:noFill/>
          <a:prstDash val="solid"/>
          <a:round/>
        </a:ln>
      </c:spPr>
    </c:plotArea>
    <c:legend>
      <c:legendPos val="b"/>
      <c:overlay val="0"/>
    </c:legend>
    <c:plotVisOnly val="1"/>
    <c:dispBlanksAs val="gap"/>
    <c:showDLblsOverMax val="1"/>
  </c:chart>
  <c:spPr>
    <a:gradFill rotWithShape="1">
      <a:gsLst>
        <a:gs pos="0">
          <a:schemeClr val="lt2"/>
        </a:gs>
        <a:gs pos="100000">
          <a:schemeClr val="bg1"/>
        </a:gs>
      </a:gsLst>
      <a:lin ang="16200000" scaled="0"/>
      <a:tileRect/>
    </a:gradFill>
  </c:spPr>
  <c:txPr>
    <a:bodyPr/>
    <a:lstStyle/>
    <a:p>
      <a:pPr>
        <a:defRPr sz="1200">
          <a:latin typeface="맑은 고딕" panose="020B0503020000020004" pitchFamily="50" charset="-127"/>
          <a:ea typeface="맑은 고딕" panose="020B0503020000020004" pitchFamily="50" charset="-127"/>
        </a:defRPr>
      </a:pPr>
      <a:endParaRPr lang="ko-KR"/>
    </a:p>
  </c:txPr>
  <c:externalData r:id="rId1">
    <c:autoUpdate val="0"/>
  </c:externalData>
  <c:extLst>
    <c:ext uri="CC8EB2C9-7E31-499d-B8F2-F6CE61031016">
      <ho:hncChartStyle xmlns:ho="http://schemas.haansoft.com/office/8.0" layoutIndex="-1" colorIndex="0" styleIndex="3"/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31429946422598E-2"/>
          <c:y val="2.4831747636199001E-2"/>
          <c:w val="0.73947620391845703"/>
          <c:h val="0.869707167148589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발생건수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EB43-47B0-803D-46314909CD01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EB43-47B0-803D-46314909CD0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EB43-47B0-803D-46314909CD0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EB43-47B0-803D-46314909CD01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전기적요인</c:v>
                </c:pt>
                <c:pt idx="1">
                  <c:v>부주의</c:v>
                </c:pt>
                <c:pt idx="2">
                  <c:v>기계적</c:v>
                </c:pt>
                <c:pt idx="3">
                  <c:v>방화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1250</c:v>
                </c:pt>
                <c:pt idx="1">
                  <c:v>1201</c:v>
                </c:pt>
                <c:pt idx="2">
                  <c:v>258</c:v>
                </c:pt>
                <c:pt idx="3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B43-47B0-803D-46314909CD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9525" cap="flat" cmpd="sng" algn="ctr">
          <a:noFill/>
          <a:prstDash val="solid"/>
          <a:round/>
        </a:ln>
      </c:spPr>
    </c:plotArea>
    <c:legend>
      <c:legendPos val="b"/>
      <c:overlay val="0"/>
    </c:legend>
    <c:plotVisOnly val="1"/>
    <c:dispBlanksAs val="gap"/>
    <c:showDLblsOverMax val="1"/>
  </c:chart>
  <c:txPr>
    <a:bodyPr/>
    <a:lstStyle/>
    <a:p>
      <a:pPr>
        <a:defRPr sz="1200" b="1">
          <a:latin typeface="맑은 고딕" panose="020B0503020000020004" pitchFamily="50" charset="-127"/>
          <a:ea typeface="맑은 고딕" panose="020B0503020000020004" pitchFamily="50" charset="-127"/>
        </a:defRPr>
      </a:pPr>
      <a:endParaRPr lang="ko-KR"/>
    </a:p>
  </c:txPr>
  <c:externalData r:id="rId1">
    <c:autoUpdate val="0"/>
  </c:externalData>
  <c:extLst>
    <c:ext uri="CC8EB2C9-7E31-499d-B8F2-F6CE61031016">
      <ho:hncChartStyle xmlns:ho="http://schemas.haansoft.com/office/8.0" layoutIndex="-1" colorIndex="0" styleIndex="-1"/>
    </c:ext>
  </c:extLst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A6CD0F2-CC72-41C8-B974-2FA4D99C6B23}" type="datetime1">
              <a:rPr lang="ko-KR" altLang="en-US"/>
              <a:pPr lvl="0">
                <a:defRPr/>
              </a:pPr>
              <a:t>2020-05-04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6D602D43-BF35-44CC-816F-E619016348E2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70689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A13-C.jpg"/>
          <p:cNvPicPr>
            <a:picLocks noChangeAspect="1"/>
          </p:cNvPicPr>
          <p:nvPr/>
        </p:nvPicPr>
        <p:blipFill rotWithShape="1">
          <a:blip r:embed="rId2">
            <a:alphaModFix/>
            <a:lum/>
          </a:blip>
          <a:stretch>
            <a:fillRect/>
          </a:stretch>
        </p:blipFill>
        <p:spPr>
          <a:xfrm>
            <a:off x="0" y="0"/>
            <a:ext cx="9899650" cy="687546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35575" y="3025058"/>
            <a:ext cx="7718628" cy="864221"/>
          </a:xfrm>
        </p:spPr>
        <p:txBody>
          <a:bodyPr>
            <a:normAutofit/>
          </a:bodyPr>
          <a:lstStyle>
            <a:lvl1pPr algn="r">
              <a:defRPr sz="4800">
                <a:solidFill>
                  <a:srgbClr val="3F3F3F"/>
                </a:solidFill>
              </a:defRPr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51312" y="2576945"/>
            <a:ext cx="7701460" cy="429490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  <a:latin typeface="한컴 윤고딕 230"/>
                <a:ea typeface="한컴 윤고딕 230"/>
              </a:defRPr>
            </a:lvl1pPr>
          </a:lstStyle>
          <a:p>
            <a:pPr>
              <a:defRPr/>
            </a:pPr>
            <a:fld id="{63DC5067-7EE8-4B77-AD89-793BF05FAAE1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6960705" y="6409164"/>
            <a:ext cx="2593498" cy="366054"/>
          </a:xfrm>
        </p:spPr>
        <p:txBody>
          <a:bodyPr vert="horz" lIns="91440" tIns="45720" rIns="91440" bIns="45720" anchor="ctr"/>
          <a:lstStyle>
            <a:lvl1pPr marL="0" marR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altLang="ko-KR" sz="1200" b="0" kern="1200" dirty="0" smtClean="0">
                <a:solidFill>
                  <a:schemeClr val="bg1"/>
                </a:solidFill>
                <a:latin typeface="한컴 윤고딕 230"/>
                <a:ea typeface="한컴 윤고딕 230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한컴 윤고딕 230"/>
                <a:ea typeface="한컴 윤고딕 230"/>
              </a:defRPr>
            </a:lvl1pPr>
          </a:lstStyle>
          <a:p>
            <a:pPr>
              <a:defRPr/>
            </a:pPr>
            <a:fld id="{ABABC1A5-C971-4648-AF51-14A9E07834F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D01244-B176-46FA-9550-68E157DB6033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AB1737-ED47-4E89-A43A-BBD2DE8F295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40C172-2BE6-4A0C-8692-70B3DD0F5488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22CD3B-FDDF-4998-970C-76E6E0BEC65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광할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A13-P.jpg"/>
          <p:cNvPicPr>
            <a:picLocks noChangeAspect="1"/>
          </p:cNvPicPr>
          <p:nvPr/>
        </p:nvPicPr>
        <p:blipFill rotWithShape="1">
          <a:blip r:embed="rId5">
            <a:alphaModFix/>
            <a:lum/>
          </a:blip>
          <a:stretch>
            <a:fillRect/>
          </a:stretch>
        </p:blipFill>
        <p:spPr>
          <a:xfrm>
            <a:off x="0" y="0"/>
            <a:ext cx="9899650" cy="6875462"/>
          </a:xfrm>
          <a:prstGeom prst="rect">
            <a:avLst/>
          </a:prstGeom>
        </p:spPr>
      </p:pic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91506" y="49768"/>
            <a:ext cx="8921470" cy="870557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91506" y="1074275"/>
            <a:ext cx="8909685" cy="515663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91506" y="6409164"/>
            <a:ext cx="2309918" cy="36605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 b="0">
                <a:solidFill>
                  <a:srgbClr val="4B4B4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1B83565-44BF-42B1-8F26-279622FC0588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902546" y="6409164"/>
            <a:ext cx="2598645" cy="36605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marL="0" marR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rgbClr val="4B4B4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3891389" y="6409164"/>
            <a:ext cx="2309918" cy="36605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 b="0">
                <a:solidFill>
                  <a:srgbClr val="4B4B4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BABC1A5-C971-4648-AF51-14A9E07834F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transition/>
  <p:hf hdr="0" ftr="0" dt="0"/>
  <p:txStyles>
    <p:titleStyle>
      <a:lvl1pPr algn="l" defTabSz="914400" rtl="0" eaLnBrk="1" latinLnBrk="1" hangingPunct="1">
        <a:spcBef>
          <a:spcPct val="0"/>
        </a:spcBef>
        <a:buNone/>
        <a:defRPr lang="ko-KR" altLang="en-US" sz="3600" kern="1200" dirty="0" smtClean="0">
          <a:solidFill>
            <a:srgbClr val="C0C0B8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1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Wingdings"/>
        <a:buChar char="í"/>
        <a:defRPr sz="2400" kern="1200">
          <a:solidFill>
            <a:srgbClr val="4B4B4B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1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Wingdings"/>
        <a:buChar char="í"/>
        <a:defRPr sz="2000" kern="1200">
          <a:solidFill>
            <a:srgbClr val="4B4B4B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1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Wingdings"/>
        <a:buChar char="í"/>
        <a:defRPr sz="1800" kern="1200">
          <a:solidFill>
            <a:srgbClr val="4B4B4B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1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Wingdings"/>
        <a:buChar char="í"/>
        <a:defRPr sz="1600" kern="1200">
          <a:solidFill>
            <a:srgbClr val="4B4B4B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1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Wingdings"/>
        <a:buChar char="í"/>
        <a:defRPr sz="1600" kern="1200">
          <a:solidFill>
            <a:srgbClr val="4B4B4B"/>
          </a:solidFill>
          <a:latin typeface="+mn-lt"/>
          <a:ea typeface="+mn-ea"/>
          <a:cs typeface="+mn-cs"/>
        </a:defRPr>
      </a:lvl5pPr>
      <a:lvl6pPr marL="1619250" indent="-276225" algn="l" defTabSz="914400" rtl="0" eaLnBrk="1" latinLnBrk="1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Wingdings"/>
        <a:buChar char="í"/>
        <a:defRPr sz="1600" kern="1200">
          <a:solidFill>
            <a:srgbClr val="4B4B4B"/>
          </a:solidFill>
          <a:latin typeface="+mn-lt"/>
          <a:ea typeface="+mn-ea"/>
          <a:cs typeface="+mn-cs"/>
        </a:defRPr>
      </a:lvl6pPr>
      <a:lvl7pPr marL="1885950" indent="-266700" algn="l" defTabSz="914400" rtl="0" eaLnBrk="1" latinLnBrk="1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Wingdings"/>
        <a:buChar char="í"/>
        <a:defRPr sz="1600" kern="1200">
          <a:solidFill>
            <a:srgbClr val="4B4B4B"/>
          </a:solidFill>
          <a:latin typeface="+mn-lt"/>
          <a:ea typeface="+mn-ea"/>
          <a:cs typeface="+mn-cs"/>
        </a:defRPr>
      </a:lvl7pPr>
      <a:lvl8pPr marL="2152650" indent="-266700" algn="l" defTabSz="914400" rtl="0" eaLnBrk="1" latinLnBrk="1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Wingdings"/>
        <a:buChar char="í"/>
        <a:defRPr sz="1600" kern="1200">
          <a:solidFill>
            <a:srgbClr val="4B4B4B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1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Wingdings"/>
        <a:buChar char="í"/>
        <a:defRPr sz="1600" kern="1200">
          <a:solidFill>
            <a:srgbClr val="4B4B4B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0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5.jpeg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9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chart" Target="../charts/chart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5.jpeg"/><Relationship Id="rId5" Type="http://schemas.openxmlformats.org/officeDocument/2006/relationships/image" Target="../media/image5.png"/><Relationship Id="rId10" Type="http://schemas.openxmlformats.org/officeDocument/2006/relationships/image" Target="../media/image24.jp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-481655" y="2489506"/>
            <a:ext cx="65971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/>
            </a:pPr>
            <a:r>
              <a:rPr lang="ko-KR" altLang="en-US" sz="44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</a:rPr>
              <a:t>노래방 화재안전</a:t>
            </a:r>
            <a:endParaRPr lang="en-US" altLang="ko-KR" sz="4400" b="1" spc="-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2" name="직사각형 10"/>
          <p:cNvSpPr/>
          <p:nvPr/>
        </p:nvSpPr>
        <p:spPr>
          <a:xfrm>
            <a:off x="383209" y="1605548"/>
            <a:ext cx="1407491" cy="369330"/>
          </a:xfrm>
          <a:prstGeom prst="rect">
            <a:avLst/>
          </a:prstGeom>
          <a:solidFill>
            <a:srgbClr val="FFFF00"/>
          </a:solidFill>
          <a:ln w="12700" cap="flat">
            <a:noFill/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45719" tIns="45719" rIns="45719" bIns="45719" anchor="ctr">
            <a:spAutoFit/>
          </a:bodyPr>
          <a:lstStyle/>
          <a:p>
            <a:pPr algn="ctr" defTabSz="914403" hangingPunct="0">
              <a:defRPr/>
            </a:pPr>
            <a:endParaRPr lang="ko-KR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직사각형 5"/>
          <p:cNvSpPr/>
          <p:nvPr/>
        </p:nvSpPr>
        <p:spPr>
          <a:xfrm>
            <a:off x="6027" y="1533980"/>
            <a:ext cx="2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/>
            </a:pPr>
            <a:r>
              <a:rPr lang="en-US" altLang="ko-KR" sz="2400" b="1" spc="-300" dirty="0">
                <a:solidFill>
                  <a:srgbClr val="0070C0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/>
                <a:ea typeface="맑은 고딕"/>
              </a:rPr>
              <a:t>[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/>
                <a:ea typeface="맑은 고딕"/>
              </a:rPr>
              <a:t>제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/>
                <a:ea typeface="맑은 고딕"/>
              </a:rPr>
              <a:t>9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/>
                <a:ea typeface="맑은 고딕"/>
              </a:rPr>
              <a:t>편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/>
                <a:ea typeface="맑은 고딕"/>
              </a:rPr>
              <a:t>]</a:t>
            </a:r>
            <a:endParaRPr lang="ko-KR" altLang="en-US" sz="2000" b="1" spc="-300" dirty="0">
              <a:solidFill>
                <a:srgbClr val="0070C0"/>
              </a:solidFill>
              <a:latin typeface="맑은 고딕"/>
              <a:ea typeface="맑은 고딕"/>
            </a:endParaRPr>
          </a:p>
        </p:txBody>
      </p:sp>
      <p:sp useBgFill="1">
        <p:nvSpPr>
          <p:cNvPr id="2" name="직사각형 1"/>
          <p:cNvSpPr/>
          <p:nvPr/>
        </p:nvSpPr>
        <p:spPr>
          <a:xfrm>
            <a:off x="182881" y="118872"/>
            <a:ext cx="2459736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 useBgFill="1">
        <p:nvSpPr>
          <p:cNvPr id="3" name="직사각형 2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8102446" y="5919157"/>
            <a:ext cx="1290781" cy="835388"/>
            <a:chOff x="1832632" y="5910484"/>
            <a:chExt cx="1290781" cy="835388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41181" y="3786187"/>
            <a:ext cx="5145087" cy="4921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83209" y="2009138"/>
            <a:ext cx="5145087" cy="4921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220035" y="5537622"/>
            <a:ext cx="842405" cy="1222393"/>
          </a:xfrm>
          <a:prstGeom prst="rect">
            <a:avLst/>
          </a:prstGeom>
        </p:spPr>
      </p:pic>
      <p:pic>
        <p:nvPicPr>
          <p:cNvPr id="25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03139" y="5937031"/>
            <a:ext cx="580865" cy="817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B19748-7A13-4106-A3C9-FFA72277F4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1" r="2081" b="49496"/>
          <a:stretch/>
        </p:blipFill>
        <p:spPr>
          <a:xfrm>
            <a:off x="6005910" y="106463"/>
            <a:ext cx="3715807" cy="448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그림 4">
            <a:extLst>
              <a:ext uri="{FF2B5EF4-FFF2-40B4-BE49-F238E27FC236}">
                <a16:creationId xmlns:a16="http://schemas.microsoft.com/office/drawing/2014/main" id="{C26900EF-951D-4432-BC2D-94AC6DB357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738104" y="5752527"/>
            <a:ext cx="1579072" cy="794264"/>
          </a:xfrm>
          <a:prstGeom prst="rect">
            <a:avLst/>
          </a:prstGeom>
        </p:spPr>
      </p:pic>
      <p:pic>
        <p:nvPicPr>
          <p:cNvPr id="20" name="그림 5">
            <a:extLst>
              <a:ext uri="{FF2B5EF4-FFF2-40B4-BE49-F238E27FC236}">
                <a16:creationId xmlns:a16="http://schemas.microsoft.com/office/drawing/2014/main" id="{D9CF909E-CB33-4D9D-97BF-F3AC8FD94A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283" y="5784416"/>
            <a:ext cx="2096961" cy="825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31" name="Rectangle 2"/>
          <p:cNvSpPr>
            <a:spLocks noChangeArrowheads="1"/>
          </p:cNvSpPr>
          <p:nvPr/>
        </p:nvSpPr>
        <p:spPr>
          <a:xfrm>
            <a:off x="0" y="0"/>
            <a:ext cx="98996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8" name="그림 7" descr="화면 캡처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020149" y="2377057"/>
            <a:ext cx="3648458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1" name="그림 1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5" name="그림 1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6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18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1" name="직사각형 1">
            <a:extLst>
              <a:ext uri="{FF2B5EF4-FFF2-40B4-BE49-F238E27FC236}">
                <a16:creationId xmlns:a16="http://schemas.microsoft.com/office/drawing/2014/main" id="{D172D9A3-306D-4AB3-BEE9-C8F41B30E271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12">
            <a:extLst>
              <a:ext uri="{FF2B5EF4-FFF2-40B4-BE49-F238E27FC236}">
                <a16:creationId xmlns:a16="http://schemas.microsoft.com/office/drawing/2014/main" id="{A665F93F-A4FB-4001-8924-F49FF93E0E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3" name="그림 15">
            <a:extLst>
              <a:ext uri="{FF2B5EF4-FFF2-40B4-BE49-F238E27FC236}">
                <a16:creationId xmlns:a16="http://schemas.microsoft.com/office/drawing/2014/main" id="{28A0F218-BC2B-4E5B-9F86-CD40CACB33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7" name="직사각형 8">
            <a:extLst>
              <a:ext uri="{FF2B5EF4-FFF2-40B4-BE49-F238E27FC236}">
                <a16:creationId xmlns:a16="http://schemas.microsoft.com/office/drawing/2014/main" id="{475A4A0E-6C3B-46B5-B3C9-5D325DC49D7C}"/>
              </a:ext>
            </a:extLst>
          </p:cNvPr>
          <p:cNvSpPr/>
          <p:nvPr/>
        </p:nvSpPr>
        <p:spPr>
          <a:xfrm>
            <a:off x="990069" y="325138"/>
            <a:ext cx="5537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노래방 화재 원인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E5FE3F-BBFC-4BB7-AA91-8A0F5F180BCB}"/>
              </a:ext>
            </a:extLst>
          </p:cNvPr>
          <p:cNvSpPr/>
          <p:nvPr/>
        </p:nvSpPr>
        <p:spPr>
          <a:xfrm>
            <a:off x="406352" y="338837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lang="ko-KR" altLang="en-US" sz="2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9AF7D8-13EC-4D87-995B-EDE9F0CD9E04}"/>
              </a:ext>
            </a:extLst>
          </p:cNvPr>
          <p:cNvSpPr/>
          <p:nvPr/>
        </p:nvSpPr>
        <p:spPr>
          <a:xfrm>
            <a:off x="1024893" y="1732046"/>
            <a:ext cx="2273417" cy="4572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9853" y="2209199"/>
            <a:ext cx="4570482" cy="27531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atinLnBrk="1">
              <a:lnSpc>
                <a:spcPct val="200000"/>
              </a:lnSpc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무심코 버린 담뱃불로 인해 화재가 빈번히 발생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>
              <a:lnSpc>
                <a:spcPct val="150000"/>
              </a:lnSpc>
              <a:defRPr/>
            </a:pP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2015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제도가 도입되어 국내에 시판되는</a:t>
            </a:r>
          </a:p>
          <a:p>
            <a:pPr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모든 담배는 저발화성 담배</a:t>
            </a:r>
          </a:p>
          <a:p>
            <a:pPr latinLnBrk="1">
              <a:lnSpc>
                <a:spcPct val="150000"/>
              </a:lnSpc>
              <a:defRPr/>
            </a:pP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불을 붙인 후 흡입하지 않을 경우</a:t>
            </a:r>
          </a:p>
          <a:p>
            <a:pPr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모두 타기 전에 저절로 꺼지는 담배로</a:t>
            </a:r>
          </a:p>
          <a:p>
            <a:pPr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화재방지성능 인증검사를 받아 시판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57AAE0-D9E6-41A2-B75A-44F1DAE58A83}"/>
              </a:ext>
            </a:extLst>
          </p:cNvPr>
          <p:cNvSpPr txBox="1"/>
          <p:nvPr/>
        </p:nvSpPr>
        <p:spPr>
          <a:xfrm>
            <a:off x="1099416" y="1760591"/>
            <a:ext cx="265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저발화성 담배란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2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" name="Slide Number Placeholder 2">
            <a:extLst>
              <a:ext uri="{FF2B5EF4-FFF2-40B4-BE49-F238E27FC236}">
                <a16:creationId xmlns:a16="http://schemas.microsoft.com/office/drawing/2014/main" id="{8BBD29FC-0115-4557-B8C4-FC06347B8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/>
          <a:p>
            <a:pPr>
              <a:defRPr/>
            </a:pPr>
            <a:fld id="{ABABC1A5-C971-4648-AF51-14A9E07834FD}" type="slidenum">
              <a:rPr lang="ko-KR" altLang="en-US" smtClean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>
                <a:defRPr/>
              </a:pPr>
              <a:t>10</a:t>
            </a:fld>
            <a:endParaRPr lang="ko-KR" altLang="en-US" dirty="0">
              <a:solidFill>
                <a:schemeClr val="accent3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다이아몬드 27">
            <a:extLst>
              <a:ext uri="{FF2B5EF4-FFF2-40B4-BE49-F238E27FC236}">
                <a16:creationId xmlns:a16="http://schemas.microsoft.com/office/drawing/2014/main" id="{24AEF06E-D80D-4797-BAC0-8D5AF5C13BCA}"/>
              </a:ext>
            </a:extLst>
          </p:cNvPr>
          <p:cNvSpPr/>
          <p:nvPr/>
        </p:nvSpPr>
        <p:spPr>
          <a:xfrm>
            <a:off x="1024892" y="2429995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다이아몬드 27">
            <a:extLst>
              <a:ext uri="{FF2B5EF4-FFF2-40B4-BE49-F238E27FC236}">
                <a16:creationId xmlns:a16="http://schemas.microsoft.com/office/drawing/2014/main" id="{8B25627D-5F17-4E99-A234-1EE82CBEEC20}"/>
              </a:ext>
            </a:extLst>
          </p:cNvPr>
          <p:cNvSpPr/>
          <p:nvPr/>
        </p:nvSpPr>
        <p:spPr>
          <a:xfrm>
            <a:off x="1024893" y="391183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3743" y="4409797"/>
            <a:ext cx="87716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인화점</a:t>
            </a:r>
          </a:p>
        </p:txBody>
      </p:sp>
      <p:pic>
        <p:nvPicPr>
          <p:cNvPr id="10" name="그림 9" descr="화면 캡처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418135" y="2140019"/>
            <a:ext cx="2835321" cy="2150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6439770" y="4409797"/>
            <a:ext cx="95410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발화점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1565" y="4779129"/>
            <a:ext cx="3201517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불이 붙는 점화요인에서 </a:t>
            </a:r>
          </a:p>
          <a:p>
            <a:pPr algn="ctr"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불이 옮겨 붙는 가장 낮은 온도</a:t>
            </a:r>
          </a:p>
          <a:p>
            <a:pPr lvl="0">
              <a:defRPr/>
            </a:pPr>
            <a:endParaRPr lang="ko-KR" altLang="en-US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51866" y="4809907"/>
            <a:ext cx="236955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점화 요인 없이 불이</a:t>
            </a:r>
          </a:p>
          <a:p>
            <a:pPr algn="ctr"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스스로 발생하는 온도</a:t>
            </a:r>
          </a:p>
          <a:p>
            <a:pPr lvl="0">
              <a:defRPr/>
            </a:pPr>
            <a:endParaRPr lang="ko-KR" altLang="en-US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2" name="그림 21" descr="화면 캡처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646195" y="2151511"/>
            <a:ext cx="2835321" cy="2131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0" name="그림 18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8" name="그림 1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9" name="그림 18"/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18" name="직사각형 1">
            <a:extLst>
              <a:ext uri="{FF2B5EF4-FFF2-40B4-BE49-F238E27FC236}">
                <a16:creationId xmlns:a16="http://schemas.microsoft.com/office/drawing/2014/main" id="{67107B84-2194-4049-BC21-01189AB8C2DF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12">
            <a:extLst>
              <a:ext uri="{FF2B5EF4-FFF2-40B4-BE49-F238E27FC236}">
                <a16:creationId xmlns:a16="http://schemas.microsoft.com/office/drawing/2014/main" id="{5EBE52BF-7AFA-4115-A558-D683D3DF1E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3" name="그림 15">
            <a:extLst>
              <a:ext uri="{FF2B5EF4-FFF2-40B4-BE49-F238E27FC236}">
                <a16:creationId xmlns:a16="http://schemas.microsoft.com/office/drawing/2014/main" id="{EF3D9857-A395-418B-9ED3-9D9FF4C760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3" name="직사각형 8">
            <a:extLst>
              <a:ext uri="{FF2B5EF4-FFF2-40B4-BE49-F238E27FC236}">
                <a16:creationId xmlns:a16="http://schemas.microsoft.com/office/drawing/2014/main" id="{59E73805-DCD5-4923-B7FE-3EA3E66C9458}"/>
              </a:ext>
            </a:extLst>
          </p:cNvPr>
          <p:cNvSpPr/>
          <p:nvPr/>
        </p:nvSpPr>
        <p:spPr>
          <a:xfrm>
            <a:off x="990069" y="325138"/>
            <a:ext cx="5537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노래방 화재 원인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94C78A-D0A5-4D1B-98D0-0B2D6E9AA812}"/>
              </a:ext>
            </a:extLst>
          </p:cNvPr>
          <p:cNvSpPr/>
          <p:nvPr/>
        </p:nvSpPr>
        <p:spPr>
          <a:xfrm>
            <a:off x="406352" y="338837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lang="ko-KR" altLang="en-US" sz="2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0488D7-2CBE-4227-A74B-24014B9F336D}"/>
              </a:ext>
            </a:extLst>
          </p:cNvPr>
          <p:cNvSpPr/>
          <p:nvPr/>
        </p:nvSpPr>
        <p:spPr>
          <a:xfrm>
            <a:off x="2758168" y="1545005"/>
            <a:ext cx="4655532" cy="40011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783023" y="1544676"/>
            <a:ext cx="4714752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모든 물질은 인화점이 발화점보다 낮다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2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defRPr/>
            </a:pP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Slide Number Placeholder 2">
            <a:extLst>
              <a:ext uri="{FF2B5EF4-FFF2-40B4-BE49-F238E27FC236}">
                <a16:creationId xmlns:a16="http://schemas.microsoft.com/office/drawing/2014/main" id="{AF597387-6310-4591-BD10-23ACDC64D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/>
          <a:p>
            <a:pPr>
              <a:defRPr/>
            </a:pPr>
            <a:fld id="{ABABC1A5-C971-4648-AF51-14A9E07834FD}" type="slidenum">
              <a:rPr lang="ko-KR" altLang="en-US" smtClean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>
                <a:defRPr/>
              </a:pPr>
              <a:t>11</a:t>
            </a:fld>
            <a:endParaRPr lang="ko-KR" altLang="en-US" dirty="0">
              <a:solidFill>
                <a:schemeClr val="accent3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3836" y="2041049"/>
            <a:ext cx="4038285" cy="33239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atinLnBrk="1">
              <a:lnSpc>
                <a:spcPct val="200000"/>
              </a:lnSpc>
              <a:defRPr/>
            </a:pPr>
            <a:r>
              <a:rPr lang="ko-KR" altLang="en-US" sz="1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전자담배 폭발 화재사고의 원인</a:t>
            </a:r>
          </a:p>
          <a:p>
            <a:pPr latinLnBrk="1">
              <a:lnSpc>
                <a:spcPct val="200000"/>
              </a:lnSpc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대부분 </a:t>
            </a:r>
            <a:r>
              <a:rPr lang="ko-KR" altLang="en-US" sz="16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배터리 폭발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때문</a:t>
            </a:r>
          </a:p>
          <a:p>
            <a:pPr latinLnBrk="1">
              <a:lnSpc>
                <a:spcPct val="200000"/>
              </a:lnSpc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배터리를 보호장치에 담아 안전하게 보관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>
              <a:lnSpc>
                <a:spcPct val="200000"/>
              </a:lnSpc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전자담배 폭발에 관한 주의사항과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충전기 사용법을 숙지하고</a:t>
            </a:r>
          </a:p>
          <a:p>
            <a:pPr latinLnBrk="1">
              <a:lnSpc>
                <a:spcPct val="200000"/>
              </a:lnSpc>
              <a:defRPr/>
            </a:pPr>
            <a:r>
              <a:rPr lang="ko-KR" altLang="en-US" sz="1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수면 혹은 외출 중 충전은 삼가 해 주세요</a:t>
            </a:r>
            <a:r>
              <a:rPr lang="en-US" altLang="ko-KR" sz="1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</a:p>
          <a:p>
            <a:pPr lvl="0">
              <a:defRPr/>
            </a:pPr>
            <a:endParaRPr lang="ko-KR" altLang="en-US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 descr="화면 캡처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652804" y="2232736"/>
            <a:ext cx="2975256" cy="1635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그림 10" descr="화면 캡처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659210" y="4038376"/>
            <a:ext cx="2968850" cy="1642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타원 13"/>
          <p:cNvSpPr/>
          <p:nvPr/>
        </p:nvSpPr>
        <p:spPr>
          <a:xfrm>
            <a:off x="5859385" y="4258556"/>
            <a:ext cx="1457085" cy="1458788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+mn-ea"/>
            </a:endParaRPr>
          </a:p>
        </p:txBody>
      </p:sp>
      <p:grpSp>
        <p:nvGrpSpPr>
          <p:cNvPr id="12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3" name="그림 18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7" name="그림 1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15" name="직사각형 1">
            <a:extLst>
              <a:ext uri="{FF2B5EF4-FFF2-40B4-BE49-F238E27FC236}">
                <a16:creationId xmlns:a16="http://schemas.microsoft.com/office/drawing/2014/main" id="{83190730-CF5F-4156-9066-BF9854E4EBD5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2">
            <a:extLst>
              <a:ext uri="{FF2B5EF4-FFF2-40B4-BE49-F238E27FC236}">
                <a16:creationId xmlns:a16="http://schemas.microsoft.com/office/drawing/2014/main" id="{7C554224-08EE-463E-9201-65B4CB61D2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3" name="그림 15">
            <a:extLst>
              <a:ext uri="{FF2B5EF4-FFF2-40B4-BE49-F238E27FC236}">
                <a16:creationId xmlns:a16="http://schemas.microsoft.com/office/drawing/2014/main" id="{2CF6DFC5-7DB3-46A2-8A55-0179B20703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6" name="직사각형 8">
            <a:extLst>
              <a:ext uri="{FF2B5EF4-FFF2-40B4-BE49-F238E27FC236}">
                <a16:creationId xmlns:a16="http://schemas.microsoft.com/office/drawing/2014/main" id="{90415416-9E85-457A-B672-32B1F1B8470A}"/>
              </a:ext>
            </a:extLst>
          </p:cNvPr>
          <p:cNvSpPr/>
          <p:nvPr/>
        </p:nvSpPr>
        <p:spPr>
          <a:xfrm>
            <a:off x="990069" y="325138"/>
            <a:ext cx="5537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노래방 화재 원인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D81FA8-F7CA-40BD-8054-D5515ED50387}"/>
              </a:ext>
            </a:extLst>
          </p:cNvPr>
          <p:cNvSpPr/>
          <p:nvPr/>
        </p:nvSpPr>
        <p:spPr>
          <a:xfrm>
            <a:off x="406352" y="338837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lang="ko-KR" altLang="en-US" sz="2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468A435C-958B-4FDF-BE7A-23332CC40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/>
          <a:p>
            <a:pPr>
              <a:defRPr/>
            </a:pPr>
            <a:fld id="{ABABC1A5-C971-4648-AF51-14A9E07834FD}" type="slidenum">
              <a:rPr lang="ko-KR" altLang="en-US" smtClean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>
                <a:defRPr/>
              </a:pPr>
              <a:t>12</a:t>
            </a:fld>
            <a:endParaRPr lang="ko-KR" altLang="en-US" dirty="0">
              <a:solidFill>
                <a:schemeClr val="accent3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다이아몬드 27">
            <a:extLst>
              <a:ext uri="{FF2B5EF4-FFF2-40B4-BE49-F238E27FC236}">
                <a16:creationId xmlns:a16="http://schemas.microsoft.com/office/drawing/2014/main" id="{E3323493-6374-4626-B504-C0FB70E40829}"/>
              </a:ext>
            </a:extLst>
          </p:cNvPr>
          <p:cNvSpPr/>
          <p:nvPr/>
        </p:nvSpPr>
        <p:spPr>
          <a:xfrm>
            <a:off x="1162999" y="2264557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다이아몬드 27">
            <a:extLst>
              <a:ext uri="{FF2B5EF4-FFF2-40B4-BE49-F238E27FC236}">
                <a16:creationId xmlns:a16="http://schemas.microsoft.com/office/drawing/2014/main" id="{53A4BAF9-EE5B-43C0-BA2A-255073741ADE}"/>
              </a:ext>
            </a:extLst>
          </p:cNvPr>
          <p:cNvSpPr/>
          <p:nvPr/>
        </p:nvSpPr>
        <p:spPr>
          <a:xfrm>
            <a:off x="1162999" y="3754388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F9BA59-ADB9-4DBE-92C2-A10B8ADA27FA}"/>
              </a:ext>
            </a:extLst>
          </p:cNvPr>
          <p:cNvSpPr/>
          <p:nvPr/>
        </p:nvSpPr>
        <p:spPr>
          <a:xfrm>
            <a:off x="1573223" y="1151490"/>
            <a:ext cx="705483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250000"/>
              </a:lnSpc>
              <a:defRPr/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“전자담배는 화재의 위험이 없고 주변 사람에게 </a:t>
            </a:r>
            <a:r>
              <a:rPr lang="ko-KR" altLang="en-US" sz="20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무해하다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457" y="0"/>
            <a:ext cx="9897192" cy="6875463"/>
          </a:xfrm>
          <a:prstGeom prst="rect">
            <a:avLst/>
          </a:prstGeom>
        </p:spPr>
      </p:pic>
      <p:pic>
        <p:nvPicPr>
          <p:cNvPr id="18" name="그림 17" descr="화면 캡처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505314" y="1853206"/>
            <a:ext cx="1627440" cy="2136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그림 18" descr="화면 캡처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687595" y="1853206"/>
            <a:ext cx="1627440" cy="2136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그림 20" descr="화면 캡처"/>
          <p:cNvPicPr>
            <a:picLocks noChangeAspect="1"/>
          </p:cNvPicPr>
          <p:nvPr/>
        </p:nvPicPr>
        <p:blipFill rotWithShape="1">
          <a:blip r:embed="rId5"/>
          <a:srcRect l="14650" t="-1000" r="17220"/>
          <a:stretch>
            <a:fillRect/>
          </a:stretch>
        </p:blipFill>
        <p:spPr>
          <a:xfrm>
            <a:off x="6314882" y="1837731"/>
            <a:ext cx="1627439" cy="2182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2844092" y="1570019"/>
            <a:ext cx="145264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휴대용 조명등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16593" y="1553241"/>
            <a:ext cx="1452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비상안내 화면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82160" y="1536660"/>
            <a:ext cx="85151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유도등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26" name="모서리가 둥근 직사각형 25"/>
          <p:cNvSpPr/>
          <p:nvPr/>
        </p:nvSpPr>
        <p:spPr>
          <a:xfrm>
            <a:off x="1433636" y="4203366"/>
            <a:ext cx="7920089" cy="130617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59581" y="4278635"/>
            <a:ext cx="614634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화재 피해 예방을 위한 자동음향차단설비 의무화</a:t>
            </a:r>
          </a:p>
          <a:p>
            <a:pPr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입실 전 출입구 외 비상구 위치를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곳 이상 확인</a:t>
            </a:r>
          </a:p>
          <a:p>
            <a:pPr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휴대용 조명 위치 파악 후 정전 시 적극 활용</a:t>
            </a:r>
          </a:p>
          <a:p>
            <a:pPr lvl="0">
              <a:defRPr/>
            </a:pP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7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0" name="그림 18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7" name="그림 19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8" name="그림 1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9" name="그림 18"/>
          <p:cNvPicPr>
            <a:picLocks noChangeAspect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43" name="TextBox 24"/>
          <p:cNvSpPr txBox="1"/>
          <p:nvPr/>
        </p:nvSpPr>
        <p:spPr>
          <a:xfrm>
            <a:off x="8443436" y="1548570"/>
            <a:ext cx="851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소화기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pic>
        <p:nvPicPr>
          <p:cNvPr id="45" name="그림 20" descr="화면 캡처"/>
          <p:cNvPicPr>
            <a:picLocks noChangeAspect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8112037" y="1837731"/>
            <a:ext cx="1427928" cy="218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868032" y="1864026"/>
            <a:ext cx="1671941" cy="2126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7" name="TextBox 22"/>
          <p:cNvSpPr txBox="1"/>
          <p:nvPr/>
        </p:nvSpPr>
        <p:spPr>
          <a:xfrm>
            <a:off x="1343255" y="1573001"/>
            <a:ext cx="85151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비상벨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31" name="직사각형 1">
            <a:extLst>
              <a:ext uri="{FF2B5EF4-FFF2-40B4-BE49-F238E27FC236}">
                <a16:creationId xmlns:a16="http://schemas.microsoft.com/office/drawing/2014/main" id="{6FA59588-3D92-49CB-8E1B-2CE23C103BD2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림 12">
            <a:extLst>
              <a:ext uri="{FF2B5EF4-FFF2-40B4-BE49-F238E27FC236}">
                <a16:creationId xmlns:a16="http://schemas.microsoft.com/office/drawing/2014/main" id="{8EC02DD9-8E9B-4B1A-A33F-B1AE22C3F4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3" name="그림 15">
            <a:extLst>
              <a:ext uri="{FF2B5EF4-FFF2-40B4-BE49-F238E27FC236}">
                <a16:creationId xmlns:a16="http://schemas.microsoft.com/office/drawing/2014/main" id="{03280217-F7AC-4079-AEE4-154A234D3E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6" name="직사각형 8">
            <a:extLst>
              <a:ext uri="{FF2B5EF4-FFF2-40B4-BE49-F238E27FC236}">
                <a16:creationId xmlns:a16="http://schemas.microsoft.com/office/drawing/2014/main" id="{BCB4729C-D5E3-4DEF-BF84-B8FE6DCA6BA2}"/>
              </a:ext>
            </a:extLst>
          </p:cNvPr>
          <p:cNvSpPr/>
          <p:nvPr/>
        </p:nvSpPr>
        <p:spPr>
          <a:xfrm>
            <a:off x="1084418" y="324404"/>
            <a:ext cx="5746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화재 안전수칙 및 대피요령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E60CB4A-6365-491A-950E-1D5D921543E7}"/>
              </a:ext>
            </a:extLst>
          </p:cNvPr>
          <p:cNvSpPr/>
          <p:nvPr/>
        </p:nvSpPr>
        <p:spPr>
          <a:xfrm>
            <a:off x="406384" y="33334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4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6567D029-7777-4C5F-9D2F-493FBB4E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/>
          <a:p>
            <a:pPr>
              <a:defRPr/>
            </a:pPr>
            <a:fld id="{ABABC1A5-C971-4648-AF51-14A9E07834FD}" type="slidenum">
              <a:rPr lang="ko-KR" altLang="en-US" smtClean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>
                <a:defRPr/>
              </a:pPr>
              <a:t>13</a:t>
            </a:fld>
            <a:endParaRPr lang="ko-KR" altLang="en-US" dirty="0">
              <a:solidFill>
                <a:schemeClr val="accent3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다이아몬드 27">
            <a:extLst>
              <a:ext uri="{FF2B5EF4-FFF2-40B4-BE49-F238E27FC236}">
                <a16:creationId xmlns:a16="http://schemas.microsoft.com/office/drawing/2014/main" id="{F874B56B-8AED-4FC4-AFFC-695C53BF8688}"/>
              </a:ext>
            </a:extLst>
          </p:cNvPr>
          <p:cNvSpPr/>
          <p:nvPr/>
        </p:nvSpPr>
        <p:spPr>
          <a:xfrm>
            <a:off x="2866224" y="4418353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다이아몬드 27">
            <a:extLst>
              <a:ext uri="{FF2B5EF4-FFF2-40B4-BE49-F238E27FC236}">
                <a16:creationId xmlns:a16="http://schemas.microsoft.com/office/drawing/2014/main" id="{B0B3DB03-45F2-400F-932C-1879C88A0F30}"/>
              </a:ext>
            </a:extLst>
          </p:cNvPr>
          <p:cNvSpPr/>
          <p:nvPr/>
        </p:nvSpPr>
        <p:spPr>
          <a:xfrm>
            <a:off x="2866213" y="4780923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다이아몬드 27">
            <a:extLst>
              <a:ext uri="{FF2B5EF4-FFF2-40B4-BE49-F238E27FC236}">
                <a16:creationId xmlns:a16="http://schemas.microsoft.com/office/drawing/2014/main" id="{269BF024-3C62-412C-9D2B-ED3E8BB68976}"/>
              </a:ext>
            </a:extLst>
          </p:cNvPr>
          <p:cNvSpPr/>
          <p:nvPr/>
        </p:nvSpPr>
        <p:spPr>
          <a:xfrm>
            <a:off x="2866214" y="5151607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458" y="0"/>
            <a:ext cx="9897192" cy="6875463"/>
          </a:xfrm>
          <a:prstGeom prst="rect">
            <a:avLst/>
          </a:prstGeom>
        </p:spPr>
      </p:pic>
      <p:grpSp>
        <p:nvGrpSpPr>
          <p:cNvPr id="12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3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7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pSp>
        <p:nvGrpSpPr>
          <p:cNvPr id="40" name="그룹 51"/>
          <p:cNvGrpSpPr/>
          <p:nvPr/>
        </p:nvGrpSpPr>
        <p:grpSpPr>
          <a:xfrm>
            <a:off x="5108200" y="2434313"/>
            <a:ext cx="4310512" cy="540000"/>
            <a:chOff x="1020333" y="1700116"/>
            <a:chExt cx="6394621" cy="540000"/>
          </a:xfrm>
        </p:grpSpPr>
        <p:sp>
          <p:nvSpPr>
            <p:cNvPr id="41" name="모서리가 둥근 직사각형 52"/>
            <p:cNvSpPr/>
            <p:nvPr/>
          </p:nvSpPr>
          <p:spPr>
            <a:xfrm>
              <a:off x="1649616" y="1700116"/>
              <a:ext cx="5765338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defRPr/>
              </a:pPr>
              <a:r>
                <a:rPr lang="ko-KR" altLang="en-US" sz="16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출입구 및 피난안내도 확인하기</a:t>
              </a:r>
            </a:p>
          </p:txBody>
        </p:sp>
        <p:sp>
          <p:nvSpPr>
            <p:cNvPr id="42" name="모서리가 둥근 직사각형 53"/>
            <p:cNvSpPr/>
            <p:nvPr/>
          </p:nvSpPr>
          <p:spPr>
            <a:xfrm>
              <a:off x="1020344" y="1700116"/>
              <a:ext cx="6407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0" rIns="108000" bIns="0" anchor="ctr"/>
            <a:lstStyle/>
            <a:p>
              <a:pPr marL="0" marR="0" lvl="0" indent="0" algn="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050" b="1" i="0" u="none" strike="noStrike" kern="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3" name="TextBox 54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4" name="직사각형 55"/>
            <p:cNvSpPr/>
            <p:nvPr/>
          </p:nvSpPr>
          <p:spPr>
            <a:xfrm>
              <a:off x="1020333" y="1766757"/>
              <a:ext cx="6200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endParaRPr lang="en-US" altLang="ko-KR" sz="2000" b="1">
                <a:solidFill>
                  <a:srgbClr val="189FB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5" name="그룹 51"/>
          <p:cNvGrpSpPr/>
          <p:nvPr/>
        </p:nvGrpSpPr>
        <p:grpSpPr>
          <a:xfrm>
            <a:off x="5113452" y="3251549"/>
            <a:ext cx="4305260" cy="540000"/>
            <a:chOff x="1020334" y="1700116"/>
            <a:chExt cx="6394620" cy="540000"/>
          </a:xfrm>
        </p:grpSpPr>
        <p:sp>
          <p:nvSpPr>
            <p:cNvPr id="46" name="모서리가 둥근 직사각형 52"/>
            <p:cNvSpPr/>
            <p:nvPr/>
          </p:nvSpPr>
          <p:spPr>
            <a:xfrm>
              <a:off x="1649616" y="1700116"/>
              <a:ext cx="5765338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defRPr/>
              </a:pPr>
              <a:r>
                <a:rPr lang="ko-KR" altLang="en-US" sz="1600" b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소방시설 위치 확인하기</a:t>
              </a:r>
            </a:p>
          </p:txBody>
        </p:sp>
        <p:sp>
          <p:nvSpPr>
            <p:cNvPr id="47" name="모서리가 둥근 직사각형 53"/>
            <p:cNvSpPr/>
            <p:nvPr/>
          </p:nvSpPr>
          <p:spPr>
            <a:xfrm>
              <a:off x="1020344" y="1700116"/>
              <a:ext cx="6407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0" rIns="108000" bIns="0" anchor="ctr"/>
            <a:lstStyle/>
            <a:p>
              <a:pPr marL="0" marR="0" lvl="0" indent="0" algn="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050" b="1" i="0" u="none" strike="noStrike" kern="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8" name="TextBox 54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9" name="직사각형 55"/>
            <p:cNvSpPr/>
            <p:nvPr/>
          </p:nvSpPr>
          <p:spPr>
            <a:xfrm>
              <a:off x="1020334" y="1766757"/>
              <a:ext cx="6200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endParaRPr lang="en-US" altLang="ko-KR" sz="2000" b="1">
                <a:solidFill>
                  <a:srgbClr val="189FB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51" name="그룹 51"/>
          <p:cNvGrpSpPr/>
          <p:nvPr/>
        </p:nvGrpSpPr>
        <p:grpSpPr>
          <a:xfrm>
            <a:off x="5069465" y="3681617"/>
            <a:ext cx="4349248" cy="945001"/>
            <a:chOff x="1020333" y="1700115"/>
            <a:chExt cx="6803198" cy="945001"/>
          </a:xfrm>
        </p:grpSpPr>
        <p:sp>
          <p:nvSpPr>
            <p:cNvPr id="52" name="모서리가 둥근 직사각형 52"/>
            <p:cNvSpPr/>
            <p:nvPr/>
          </p:nvSpPr>
          <p:spPr>
            <a:xfrm>
              <a:off x="1760369" y="2105116"/>
              <a:ext cx="6063162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defRPr/>
              </a:pPr>
              <a:r>
                <a:rPr lang="ko-KR" altLang="en-US" sz="16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대피로 </a:t>
              </a:r>
              <a:r>
                <a:rPr lang="en-US" altLang="ko-KR" sz="16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r>
                <a:rPr lang="ko-KR" altLang="en-US" sz="16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곳 이상 생각해 두기</a:t>
              </a:r>
            </a:p>
          </p:txBody>
        </p:sp>
        <p:sp>
          <p:nvSpPr>
            <p:cNvPr id="53" name="모서리가 둥근 직사각형 53"/>
            <p:cNvSpPr/>
            <p:nvPr/>
          </p:nvSpPr>
          <p:spPr>
            <a:xfrm>
              <a:off x="1077661" y="2105116"/>
              <a:ext cx="6732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0" rIns="108000" bIns="0" anchor="ctr"/>
            <a:lstStyle/>
            <a:p>
              <a:pPr marL="0" marR="0" lvl="0" indent="0" algn="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050" b="1" i="0" u="none" strike="noStrike" kern="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120097" y="1700115"/>
              <a:ext cx="5983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5" name="직사각형 55"/>
            <p:cNvSpPr/>
            <p:nvPr/>
          </p:nvSpPr>
          <p:spPr>
            <a:xfrm>
              <a:off x="1020333" y="1766756"/>
              <a:ext cx="62000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endParaRPr lang="en-US" altLang="ko-KR" sz="2000" b="1">
                <a:solidFill>
                  <a:srgbClr val="189FB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62" name="TextBox 54"/>
          <p:cNvSpPr txBox="1"/>
          <p:nvPr/>
        </p:nvSpPr>
        <p:spPr>
          <a:xfrm>
            <a:off x="4458908" y="2652099"/>
            <a:ext cx="510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70" name="그림 69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489578" y="1484199"/>
            <a:ext cx="2969330" cy="2088302"/>
          </a:xfrm>
          <a:prstGeom prst="rect">
            <a:avLst/>
          </a:prstGeom>
          <a:ln w="76200" cap="rnd" cmpd="sng" algn="ctr">
            <a:gradFill flip="xy" rotWithShape="1">
              <a:gsLst>
                <a:gs pos="0">
                  <a:srgbClr val="F3F3F3">
                    <a:alpha val="100000"/>
                  </a:srgbClr>
                </a:gs>
                <a:gs pos="35000">
                  <a:srgbClr val="FFFFFF">
                    <a:alpha val="100000"/>
                  </a:srgbClr>
                </a:gs>
                <a:gs pos="57000">
                  <a:srgbClr val="E8E8E8">
                    <a:alpha val="100000"/>
                  </a:srgbClr>
                </a:gs>
                <a:gs pos="100000">
                  <a:srgbClr val="F3F3F3">
                    <a:alpha val="10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prstDash val="solid"/>
            <a:round/>
          </a:ln>
          <a:effectLst>
            <a:outerShdw blurRad="50000" algn="tl" rotWithShape="0">
              <a:srgbClr val="000000">
                <a:alpha val="80000"/>
              </a:srgbClr>
            </a:outerShdw>
            <a:reflection blurRad="6350" stA="52000" endA="300" endPos="18000" dist="25400" dir="5400000" sy="-100000" algn="bl" rotWithShape="0"/>
          </a:effectLst>
        </p:spPr>
      </p:pic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1484904" y="3939852"/>
            <a:ext cx="2974004" cy="2088302"/>
          </a:xfrm>
          <a:prstGeom prst="rect">
            <a:avLst/>
          </a:prstGeom>
          <a:ln w="76200" cap="rnd" cmpd="sng" algn="ctr">
            <a:gradFill flip="xy" rotWithShape="1">
              <a:gsLst>
                <a:gs pos="0">
                  <a:srgbClr val="F3F3F3">
                    <a:alpha val="100000"/>
                  </a:srgbClr>
                </a:gs>
                <a:gs pos="35000">
                  <a:srgbClr val="FFFFFF">
                    <a:alpha val="100000"/>
                  </a:srgbClr>
                </a:gs>
                <a:gs pos="57000">
                  <a:srgbClr val="E8E8E8">
                    <a:alpha val="100000"/>
                  </a:srgbClr>
                </a:gs>
                <a:gs pos="100000">
                  <a:srgbClr val="F3F3F3">
                    <a:alpha val="10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prstDash val="solid"/>
            <a:round/>
          </a:ln>
          <a:effectLst>
            <a:outerShdw blurRad="50000" algn="tl" rotWithShape="0">
              <a:srgbClr val="000000">
                <a:alpha val="80000"/>
              </a:srgbClr>
            </a:outerShdw>
            <a:reflection blurRad="6350" stA="52000" endA="300" endPos="18000" dist="25400" dir="5400000" sy="-100000" algn="bl" rotWithShape="0"/>
          </a:effectLst>
        </p:spPr>
      </p:pic>
      <p:sp>
        <p:nvSpPr>
          <p:cNvPr id="32" name="직사각형 1">
            <a:extLst>
              <a:ext uri="{FF2B5EF4-FFF2-40B4-BE49-F238E27FC236}">
                <a16:creationId xmlns:a16="http://schemas.microsoft.com/office/drawing/2014/main" id="{A6A282DF-DE9C-4B36-AC20-054179F67475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그림 12">
            <a:extLst>
              <a:ext uri="{FF2B5EF4-FFF2-40B4-BE49-F238E27FC236}">
                <a16:creationId xmlns:a16="http://schemas.microsoft.com/office/drawing/2014/main" id="{3676870E-1EDD-4359-8C2D-204CDA763F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4" name="그림 15">
            <a:extLst>
              <a:ext uri="{FF2B5EF4-FFF2-40B4-BE49-F238E27FC236}">
                <a16:creationId xmlns:a16="http://schemas.microsoft.com/office/drawing/2014/main" id="{A7234285-A0AB-42F2-A341-98763D328B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5" name="직사각형 8">
            <a:extLst>
              <a:ext uri="{FF2B5EF4-FFF2-40B4-BE49-F238E27FC236}">
                <a16:creationId xmlns:a16="http://schemas.microsoft.com/office/drawing/2014/main" id="{A655A474-AB3E-4227-BE24-328B910024DE}"/>
              </a:ext>
            </a:extLst>
          </p:cNvPr>
          <p:cNvSpPr/>
          <p:nvPr/>
        </p:nvSpPr>
        <p:spPr>
          <a:xfrm>
            <a:off x="1084418" y="324404"/>
            <a:ext cx="5746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화재 안전수칙 및 대피요령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863D38-F1E2-479C-B0C4-1F7AFC0E33E4}"/>
              </a:ext>
            </a:extLst>
          </p:cNvPr>
          <p:cNvSpPr/>
          <p:nvPr/>
        </p:nvSpPr>
        <p:spPr>
          <a:xfrm>
            <a:off x="406384" y="33334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4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9" name="Slide Number Placeholder 2">
            <a:extLst>
              <a:ext uri="{FF2B5EF4-FFF2-40B4-BE49-F238E27FC236}">
                <a16:creationId xmlns:a16="http://schemas.microsoft.com/office/drawing/2014/main" id="{4A934AF2-7C04-40A3-9C7E-6823FC91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/>
          <a:p>
            <a:pPr>
              <a:defRPr/>
            </a:pPr>
            <a:fld id="{ABABC1A5-C971-4648-AF51-14A9E07834FD}" type="slidenum">
              <a:rPr lang="ko-KR" altLang="en-US" smtClean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>
                <a:defRPr/>
              </a:pPr>
              <a:t>14</a:t>
            </a:fld>
            <a:endParaRPr lang="ko-KR" altLang="en-US" dirty="0">
              <a:solidFill>
                <a:schemeClr val="accent3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0" name="다이아몬드 27">
            <a:extLst>
              <a:ext uri="{FF2B5EF4-FFF2-40B4-BE49-F238E27FC236}">
                <a16:creationId xmlns:a16="http://schemas.microsoft.com/office/drawing/2014/main" id="{205FC54B-E3AD-4241-9E0A-C4495F076CEC}"/>
              </a:ext>
            </a:extLst>
          </p:cNvPr>
          <p:cNvSpPr/>
          <p:nvPr/>
        </p:nvSpPr>
        <p:spPr>
          <a:xfrm>
            <a:off x="5196125" y="2576391"/>
            <a:ext cx="245169" cy="266128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다이아몬드 27">
            <a:extLst>
              <a:ext uri="{FF2B5EF4-FFF2-40B4-BE49-F238E27FC236}">
                <a16:creationId xmlns:a16="http://schemas.microsoft.com/office/drawing/2014/main" id="{8C2264DB-DC9C-4E5A-B855-A253D8BA7B6D}"/>
              </a:ext>
            </a:extLst>
          </p:cNvPr>
          <p:cNvSpPr/>
          <p:nvPr/>
        </p:nvSpPr>
        <p:spPr>
          <a:xfrm>
            <a:off x="5220661" y="3391850"/>
            <a:ext cx="245169" cy="266128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다이아몬드 27">
            <a:extLst>
              <a:ext uri="{FF2B5EF4-FFF2-40B4-BE49-F238E27FC236}">
                <a16:creationId xmlns:a16="http://schemas.microsoft.com/office/drawing/2014/main" id="{FF6A0896-F61F-44CC-8018-9E855EF06993}"/>
              </a:ext>
            </a:extLst>
          </p:cNvPr>
          <p:cNvSpPr/>
          <p:nvPr/>
        </p:nvSpPr>
        <p:spPr>
          <a:xfrm>
            <a:off x="5220661" y="4246026"/>
            <a:ext cx="245169" cy="266128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-17462"/>
            <a:ext cx="9897192" cy="6892925"/>
          </a:xfrm>
          <a:prstGeom prst="rect">
            <a:avLst/>
          </a:prstGeom>
        </p:spPr>
      </p:pic>
      <p:grpSp>
        <p:nvGrpSpPr>
          <p:cNvPr id="19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0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8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9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921755" y="1440102"/>
            <a:ext cx="4404742" cy="4557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4" name="그룹 6"/>
          <p:cNvGrpSpPr/>
          <p:nvPr/>
        </p:nvGrpSpPr>
        <p:grpSpPr>
          <a:xfrm>
            <a:off x="5559175" y="1652863"/>
            <a:ext cx="4060747" cy="1556183"/>
            <a:chOff x="1250114" y="1568865"/>
            <a:chExt cx="4806573" cy="2603854"/>
          </a:xfrm>
        </p:grpSpPr>
        <p:sp>
          <p:nvSpPr>
            <p:cNvPr id="35" name="직사각형 7"/>
            <p:cNvSpPr/>
            <p:nvPr/>
          </p:nvSpPr>
          <p:spPr>
            <a:xfrm>
              <a:off x="3083142" y="1568863"/>
              <a:ext cx="1105706" cy="26038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36" name="그룹 8"/>
            <p:cNvGrpSpPr/>
            <p:nvPr/>
          </p:nvGrpSpPr>
          <p:grpSpPr>
            <a:xfrm>
              <a:off x="1250114" y="2451674"/>
              <a:ext cx="4806573" cy="0"/>
              <a:chOff x="1512582" y="2142908"/>
              <a:chExt cx="4806573" cy="0"/>
            </a:xfrm>
          </p:grpSpPr>
          <p:cxnSp>
            <p:nvCxnSpPr>
              <p:cNvPr id="37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38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39" name="그룹 6"/>
          <p:cNvGrpSpPr/>
          <p:nvPr/>
        </p:nvGrpSpPr>
        <p:grpSpPr>
          <a:xfrm>
            <a:off x="5682693" y="4631282"/>
            <a:ext cx="4060747" cy="1555209"/>
            <a:chOff x="1250115" y="1854450"/>
            <a:chExt cx="4806573" cy="1893957"/>
          </a:xfrm>
        </p:grpSpPr>
        <p:sp>
          <p:nvSpPr>
            <p:cNvPr id="40" name="직사각형 7"/>
            <p:cNvSpPr/>
            <p:nvPr/>
          </p:nvSpPr>
          <p:spPr>
            <a:xfrm>
              <a:off x="3083142" y="1854451"/>
              <a:ext cx="1105706" cy="1893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1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”</a:t>
              </a:r>
            </a:p>
          </p:txBody>
        </p:sp>
        <p:grpSp>
          <p:nvGrpSpPr>
            <p:cNvPr id="41" name="그룹 8"/>
            <p:cNvGrpSpPr/>
            <p:nvPr/>
          </p:nvGrpSpPr>
          <p:grpSpPr>
            <a:xfrm>
              <a:off x="1250115" y="2451677"/>
              <a:ext cx="4806573" cy="0"/>
              <a:chOff x="1512582" y="2142908"/>
              <a:chExt cx="4806573" cy="0"/>
            </a:xfrm>
          </p:grpSpPr>
          <p:cxnSp>
            <p:nvCxnSpPr>
              <p:cNvPr id="42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43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sp>
        <p:nvSpPr>
          <p:cNvPr id="23" name="직사각형 1">
            <a:extLst>
              <a:ext uri="{FF2B5EF4-FFF2-40B4-BE49-F238E27FC236}">
                <a16:creationId xmlns:a16="http://schemas.microsoft.com/office/drawing/2014/main" id="{2023A92A-0BC7-4E69-9480-5CDEEDBBDB06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12">
            <a:extLst>
              <a:ext uri="{FF2B5EF4-FFF2-40B4-BE49-F238E27FC236}">
                <a16:creationId xmlns:a16="http://schemas.microsoft.com/office/drawing/2014/main" id="{97355F8C-2A18-4B6F-A11E-114065B7CF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4" name="그림 15">
            <a:extLst>
              <a:ext uri="{FF2B5EF4-FFF2-40B4-BE49-F238E27FC236}">
                <a16:creationId xmlns:a16="http://schemas.microsoft.com/office/drawing/2014/main" id="{E67EFDFC-0AEC-4F6E-82C4-CD9269D853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5" name="직사각형 8">
            <a:extLst>
              <a:ext uri="{FF2B5EF4-FFF2-40B4-BE49-F238E27FC236}">
                <a16:creationId xmlns:a16="http://schemas.microsoft.com/office/drawing/2014/main" id="{453B15FC-1093-45D4-B4D6-3913371CC49B}"/>
              </a:ext>
            </a:extLst>
          </p:cNvPr>
          <p:cNvSpPr/>
          <p:nvPr/>
        </p:nvSpPr>
        <p:spPr>
          <a:xfrm>
            <a:off x="1084418" y="324404"/>
            <a:ext cx="5746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화재 안전수칙 및 대피요령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231E5C-63E9-4D03-B643-C77CD86CF167}"/>
              </a:ext>
            </a:extLst>
          </p:cNvPr>
          <p:cNvSpPr/>
          <p:nvPr/>
        </p:nvSpPr>
        <p:spPr>
          <a:xfrm>
            <a:off x="406384" y="33334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4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3BB069EB-9ED4-4F8F-B2BF-FD9A351E8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/>
          <a:p>
            <a:pPr>
              <a:defRPr/>
            </a:pPr>
            <a:fld id="{ABABC1A5-C971-4648-AF51-14A9E07834FD}" type="slidenum">
              <a:rPr lang="ko-KR" altLang="en-US" smtClean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>
                <a:defRPr/>
              </a:pPr>
              <a:t>15</a:t>
            </a:fld>
            <a:endParaRPr lang="ko-KR" altLang="en-US" dirty="0">
              <a:solidFill>
                <a:schemeClr val="accent3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60E6C87-DF5D-406B-9B40-8EB320297FF5}"/>
              </a:ext>
            </a:extLst>
          </p:cNvPr>
          <p:cNvSpPr/>
          <p:nvPr/>
        </p:nvSpPr>
        <p:spPr>
          <a:xfrm>
            <a:off x="8460214" y="2994203"/>
            <a:ext cx="546523" cy="32278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C18182C-FDA7-4545-A776-6446B0340C61}"/>
              </a:ext>
            </a:extLst>
          </p:cNvPr>
          <p:cNvSpPr/>
          <p:nvPr/>
        </p:nvSpPr>
        <p:spPr>
          <a:xfrm>
            <a:off x="6363929" y="3686625"/>
            <a:ext cx="1447139" cy="2951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32">
            <a:extLst>
              <a:ext uri="{FF2B5EF4-FFF2-40B4-BE49-F238E27FC236}">
                <a16:creationId xmlns:a16="http://schemas.microsoft.com/office/drawing/2014/main" id="{89C66D32-1822-4369-B7F6-365D2816E115}"/>
              </a:ext>
            </a:extLst>
          </p:cNvPr>
          <p:cNvSpPr/>
          <p:nvPr/>
        </p:nvSpPr>
        <p:spPr>
          <a:xfrm>
            <a:off x="5732237" y="1597570"/>
            <a:ext cx="3936370" cy="3726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lnSpc>
                <a:spcPct val="150000"/>
              </a:lnSpc>
              <a:defRPr/>
            </a:pPr>
            <a:r>
              <a:rPr lang="ko-KR" altLang="en-US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화재 발생시 가장 주의해야 할 점은</a:t>
            </a:r>
            <a:endParaRPr lang="en-US" altLang="ko-KR" sz="16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유독가스와 연기로</a:t>
            </a: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인한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질식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당황하거나 무서워하지 말고</a:t>
            </a:r>
            <a:r>
              <a:rPr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marL="0" algn="ctr" defTabSz="457200" rtl="0" eaLnBrk="1" latinLnBrk="1" hangingPunct="1">
              <a:lnSpc>
                <a:spcPct val="150000"/>
              </a:lnSpc>
              <a:defRPr/>
            </a:pPr>
            <a:r>
              <a:rPr kumimoji="0" lang="ko-KR" altLang="en-US" sz="1600" b="1" i="0" u="none" strike="noStrike" kern="1200" cap="none" normalizeH="0" baseline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코와 입을 막고 </a:t>
            </a: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자세를 낮추어 </a:t>
            </a:r>
            <a:endParaRPr lang="ko-KR" altLang="en-US" sz="1400" b="1" dirty="0">
              <a:solidFill>
                <a:schemeClr val="tx1"/>
              </a:solidFill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빠르고 침착하게 대피</a:t>
            </a:r>
            <a:endParaRPr lang="ko-KR" altLang="en-US" sz="16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474760" y="1233056"/>
            <a:ext cx="4695008" cy="46715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7718" y="1934137"/>
            <a:ext cx="5391219" cy="21586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latinLnBrk="1">
              <a:lnSpc>
                <a:spcPct val="200000"/>
              </a:lnSpc>
              <a:defRPr/>
            </a:pP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200000"/>
              </a:lnSpc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불특정 다수인이 동시에 이용하는 다중이용시설의 화재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algn="ctr">
              <a:lnSpc>
                <a:spcPct val="20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평상시 화재 유발원인과 대피 방법을 숙지하여 </a:t>
            </a:r>
            <a:r>
              <a:rPr lang="en-US" altLang="ko-KR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화재 발생 시 안전하고 신속하게 대피</a:t>
            </a:r>
            <a:r>
              <a:rPr lang="en-US" altLang="ko-KR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  <a:endParaRPr lang="ko-KR" altLang="en-US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5" name="그룹 6"/>
          <p:cNvGrpSpPr/>
          <p:nvPr/>
        </p:nvGrpSpPr>
        <p:grpSpPr>
          <a:xfrm>
            <a:off x="1366281" y="1475695"/>
            <a:ext cx="4806573" cy="1569660"/>
            <a:chOff x="1250115" y="1974826"/>
            <a:chExt cx="4806573" cy="1569660"/>
          </a:xfrm>
        </p:grpSpPr>
        <p:sp>
          <p:nvSpPr>
            <p:cNvPr id="26" name="직사각형 7"/>
            <p:cNvSpPr/>
            <p:nvPr/>
          </p:nvSpPr>
          <p:spPr>
            <a:xfrm>
              <a:off x="3083141" y="1974826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27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28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29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30" name="그룹 11"/>
          <p:cNvGrpSpPr/>
          <p:nvPr/>
        </p:nvGrpSpPr>
        <p:grpSpPr>
          <a:xfrm>
            <a:off x="1277190" y="3997978"/>
            <a:ext cx="4806573" cy="1569660"/>
            <a:chOff x="1250115" y="4771788"/>
            <a:chExt cx="4806573" cy="1569660"/>
          </a:xfrm>
        </p:grpSpPr>
        <p:sp>
          <p:nvSpPr>
            <p:cNvPr id="31" name="직사각형 12"/>
            <p:cNvSpPr/>
            <p:nvPr/>
          </p:nvSpPr>
          <p:spPr>
            <a:xfrm flipV="1">
              <a:off x="3120134" y="4771788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1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“</a:t>
              </a:r>
              <a:endParaRPr lang="ko-KR" altLang="en-US" sz="9600" b="1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32" name="그룹 13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33" name="직선 연결선 14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34" name="직선 연결선 15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17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8" name="그림 1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1" name="그림 1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3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5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38" name="직사각형 1">
            <a:extLst>
              <a:ext uri="{FF2B5EF4-FFF2-40B4-BE49-F238E27FC236}">
                <a16:creationId xmlns:a16="http://schemas.microsoft.com/office/drawing/2014/main" id="{00ACE61B-3B4E-4576-BAE3-95EE9C2C1137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그림 12">
            <a:extLst>
              <a:ext uri="{FF2B5EF4-FFF2-40B4-BE49-F238E27FC236}">
                <a16:creationId xmlns:a16="http://schemas.microsoft.com/office/drawing/2014/main" id="{602CF1B4-59A5-4AF2-90CA-5B48E033E2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0" name="그림 15">
            <a:extLst>
              <a:ext uri="{FF2B5EF4-FFF2-40B4-BE49-F238E27FC236}">
                <a16:creationId xmlns:a16="http://schemas.microsoft.com/office/drawing/2014/main" id="{C6532613-1696-46EF-91F1-2CA39CCA58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3" name="직사각형 28">
            <a:extLst>
              <a:ext uri="{FF2B5EF4-FFF2-40B4-BE49-F238E27FC236}">
                <a16:creationId xmlns:a16="http://schemas.microsoft.com/office/drawing/2014/main" id="{9F37F0A8-C23B-47F0-90AD-A25A72CC45D0}"/>
              </a:ext>
            </a:extLst>
          </p:cNvPr>
          <p:cNvSpPr/>
          <p:nvPr/>
        </p:nvSpPr>
        <p:spPr>
          <a:xfrm>
            <a:off x="-174819" y="32355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화재안전 핵심 포인트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EBDB1F-40DC-47CA-9FDA-91A88602BD65}"/>
              </a:ext>
            </a:extLst>
          </p:cNvPr>
          <p:cNvSpPr/>
          <p:nvPr/>
        </p:nvSpPr>
        <p:spPr>
          <a:xfrm>
            <a:off x="573835" y="377031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5" name="직사각형 28">
            <a:extLst>
              <a:ext uri="{FF2B5EF4-FFF2-40B4-BE49-F238E27FC236}">
                <a16:creationId xmlns:a16="http://schemas.microsoft.com/office/drawing/2014/main" id="{29FF827C-4E96-40B3-860D-0E92CCE7161A}"/>
              </a:ext>
            </a:extLst>
          </p:cNvPr>
          <p:cNvSpPr/>
          <p:nvPr/>
        </p:nvSpPr>
        <p:spPr>
          <a:xfrm>
            <a:off x="-2102631" y="36436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  <p:sp>
        <p:nvSpPr>
          <p:cNvPr id="46" name="Slide Number Placeholder 2">
            <a:extLst>
              <a:ext uri="{FF2B5EF4-FFF2-40B4-BE49-F238E27FC236}">
                <a16:creationId xmlns:a16="http://schemas.microsoft.com/office/drawing/2014/main" id="{4E4EF789-8EA4-4E11-9BAB-6801846B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/>
          <a:p>
            <a:pPr>
              <a:defRPr/>
            </a:pPr>
            <a:fld id="{ABABC1A5-C971-4648-AF51-14A9E07834FD}" type="slidenum">
              <a:rPr lang="ko-KR" altLang="en-US" smtClean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>
                <a:defRPr/>
              </a:pPr>
              <a:t>16</a:t>
            </a:fld>
            <a:endParaRPr lang="ko-KR" altLang="en-US" dirty="0">
              <a:solidFill>
                <a:schemeClr val="accent3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76292D7-3FD7-4F17-A82F-F97B805E909A}"/>
              </a:ext>
            </a:extLst>
          </p:cNvPr>
          <p:cNvSpPr/>
          <p:nvPr/>
        </p:nvSpPr>
        <p:spPr>
          <a:xfrm>
            <a:off x="1224615" y="3270428"/>
            <a:ext cx="177935" cy="995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ECB797-FFEF-4FA9-B50B-C3354F2DC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9F3423D-ACCF-4BBA-8CB3-14B6B2CB19A3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5" name="직사각형 1">
              <a:extLst>
                <a:ext uri="{FF2B5EF4-FFF2-40B4-BE49-F238E27FC236}">
                  <a16:creationId xmlns:a16="http://schemas.microsoft.com/office/drawing/2014/main" id="{4C789117-6293-4729-932C-368FE9622C2B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12">
              <a:extLst>
                <a:ext uri="{FF2B5EF4-FFF2-40B4-BE49-F238E27FC236}">
                  <a16:creationId xmlns:a16="http://schemas.microsoft.com/office/drawing/2014/main" id="{0564D77E-546D-43BE-8584-4BDAF3D0D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7" name="그림 15">
              <a:extLst>
                <a:ext uri="{FF2B5EF4-FFF2-40B4-BE49-F238E27FC236}">
                  <a16:creationId xmlns:a16="http://schemas.microsoft.com/office/drawing/2014/main" id="{FD04189B-AC43-4273-A0EB-295165C1D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44" y="376382"/>
            <a:ext cx="436918" cy="4346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직사각형 8"/>
          <p:cNvSpPr/>
          <p:nvPr/>
        </p:nvSpPr>
        <p:spPr>
          <a:xfrm>
            <a:off x="1912506" y="332085"/>
            <a:ext cx="47930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  <a:latin typeface="Malgun Gothic" charset="-127"/>
                <a:ea typeface="Malgun Gothic" charset="-127"/>
                <a:cs typeface="Malgun Gothic" charset="-127"/>
              </a:rPr>
              <a:t>노래방 화재안전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Malgun Gothic" charset="-127"/>
              <a:ea typeface="Malgun Gothic" charset="-127"/>
              <a:cs typeface="Malgun Gothic" charset="-127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AB6B4331-7A20-4FBB-B868-3AE5508C92B6}"/>
              </a:ext>
            </a:extLst>
          </p:cNvPr>
          <p:cNvGrpSpPr/>
          <p:nvPr/>
        </p:nvGrpSpPr>
        <p:grpSpPr>
          <a:xfrm>
            <a:off x="396275" y="2056641"/>
            <a:ext cx="8714480" cy="2781379"/>
            <a:chOff x="396275" y="2056641"/>
            <a:chExt cx="8714480" cy="2781379"/>
          </a:xfrm>
        </p:grpSpPr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FDC418D3-0E48-4BA3-A5A1-23A12992A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5"/>
            <a:stretch/>
          </p:blipFill>
          <p:spPr>
            <a:xfrm>
              <a:off x="396275" y="2056641"/>
              <a:ext cx="8596697" cy="2269461"/>
            </a:xfrm>
            <a:prstGeom prst="rect">
              <a:avLst/>
            </a:prstGeom>
          </p:spPr>
        </p:pic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BEBF667C-7105-450C-9A02-7379E1D9AC6D}"/>
                </a:ext>
              </a:extLst>
            </p:cNvPr>
            <p:cNvSpPr/>
            <p:nvPr/>
          </p:nvSpPr>
          <p:spPr>
            <a:xfrm>
              <a:off x="1397155" y="4403970"/>
              <a:ext cx="7252169" cy="40011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435C25-59FB-4D01-BBE7-388536D33CEE}"/>
                </a:ext>
              </a:extLst>
            </p:cNvPr>
            <p:cNvSpPr txBox="1"/>
            <p:nvPr/>
          </p:nvSpPr>
          <p:spPr>
            <a:xfrm>
              <a:off x="988731" y="4343526"/>
              <a:ext cx="8122024" cy="4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‘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안전한 사회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행복한 국민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’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그 속에 소방안전 교육이 있습니다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! </a:t>
              </a:r>
              <a:endParaRPr lang="ko-KR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6104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-291"/>
            <a:ext cx="9897192" cy="6875462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951567" y="2631522"/>
            <a:ext cx="633031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/>
              <a:defRPr/>
            </a:pPr>
            <a:r>
              <a:rPr lang="ko-KR" altLang="en-US" sz="2400" b="1" spc="-15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노래방 화재취약 요인</a:t>
            </a:r>
            <a:r>
              <a:rPr lang="en-US" altLang="ko-KR" sz="2400" b="1" spc="-15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_ 4p</a:t>
            </a:r>
            <a:endParaRPr lang="ko-KR" altLang="en-US" sz="2400" b="1" spc="-15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 startAt="2"/>
              <a:defRPr/>
            </a:pPr>
            <a:r>
              <a:rPr lang="ko-KR" altLang="en-US" sz="2400" b="1" spc="-15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다중이용업소 화재발생 현황</a:t>
            </a:r>
            <a:r>
              <a:rPr lang="en-US" altLang="ko-KR" sz="2400" b="1" spc="-15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_ 5p</a:t>
            </a:r>
            <a:endParaRPr lang="ko-KR" altLang="en-US" sz="2400" b="1" spc="-15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 startAt="2"/>
              <a:defRPr/>
            </a:pPr>
            <a:r>
              <a:rPr lang="ko-KR" altLang="en-US" sz="2400" b="1" spc="-15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노래방 화재 원인</a:t>
            </a:r>
            <a:r>
              <a:rPr lang="en-US" altLang="ko-KR" sz="2400" b="1" spc="-15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_ 8p</a:t>
            </a:r>
            <a:endParaRPr lang="ko-KR" altLang="en-US" sz="2400" b="1" spc="-15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 startAt="2"/>
              <a:defRPr/>
            </a:pPr>
            <a:r>
              <a:rPr lang="ko-KR" altLang="en-US" sz="2400" b="1" spc="-15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화재 안전수칙 및 대피요령</a:t>
            </a:r>
            <a:r>
              <a:rPr lang="en-US" altLang="ko-KR" sz="2400" b="1" spc="-15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_ 13p</a:t>
            </a:r>
            <a:endParaRPr lang="ko-KR" altLang="en-US" sz="2400" b="1" spc="-15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7"/>
          <p:cNvSpPr/>
          <p:nvPr/>
        </p:nvSpPr>
        <p:spPr>
          <a:xfrm>
            <a:off x="-376714" y="1256361"/>
            <a:ext cx="2656565" cy="10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2"/>
              </a:spcAft>
              <a:defRPr lang="ko-KR" altLang="en-US"/>
            </a:pPr>
            <a:r>
              <a:rPr lang="en-US" altLang="ko-KR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/>
                <a:ea typeface="나눔스퀘어 Bold"/>
              </a:rPr>
              <a:t>C</a:t>
            </a:r>
            <a:r>
              <a:rPr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/>
                <a:ea typeface="나눔스퀘어 Bold"/>
              </a:rPr>
              <a:t>ontents</a:t>
            </a:r>
            <a:endParaRPr lang="ko-KR" alt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Stencil"/>
              <a:ea typeface="나눔스퀘어 Bold"/>
            </a:endParaRPr>
          </a:p>
        </p:txBody>
      </p:sp>
      <p:cxnSp>
        <p:nvCxnSpPr>
          <p:cNvPr id="16" name="직선 연결선 8"/>
          <p:cNvCxnSpPr/>
          <p:nvPr/>
        </p:nvCxnSpPr>
        <p:spPr>
          <a:xfrm>
            <a:off x="2486015" y="1425639"/>
            <a:ext cx="0" cy="769441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</p:cxnSp>
      <p:grpSp>
        <p:nvGrpSpPr>
          <p:cNvPr id="2" name="그룹 1"/>
          <p:cNvGrpSpPr/>
          <p:nvPr/>
        </p:nvGrpSpPr>
        <p:grpSpPr>
          <a:xfrm>
            <a:off x="490088" y="5644971"/>
            <a:ext cx="2765522" cy="1222393"/>
            <a:chOff x="370702" y="6246803"/>
            <a:chExt cx="2765522" cy="1222393"/>
          </a:xfrm>
        </p:grpSpPr>
        <p:grpSp>
          <p:nvGrpSpPr>
            <p:cNvPr id="18" name="그룹 20"/>
            <p:cNvGrpSpPr/>
            <p:nvPr/>
          </p:nvGrpSpPr>
          <p:grpSpPr>
            <a:xfrm>
              <a:off x="1845443" y="6440306"/>
              <a:ext cx="1290781" cy="835388"/>
              <a:chOff x="1832632" y="5910484"/>
              <a:chExt cx="1290781" cy="835388"/>
            </a:xfrm>
          </p:grpSpPr>
          <p:pic>
            <p:nvPicPr>
              <p:cNvPr id="19" name="그림 26"/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32632" y="5910484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20" name="그림 27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581954" y="5921733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21" name="그림 17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003038" y="6246803"/>
              <a:ext cx="842405" cy="1222393"/>
            </a:xfrm>
            <a:prstGeom prst="rect">
              <a:avLst/>
            </a:prstGeom>
          </p:spPr>
        </p:pic>
        <p:pic>
          <p:nvPicPr>
            <p:cNvPr id="22" name="그림 18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0702" y="6449243"/>
              <a:ext cx="580865" cy="81751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CE63A76-EE5D-44DB-BDFB-A85CBAE8D6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51906" r="56359" b="4844"/>
          <a:stretch/>
        </p:blipFill>
        <p:spPr>
          <a:xfrm>
            <a:off x="6630462" y="3724792"/>
            <a:ext cx="2974598" cy="3075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직사각형 2">
            <a:extLst>
              <a:ext uri="{FF2B5EF4-FFF2-40B4-BE49-F238E27FC236}">
                <a16:creationId xmlns:a16="http://schemas.microsoft.com/office/drawing/2014/main" id="{F9FC8247-C467-4DA3-82A5-D72F5C52FD68}"/>
              </a:ext>
            </a:extLst>
          </p:cNvPr>
          <p:cNvSpPr/>
          <p:nvPr/>
        </p:nvSpPr>
        <p:spPr>
          <a:xfrm>
            <a:off x="7340138" y="116378"/>
            <a:ext cx="24668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14">
            <a:extLst>
              <a:ext uri="{FF2B5EF4-FFF2-40B4-BE49-F238E27FC236}">
                <a16:creationId xmlns:a16="http://schemas.microsoft.com/office/drawing/2014/main" id="{F0DD8127-3333-4EDB-A933-25F9A213F7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556191" y="134911"/>
            <a:ext cx="1250790" cy="629140"/>
          </a:xfrm>
          <a:prstGeom prst="rect">
            <a:avLst/>
          </a:prstGeom>
        </p:spPr>
      </p:pic>
      <p:pic>
        <p:nvPicPr>
          <p:cNvPr id="25" name="그림 15">
            <a:extLst>
              <a:ext uri="{FF2B5EF4-FFF2-40B4-BE49-F238E27FC236}">
                <a16:creationId xmlns:a16="http://schemas.microsoft.com/office/drawing/2014/main" id="{83F5179E-03AA-477B-AFA3-066BBCDB9C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4" y="126136"/>
            <a:ext cx="1661012" cy="653860"/>
          </a:xfrm>
          <a:prstGeom prst="rect">
            <a:avLst/>
          </a:prstGeom>
        </p:spPr>
      </p:pic>
      <p:sp>
        <p:nvSpPr>
          <p:cNvPr id="26" name="직사각형 5">
            <a:extLst>
              <a:ext uri="{FF2B5EF4-FFF2-40B4-BE49-F238E27FC236}">
                <a16:creationId xmlns:a16="http://schemas.microsoft.com/office/drawing/2014/main" id="{2FBAAAE5-5661-41B8-8AC4-3A75C750349B}"/>
              </a:ext>
            </a:extLst>
          </p:cNvPr>
          <p:cNvSpPr/>
          <p:nvPr/>
        </p:nvSpPr>
        <p:spPr>
          <a:xfrm>
            <a:off x="2687764" y="1687379"/>
            <a:ext cx="6161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/>
            </a:pPr>
            <a:r>
              <a:rPr lang="ko-KR" altLang="en-US" sz="2800" b="1" spc="-150" dirty="0">
                <a:solidFill>
                  <a:schemeClr val="tx1"/>
                </a:solidFill>
                <a:latin typeface="맑은 고딕"/>
                <a:ea typeface="맑은 고딕"/>
              </a:rPr>
              <a:t>노래방 화재안전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92EEB9-F155-4CCD-BD21-C25B90BD7F4C}"/>
              </a:ext>
            </a:extLst>
          </p:cNvPr>
          <p:cNvSpPr txBox="1"/>
          <p:nvPr/>
        </p:nvSpPr>
        <p:spPr>
          <a:xfrm>
            <a:off x="2603513" y="1357495"/>
            <a:ext cx="1930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70C0"/>
                </a:solidFill>
                <a:latin typeface="맑은 고딕"/>
                <a:ea typeface="맑은 고딕"/>
              </a:rPr>
              <a:t> [</a:t>
            </a:r>
            <a:r>
              <a:rPr lang="ko-KR" altLang="en-US" sz="2000" b="1" dirty="0">
                <a:solidFill>
                  <a:srgbClr val="0070C0"/>
                </a:solidFill>
                <a:latin typeface="맑은 고딕"/>
                <a:ea typeface="맑은 고딕"/>
              </a:rPr>
              <a:t>제</a:t>
            </a:r>
            <a:r>
              <a:rPr lang="en-US" altLang="ko-KR" sz="2000" b="1" dirty="0">
                <a:solidFill>
                  <a:srgbClr val="0070C0"/>
                </a:solidFill>
                <a:latin typeface="맑은 고딕"/>
                <a:ea typeface="맑은 고딕"/>
              </a:rPr>
              <a:t>9</a:t>
            </a:r>
            <a:r>
              <a:rPr lang="ko-KR" altLang="en-US" sz="2000" b="1" dirty="0">
                <a:solidFill>
                  <a:srgbClr val="0070C0"/>
                </a:solidFill>
                <a:latin typeface="맑은 고딕"/>
                <a:ea typeface="맑은 고딕"/>
              </a:rPr>
              <a:t>편</a:t>
            </a:r>
            <a:r>
              <a:rPr lang="en-US" altLang="ko-KR" sz="2000" b="1" dirty="0">
                <a:solidFill>
                  <a:srgbClr val="0070C0"/>
                </a:solidFill>
                <a:latin typeface="맑은 고딕"/>
                <a:ea typeface="맑은 고딕"/>
              </a:rPr>
              <a:t>]</a:t>
            </a:r>
            <a:endParaRPr lang="ko-KR" altLang="en-US" sz="2000" b="1" dirty="0">
              <a:solidFill>
                <a:srgbClr val="0070C0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15" name="직사각형 8"/>
          <p:cNvSpPr/>
          <p:nvPr/>
        </p:nvSpPr>
        <p:spPr>
          <a:xfrm>
            <a:off x="2823683" y="350370"/>
            <a:ext cx="47930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  <a:latin typeface="Malgun Gothic" charset="-127"/>
                <a:ea typeface="Malgun Gothic" charset="-127"/>
                <a:cs typeface="Malgun Gothic" charset="-127"/>
              </a:rPr>
              <a:t>다중이용업소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Malgun Gothic" charset="-127"/>
                <a:ea typeface="Malgun Gothic" charset="-127"/>
                <a:cs typeface="Malgun Gothic" charset="-127"/>
              </a:rPr>
              <a:t>(</a:t>
            </a: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  <a:latin typeface="Malgun Gothic" charset="-127"/>
                <a:ea typeface="Malgun Gothic" charset="-127"/>
                <a:cs typeface="Malgun Gothic" charset="-127"/>
              </a:rPr>
              <a:t>노래방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Malgun Gothic" charset="-127"/>
                <a:ea typeface="Malgun Gothic" charset="-127"/>
                <a:cs typeface="Malgun Gothic" charset="-127"/>
              </a:rPr>
              <a:t>)</a:t>
            </a: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  <a:latin typeface="Malgun Gothic" charset="-127"/>
                <a:ea typeface="Malgun Gothic" charset="-127"/>
                <a:cs typeface="Malgun Gothic" charset="-127"/>
              </a:rPr>
              <a:t> 화재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Malgun Gothic" charset="-127"/>
              <a:ea typeface="Malgun Gothic" charset="-127"/>
              <a:cs typeface="Malgun Gothic" charset="-127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8216" y="319512"/>
            <a:ext cx="1532504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600" b="1">
                <a:latin typeface="+mj-ea"/>
                <a:ea typeface="+mj-ea"/>
              </a:rPr>
              <a:t>영상자료</a:t>
            </a:r>
          </a:p>
        </p:txBody>
      </p:sp>
      <p:pic>
        <p:nvPicPr>
          <p:cNvPr id="8" name="그림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712265" y="591373"/>
            <a:ext cx="6044260" cy="6149975"/>
          </a:xfrm>
          <a:prstGeom prst="rect">
            <a:avLst/>
          </a:prstGeom>
        </p:spPr>
      </p:pic>
      <p:sp>
        <p:nvSpPr>
          <p:cNvPr id="10" name="모서리가 둥근 직사각형 1"/>
          <p:cNvSpPr/>
          <p:nvPr/>
        </p:nvSpPr>
        <p:spPr>
          <a:xfrm>
            <a:off x="8859670" y="1552122"/>
            <a:ext cx="952500" cy="4099377"/>
          </a:xfrm>
          <a:prstGeom prst="roundRect">
            <a:avLst>
              <a:gd name="adj" fmla="val 16667"/>
            </a:avLst>
          </a:prstGeom>
          <a:solidFill>
            <a:srgbClr val="E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3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9002579" y="2702993"/>
            <a:ext cx="657689" cy="954356"/>
          </a:xfrm>
          <a:prstGeom prst="rect">
            <a:avLst/>
          </a:prstGeom>
        </p:spPr>
      </p:pic>
      <p:pic>
        <p:nvPicPr>
          <p:cNvPr id="17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41133" y="1853925"/>
            <a:ext cx="580865" cy="817514"/>
          </a:xfrm>
          <a:prstGeom prst="rect">
            <a:avLst/>
          </a:prstGeom>
        </p:spPr>
      </p:pic>
      <p:pic>
        <p:nvPicPr>
          <p:cNvPr id="18" name="그림 19"/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40850" y="3688903"/>
            <a:ext cx="581148" cy="819190"/>
          </a:xfrm>
          <a:prstGeom prst="rect">
            <a:avLst/>
          </a:prstGeom>
          <a:noFill/>
          <a:effectLst/>
        </p:spPr>
      </p:pic>
      <p:pic>
        <p:nvPicPr>
          <p:cNvPr id="19" name="그림 20"/>
          <p:cNvPicPr>
            <a:picLocks noChangeAspect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81958" y="4644935"/>
            <a:ext cx="541459" cy="824139"/>
          </a:xfrm>
          <a:prstGeom prst="rect">
            <a:avLst/>
          </a:prstGeom>
        </p:spPr>
      </p:pic>
      <p:sp>
        <p:nvSpPr>
          <p:cNvPr id="12" name="직사각형 1">
            <a:extLst>
              <a:ext uri="{FF2B5EF4-FFF2-40B4-BE49-F238E27FC236}">
                <a16:creationId xmlns:a16="http://schemas.microsoft.com/office/drawing/2014/main" id="{51420154-5ECD-478A-A8FB-856643B5B80F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2">
            <a:extLst>
              <a:ext uri="{FF2B5EF4-FFF2-40B4-BE49-F238E27FC236}">
                <a16:creationId xmlns:a16="http://schemas.microsoft.com/office/drawing/2014/main" id="{6BC26624-DE54-40B2-B60A-CDC34C90506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1" name="그림 15">
            <a:extLst>
              <a:ext uri="{FF2B5EF4-FFF2-40B4-BE49-F238E27FC236}">
                <a16:creationId xmlns:a16="http://schemas.microsoft.com/office/drawing/2014/main" id="{D748BE5E-3E7B-470F-AA3F-679F14528F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4D245D10-41C3-496E-988A-9B19DE10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/>
          <a:p>
            <a:pPr>
              <a:defRPr/>
            </a:pPr>
            <a:fld id="{ABABC1A5-C971-4648-AF51-14A9E07834FD}" type="slidenum">
              <a:rPr lang="ko-KR" altLang="en-US" smtClean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>
                <a:defRPr/>
              </a:pPr>
              <a:t>3</a:t>
            </a:fld>
            <a:endParaRPr lang="ko-KR" altLang="en-US" dirty="0">
              <a:solidFill>
                <a:schemeClr val="accent3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2020 소방청 취약계층 여성편 09화 노래방 화재안전">
            <a:hlinkClick r:id="" action="ppaction://media"/>
            <a:extLst>
              <a:ext uri="{FF2B5EF4-FFF2-40B4-BE49-F238E27FC236}">
                <a16:creationId xmlns:a16="http://schemas.microsoft.com/office/drawing/2014/main" id="{85D7A9B1-599E-4BDA-87E2-C2321D411D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17332" y="1693333"/>
            <a:ext cx="5444682" cy="3412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648969" y="1459849"/>
            <a:ext cx="4404006" cy="40370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1102" y="2104573"/>
            <a:ext cx="4932665" cy="697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1">
              <a:lnSpc>
                <a:spcPct val="150000"/>
              </a:lnSpc>
              <a:defRPr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음악 및 노랫소리로 인해 불이 난 사실을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모르고 있다가 뒤늦게 인지하여 다수 인명피해 발생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8862" y="2880280"/>
            <a:ext cx="53771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노래연습장을 이용할 때는 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곳 이상의 비상구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알아두고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노래방기기가 꺼지거나 화재 안내 자막이 나오면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신속히 건물 밖으로 대피</a:t>
            </a:r>
          </a:p>
          <a:p>
            <a:pPr lvl="0">
              <a:defRPr/>
            </a:pP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0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1" name="그림 1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7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8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30" name="직사각형 1">
            <a:extLst>
              <a:ext uri="{FF2B5EF4-FFF2-40B4-BE49-F238E27FC236}">
                <a16:creationId xmlns:a16="http://schemas.microsoft.com/office/drawing/2014/main" id="{A989361B-15AE-4DD1-8817-940FD55AB4C3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12">
            <a:extLst>
              <a:ext uri="{FF2B5EF4-FFF2-40B4-BE49-F238E27FC236}">
                <a16:creationId xmlns:a16="http://schemas.microsoft.com/office/drawing/2014/main" id="{A295BFC6-B0DD-4F27-B716-ABCEDCC7EB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2" name="그림 15">
            <a:extLst>
              <a:ext uri="{FF2B5EF4-FFF2-40B4-BE49-F238E27FC236}">
                <a16:creationId xmlns:a16="http://schemas.microsoft.com/office/drawing/2014/main" id="{2D49863A-97AE-4FEB-BB57-5F562AEFC7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3" name="직사각형 8">
            <a:extLst>
              <a:ext uri="{FF2B5EF4-FFF2-40B4-BE49-F238E27FC236}">
                <a16:creationId xmlns:a16="http://schemas.microsoft.com/office/drawing/2014/main" id="{FA733795-4633-4BFB-9C2B-8447D296DF28}"/>
              </a:ext>
            </a:extLst>
          </p:cNvPr>
          <p:cNvSpPr/>
          <p:nvPr/>
        </p:nvSpPr>
        <p:spPr>
          <a:xfrm>
            <a:off x="990100" y="312960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노래방의 화재취약 요인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8CB262-A34B-41BD-91CE-7DCCEF81EEE8}"/>
              </a:ext>
            </a:extLst>
          </p:cNvPr>
          <p:cNvSpPr/>
          <p:nvPr/>
        </p:nvSpPr>
        <p:spPr>
          <a:xfrm>
            <a:off x="418216" y="326659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lang="ko-KR" altLang="en-US" sz="2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35" name="그룹 6">
            <a:extLst>
              <a:ext uri="{FF2B5EF4-FFF2-40B4-BE49-F238E27FC236}">
                <a16:creationId xmlns:a16="http://schemas.microsoft.com/office/drawing/2014/main" id="{0324A19F-5229-4565-AA1D-4E8D802932CF}"/>
              </a:ext>
            </a:extLst>
          </p:cNvPr>
          <p:cNvGrpSpPr/>
          <p:nvPr/>
        </p:nvGrpSpPr>
        <p:grpSpPr>
          <a:xfrm>
            <a:off x="1269914" y="1233056"/>
            <a:ext cx="4806573" cy="1569660"/>
            <a:chOff x="1250115" y="1956756"/>
            <a:chExt cx="4806573" cy="1569660"/>
          </a:xfrm>
        </p:grpSpPr>
        <p:sp>
          <p:nvSpPr>
            <p:cNvPr id="36" name="직사각형 7">
              <a:extLst>
                <a:ext uri="{FF2B5EF4-FFF2-40B4-BE49-F238E27FC236}">
                  <a16:creationId xmlns:a16="http://schemas.microsoft.com/office/drawing/2014/main" id="{B065779A-C946-44FC-8103-D60F2A4D781B}"/>
                </a:ext>
              </a:extLst>
            </p:cNvPr>
            <p:cNvSpPr/>
            <p:nvPr/>
          </p:nvSpPr>
          <p:spPr>
            <a:xfrm>
              <a:off x="3061516" y="1956756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37" name="그룹 8">
              <a:extLst>
                <a:ext uri="{FF2B5EF4-FFF2-40B4-BE49-F238E27FC236}">
                  <a16:creationId xmlns:a16="http://schemas.microsoft.com/office/drawing/2014/main" id="{BDE30C2F-E8B1-4AF4-AF29-A7CA99A0B93D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38" name="직선 연결선 9">
                <a:extLst>
                  <a:ext uri="{FF2B5EF4-FFF2-40B4-BE49-F238E27FC236}">
                    <a16:creationId xmlns:a16="http://schemas.microsoft.com/office/drawing/2014/main" id="{97CD4EB0-95D5-4D84-A979-8ABBB033E68E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9" name="직선 연결선 10">
                <a:extLst>
                  <a:ext uri="{FF2B5EF4-FFF2-40B4-BE49-F238E27FC236}">
                    <a16:creationId xmlns:a16="http://schemas.microsoft.com/office/drawing/2014/main" id="{DCE5D3D4-903E-45AB-9D67-47422E998E37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40" name="그룹 11">
            <a:extLst>
              <a:ext uri="{FF2B5EF4-FFF2-40B4-BE49-F238E27FC236}">
                <a16:creationId xmlns:a16="http://schemas.microsoft.com/office/drawing/2014/main" id="{F5F1F4FE-97A6-484B-82E8-5003FD673BCD}"/>
              </a:ext>
            </a:extLst>
          </p:cNvPr>
          <p:cNvGrpSpPr/>
          <p:nvPr/>
        </p:nvGrpSpPr>
        <p:grpSpPr>
          <a:xfrm>
            <a:off x="1141102" y="4089346"/>
            <a:ext cx="4806573" cy="1569660"/>
            <a:chOff x="1250115" y="4750421"/>
            <a:chExt cx="4806573" cy="1569660"/>
          </a:xfrm>
        </p:grpSpPr>
        <p:sp>
          <p:nvSpPr>
            <p:cNvPr id="41" name="직사각형 12">
              <a:extLst>
                <a:ext uri="{FF2B5EF4-FFF2-40B4-BE49-F238E27FC236}">
                  <a16:creationId xmlns:a16="http://schemas.microsoft.com/office/drawing/2014/main" id="{785702CE-DE1A-4D06-99AE-9BC96C91660D}"/>
                </a:ext>
              </a:extLst>
            </p:cNvPr>
            <p:cNvSpPr/>
            <p:nvPr/>
          </p:nvSpPr>
          <p:spPr>
            <a:xfrm flipV="1">
              <a:off x="3124337" y="4750421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42" name="그룹 13">
              <a:extLst>
                <a:ext uri="{FF2B5EF4-FFF2-40B4-BE49-F238E27FC236}">
                  <a16:creationId xmlns:a16="http://schemas.microsoft.com/office/drawing/2014/main" id="{80F35065-2A23-4BD2-83B6-8409433AF6DE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43" name="직선 연결선 14">
                <a:extLst>
                  <a:ext uri="{FF2B5EF4-FFF2-40B4-BE49-F238E27FC236}">
                    <a16:creationId xmlns:a16="http://schemas.microsoft.com/office/drawing/2014/main" id="{73404EA9-E02F-4CDA-B488-27C3B795469B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" name="직선 연결선 15">
                <a:extLst>
                  <a:ext uri="{FF2B5EF4-FFF2-40B4-BE49-F238E27FC236}">
                    <a16:creationId xmlns:a16="http://schemas.microsoft.com/office/drawing/2014/main" id="{48EB6657-3276-4C20-90BF-B952F9B81644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D5C909ED-9A88-47D0-9E09-CDFC034C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/>
          <a:p>
            <a:pPr>
              <a:defRPr/>
            </a:pPr>
            <a:fld id="{ABABC1A5-C971-4648-AF51-14A9E07834FD}" type="slidenum">
              <a:rPr lang="ko-KR" altLang="en-US" smtClean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>
                <a:defRPr/>
              </a:pPr>
              <a:t>4</a:t>
            </a:fld>
            <a:endParaRPr lang="ko-KR" altLang="en-US" dirty="0">
              <a:solidFill>
                <a:schemeClr val="accent3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458" y="0"/>
            <a:ext cx="9897192" cy="6875463"/>
          </a:xfrm>
          <a:prstGeom prst="rect">
            <a:avLst/>
          </a:prstGeom>
        </p:spPr>
      </p:pic>
      <p:grpSp>
        <p:nvGrpSpPr>
          <p:cNvPr id="20" name="그룹 6"/>
          <p:cNvGrpSpPr/>
          <p:nvPr/>
        </p:nvGrpSpPr>
        <p:grpSpPr>
          <a:xfrm>
            <a:off x="8437509" y="6051324"/>
            <a:ext cx="1306254" cy="824139"/>
            <a:chOff x="8393445" y="5914482"/>
            <a:chExt cx="1306254" cy="824139"/>
          </a:xfrm>
        </p:grpSpPr>
        <p:pic>
          <p:nvPicPr>
            <p:cNvPr id="21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7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04081" y="5850911"/>
            <a:ext cx="657689" cy="954356"/>
          </a:xfrm>
          <a:prstGeom prst="rect">
            <a:avLst/>
          </a:prstGeom>
        </p:spPr>
      </p:pic>
      <p:pic>
        <p:nvPicPr>
          <p:cNvPr id="28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23216" y="6057949"/>
            <a:ext cx="580865" cy="817514"/>
          </a:xfrm>
          <a:prstGeom prst="rect">
            <a:avLst/>
          </a:prstGeom>
        </p:spPr>
      </p:pic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40411"/>
              </p:ext>
            </p:extLst>
          </p:nvPr>
        </p:nvGraphicFramePr>
        <p:xfrm>
          <a:off x="1194963" y="1390567"/>
          <a:ext cx="7509723" cy="3344283"/>
        </p:xfrm>
        <a:graphic>
          <a:graphicData uri="http://schemas.openxmlformats.org/drawingml/2006/table">
            <a:tbl>
              <a:tblPr firstRow="1" bandRow="1">
                <a:tableStyleId>{BA7026A9-84A0-402A-8550-04DCFC3E3A74}</a:tableStyleId>
              </a:tblPr>
              <a:tblGrid>
                <a:gridCol w="1175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5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58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9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37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1721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구분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전체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일반건축물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다중이용업소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  <a:lnT w="28575" cap="flat" cmpd="sng" algn="ctr">
                      <a:solidFill>
                        <a:srgbClr val="FF0000"/>
                      </a:solidFill>
                      <a:prstDash val="sysDash"/>
                      <a:round/>
                    </a:lnT>
                  </a:tcPr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521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300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화재건수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300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인명피해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300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화재건수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300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인명피해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300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화재건수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300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인명피해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721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216,498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11,089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213,398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10,820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3,101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269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721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98.57%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97.52%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1.43%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2.48%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‘18</a:t>
                      </a:r>
                      <a:r>
                        <a:rPr lang="ko-KR" altLang="en-US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42,337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2,594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41,773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2,477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117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‘17</a:t>
                      </a:r>
                      <a:r>
                        <a:rPr lang="ko-KR" altLang="en-US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44,178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2,197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43,599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2,175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3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‘16</a:t>
                      </a:r>
                      <a:r>
                        <a:rPr lang="ko-KR" altLang="en-US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43,413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42,700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1,964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713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3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‘15</a:t>
                      </a:r>
                      <a:r>
                        <a:rPr lang="ko-KR" altLang="en-US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44,435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2,093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43,870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2,058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35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3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‘14</a:t>
                      </a:r>
                      <a:r>
                        <a:rPr lang="ko-KR" altLang="en-US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42,135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2,181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41,517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2,154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</a:lnL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</a:lnR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6" name="직사각형 35"/>
          <p:cNvSpPr/>
          <p:nvPr/>
        </p:nvSpPr>
        <p:spPr>
          <a:xfrm>
            <a:off x="809014" y="4891099"/>
            <a:ext cx="8281622" cy="9598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rgbClr val="FFFF00"/>
            </a:solidFill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2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5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년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간 누적 화재건수는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3,101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건으로 전체 화재건수의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1.43%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를 차지</a:t>
            </a:r>
          </a:p>
          <a:p>
            <a:pPr>
              <a:defRPr/>
            </a:pPr>
            <a:endParaRPr lang="ko-KR" altLang="en-US" sz="1600" b="1" dirty="0">
              <a:latin typeface="맑은 고딕" panose="020B0503020000020004" pitchFamily="50" charset="-127"/>
              <a:ea typeface="맑은 고딕" panose="020B0503020000020004" pitchFamily="50" charset="-127"/>
              <a:cs typeface="맑은 고딕"/>
            </a:endParaRPr>
          </a:p>
          <a:p>
            <a:pPr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인명피해는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269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명으로 전체 인명피해의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2.48%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로 화재발생시 인명피해 비율이 상대적 </a:t>
            </a:r>
          </a:p>
        </p:txBody>
      </p:sp>
      <p:sp>
        <p:nvSpPr>
          <p:cNvPr id="41" name="위쪽 화살표 40"/>
          <p:cNvSpPr/>
          <p:nvPr/>
        </p:nvSpPr>
        <p:spPr>
          <a:xfrm>
            <a:off x="8704685" y="5371843"/>
            <a:ext cx="288772" cy="343902"/>
          </a:xfrm>
          <a:prstGeom prst="upArrow">
            <a:avLst>
              <a:gd name="adj1" fmla="val 50000"/>
              <a:gd name="adj2" fmla="val 5581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" name="직사각형 1">
            <a:extLst>
              <a:ext uri="{FF2B5EF4-FFF2-40B4-BE49-F238E27FC236}">
                <a16:creationId xmlns:a16="http://schemas.microsoft.com/office/drawing/2014/main" id="{9CF98B47-9BC7-4C3F-8F91-F6869E02CEA1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2">
            <a:extLst>
              <a:ext uri="{FF2B5EF4-FFF2-40B4-BE49-F238E27FC236}">
                <a16:creationId xmlns:a16="http://schemas.microsoft.com/office/drawing/2014/main" id="{FCE25AA6-7DE5-454F-9C24-80DA9C02B7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65513DA-8616-4685-A821-489952E0AB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17" name="직사각형 8">
            <a:extLst>
              <a:ext uri="{FF2B5EF4-FFF2-40B4-BE49-F238E27FC236}">
                <a16:creationId xmlns:a16="http://schemas.microsoft.com/office/drawing/2014/main" id="{38518570-1593-4AE8-A8FA-8AC4ED9A903E}"/>
              </a:ext>
            </a:extLst>
          </p:cNvPr>
          <p:cNvSpPr/>
          <p:nvPr/>
        </p:nvSpPr>
        <p:spPr>
          <a:xfrm>
            <a:off x="978620" y="331539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다중이용업소 화재발생 현황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65ED63-7FCF-47AE-A7CA-397B7590C943}"/>
              </a:ext>
            </a:extLst>
          </p:cNvPr>
          <p:cNvSpPr/>
          <p:nvPr/>
        </p:nvSpPr>
        <p:spPr>
          <a:xfrm>
            <a:off x="391180" y="331440"/>
            <a:ext cx="477797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</a:p>
        </p:txBody>
      </p: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4404CCE7-15B5-42E1-A287-E032D618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/>
          <a:p>
            <a:pPr>
              <a:defRPr/>
            </a:pPr>
            <a:fld id="{ABABC1A5-C971-4648-AF51-14A9E07834FD}" type="slidenum">
              <a:rPr lang="ko-KR" altLang="en-US" smtClean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>
                <a:defRPr/>
              </a:pPr>
              <a:t>5</a:t>
            </a:fld>
            <a:endParaRPr lang="ko-KR" altLang="en-US" dirty="0">
              <a:solidFill>
                <a:schemeClr val="accent3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918B07AD-0E81-4FF9-85C1-6FFA2FF33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20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1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7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8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aphicFrame>
        <p:nvGraphicFramePr>
          <p:cNvPr id="36" name="차트 35"/>
          <p:cNvGraphicFramePr/>
          <p:nvPr>
            <p:extLst>
              <p:ext uri="{D42A27DB-BD31-4B8C-83A1-F6EECF244321}">
                <p14:modId xmlns:p14="http://schemas.microsoft.com/office/powerpoint/2010/main" val="980713123"/>
              </p:ext>
            </p:extLst>
          </p:nvPr>
        </p:nvGraphicFramePr>
        <p:xfrm>
          <a:off x="778767" y="1460489"/>
          <a:ext cx="4311831" cy="3882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8" name="직사각형 37"/>
          <p:cNvSpPr/>
          <p:nvPr/>
        </p:nvSpPr>
        <p:spPr>
          <a:xfrm>
            <a:off x="5410449" y="2003719"/>
            <a:ext cx="4704625" cy="2635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ko-KR" altLang="en-US" sz="15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화재건수는 일반음식점이 많지만</a:t>
            </a:r>
            <a:r>
              <a:rPr lang="en-US" altLang="ko-KR" sz="15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,</a:t>
            </a:r>
            <a:endParaRPr lang="ko-KR" altLang="en-US" sz="15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맑은 고딕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5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인명피해는 노래연습장이 건수대비 높게 나타남</a:t>
            </a:r>
            <a:endParaRPr lang="en-US" altLang="ko-KR" sz="15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맑은 고딕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5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맑은 고딕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5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칸막이를 이용한 다수의 구획된 실과 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5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좁은 통로 등 특수성에 기인</a:t>
            </a:r>
            <a:r>
              <a:rPr lang="ko-KR" altLang="en-US" sz="15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23" name="직사각형 1">
            <a:extLst>
              <a:ext uri="{FF2B5EF4-FFF2-40B4-BE49-F238E27FC236}">
                <a16:creationId xmlns:a16="http://schemas.microsoft.com/office/drawing/2014/main" id="{6B2268F1-E06C-43D4-937A-535EB1453732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그림 12">
            <a:extLst>
              <a:ext uri="{FF2B5EF4-FFF2-40B4-BE49-F238E27FC236}">
                <a16:creationId xmlns:a16="http://schemas.microsoft.com/office/drawing/2014/main" id="{DA60E756-1D34-4DA2-937C-802452693D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1" name="그림 15">
            <a:extLst>
              <a:ext uri="{FF2B5EF4-FFF2-40B4-BE49-F238E27FC236}">
                <a16:creationId xmlns:a16="http://schemas.microsoft.com/office/drawing/2014/main" id="{8226DB53-32F6-4F58-88FE-7D55937B59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2" name="직사각형 8">
            <a:extLst>
              <a:ext uri="{FF2B5EF4-FFF2-40B4-BE49-F238E27FC236}">
                <a16:creationId xmlns:a16="http://schemas.microsoft.com/office/drawing/2014/main" id="{1C29999D-BCBF-4760-9559-EF29CD9852F6}"/>
              </a:ext>
            </a:extLst>
          </p:cNvPr>
          <p:cNvSpPr/>
          <p:nvPr/>
        </p:nvSpPr>
        <p:spPr>
          <a:xfrm>
            <a:off x="978620" y="331539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다중이용업소 화재발생 현황 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800" b="1" spc="-3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최근 </a:t>
            </a:r>
            <a:r>
              <a:rPr lang="en-US" altLang="ko-KR" sz="2800" b="1" spc="-3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2800" b="1" spc="-3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2800" b="1" spc="-3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747293A-2C39-4E76-8473-519955434EF4}"/>
              </a:ext>
            </a:extLst>
          </p:cNvPr>
          <p:cNvSpPr/>
          <p:nvPr/>
        </p:nvSpPr>
        <p:spPr>
          <a:xfrm>
            <a:off x="391180" y="331440"/>
            <a:ext cx="477797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</a:p>
        </p:txBody>
      </p:sp>
      <p:grpSp>
        <p:nvGrpSpPr>
          <p:cNvPr id="37" name="그룹 6">
            <a:extLst>
              <a:ext uri="{FF2B5EF4-FFF2-40B4-BE49-F238E27FC236}">
                <a16:creationId xmlns:a16="http://schemas.microsoft.com/office/drawing/2014/main" id="{38F2F9B5-EF23-4E31-AE7E-37A48BDCA02D}"/>
              </a:ext>
            </a:extLst>
          </p:cNvPr>
          <p:cNvGrpSpPr/>
          <p:nvPr/>
        </p:nvGrpSpPr>
        <p:grpSpPr>
          <a:xfrm>
            <a:off x="5211919" y="1565257"/>
            <a:ext cx="4456688" cy="1446550"/>
            <a:chOff x="1250115" y="1989004"/>
            <a:chExt cx="4806573" cy="1390132"/>
          </a:xfrm>
        </p:grpSpPr>
        <p:sp>
          <p:nvSpPr>
            <p:cNvPr id="39" name="직사각형 7">
              <a:extLst>
                <a:ext uri="{FF2B5EF4-FFF2-40B4-BE49-F238E27FC236}">
                  <a16:creationId xmlns:a16="http://schemas.microsoft.com/office/drawing/2014/main" id="{A801EEC2-69B1-4B1A-B40B-D4F41D534860}"/>
                </a:ext>
              </a:extLst>
            </p:cNvPr>
            <p:cNvSpPr/>
            <p:nvPr/>
          </p:nvSpPr>
          <p:spPr>
            <a:xfrm>
              <a:off x="3106754" y="1989004"/>
              <a:ext cx="1066536" cy="13901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88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“</a:t>
              </a:r>
              <a:endParaRPr lang="ko-KR" alt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50" name="그룹 8">
              <a:extLst>
                <a:ext uri="{FF2B5EF4-FFF2-40B4-BE49-F238E27FC236}">
                  <a16:creationId xmlns:a16="http://schemas.microsoft.com/office/drawing/2014/main" id="{272EA5C3-3241-4AFA-9776-95FF38E85C48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51" name="직선 연결선 9">
                <a:extLst>
                  <a:ext uri="{FF2B5EF4-FFF2-40B4-BE49-F238E27FC236}">
                    <a16:creationId xmlns:a16="http://schemas.microsoft.com/office/drawing/2014/main" id="{82B9D6C1-77BD-42A6-AF9C-E086A14C11A1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2" name="직선 연결선 10">
                <a:extLst>
                  <a:ext uri="{FF2B5EF4-FFF2-40B4-BE49-F238E27FC236}">
                    <a16:creationId xmlns:a16="http://schemas.microsoft.com/office/drawing/2014/main" id="{88BF977A-D803-49DD-9B91-99BBE37BBF48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58" name="그룹 6">
            <a:extLst>
              <a:ext uri="{FF2B5EF4-FFF2-40B4-BE49-F238E27FC236}">
                <a16:creationId xmlns:a16="http://schemas.microsoft.com/office/drawing/2014/main" id="{42DE10AC-10D2-4F43-A508-D46205884D22}"/>
              </a:ext>
            </a:extLst>
          </p:cNvPr>
          <p:cNvGrpSpPr/>
          <p:nvPr/>
        </p:nvGrpSpPr>
        <p:grpSpPr>
          <a:xfrm>
            <a:off x="5225600" y="4336733"/>
            <a:ext cx="4540868" cy="1446550"/>
            <a:chOff x="1250115" y="1989004"/>
            <a:chExt cx="4806573" cy="1390132"/>
          </a:xfrm>
        </p:grpSpPr>
        <p:sp>
          <p:nvSpPr>
            <p:cNvPr id="59" name="직사각형 7">
              <a:extLst>
                <a:ext uri="{FF2B5EF4-FFF2-40B4-BE49-F238E27FC236}">
                  <a16:creationId xmlns:a16="http://schemas.microsoft.com/office/drawing/2014/main" id="{952C4589-B489-408B-B2BD-853095AFBD12}"/>
                </a:ext>
              </a:extLst>
            </p:cNvPr>
            <p:cNvSpPr/>
            <p:nvPr/>
          </p:nvSpPr>
          <p:spPr>
            <a:xfrm>
              <a:off x="3061516" y="1989004"/>
              <a:ext cx="1066536" cy="13901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88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“</a:t>
              </a:r>
              <a:endParaRPr lang="ko-KR" alt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0" name="그룹 8">
              <a:extLst>
                <a:ext uri="{FF2B5EF4-FFF2-40B4-BE49-F238E27FC236}">
                  <a16:creationId xmlns:a16="http://schemas.microsoft.com/office/drawing/2014/main" id="{62D60551-321F-4C38-BC46-5808D4348E1C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61" name="직선 연결선 9">
                <a:extLst>
                  <a:ext uri="{FF2B5EF4-FFF2-40B4-BE49-F238E27FC236}">
                    <a16:creationId xmlns:a16="http://schemas.microsoft.com/office/drawing/2014/main" id="{ECBF7CC8-75B4-4078-9029-CF5A2CE85DDF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2" name="직선 연결선 10">
                <a:extLst>
                  <a:ext uri="{FF2B5EF4-FFF2-40B4-BE49-F238E27FC236}">
                    <a16:creationId xmlns:a16="http://schemas.microsoft.com/office/drawing/2014/main" id="{E48A9BA1-446C-4E83-A62A-025D9CB3B598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63" name="Slide Number Placeholder 2">
            <a:extLst>
              <a:ext uri="{FF2B5EF4-FFF2-40B4-BE49-F238E27FC236}">
                <a16:creationId xmlns:a16="http://schemas.microsoft.com/office/drawing/2014/main" id="{58FA7151-9319-48BF-9A31-8DC387008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/>
          <a:p>
            <a:pPr>
              <a:defRPr/>
            </a:pPr>
            <a:fld id="{ABABC1A5-C971-4648-AF51-14A9E07834FD}" type="slidenum">
              <a:rPr lang="ko-KR" altLang="en-US" smtClean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>
                <a:defRPr/>
              </a:pPr>
              <a:t>6</a:t>
            </a:fld>
            <a:endParaRPr lang="ko-KR" altLang="en-US" dirty="0">
              <a:solidFill>
                <a:schemeClr val="accent3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다이아몬드 27">
            <a:extLst>
              <a:ext uri="{FF2B5EF4-FFF2-40B4-BE49-F238E27FC236}">
                <a16:creationId xmlns:a16="http://schemas.microsoft.com/office/drawing/2014/main" id="{A82E3020-0B8D-43FD-8F1E-70CB36052599}"/>
              </a:ext>
            </a:extLst>
          </p:cNvPr>
          <p:cNvSpPr/>
          <p:nvPr/>
        </p:nvSpPr>
        <p:spPr>
          <a:xfrm>
            <a:off x="5225600" y="2562753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다이아몬드 27">
            <a:extLst>
              <a:ext uri="{FF2B5EF4-FFF2-40B4-BE49-F238E27FC236}">
                <a16:creationId xmlns:a16="http://schemas.microsoft.com/office/drawing/2014/main" id="{D35A0115-C4C2-4497-923E-C390D32D7145}"/>
              </a:ext>
            </a:extLst>
          </p:cNvPr>
          <p:cNvSpPr/>
          <p:nvPr/>
        </p:nvSpPr>
        <p:spPr>
          <a:xfrm>
            <a:off x="5245549" y="3603682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20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1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7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8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aphicFrame>
        <p:nvGraphicFramePr>
          <p:cNvPr id="34" name="차트 33"/>
          <p:cNvGraphicFramePr/>
          <p:nvPr>
            <p:extLst>
              <p:ext uri="{D42A27DB-BD31-4B8C-83A1-F6EECF244321}">
                <p14:modId xmlns:p14="http://schemas.microsoft.com/office/powerpoint/2010/main" val="3539289916"/>
              </p:ext>
            </p:extLst>
          </p:nvPr>
        </p:nvGraphicFramePr>
        <p:xfrm>
          <a:off x="887197" y="1556981"/>
          <a:ext cx="4587581" cy="3900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6" name="직사각형 35"/>
          <p:cNvSpPr/>
          <p:nvPr/>
        </p:nvSpPr>
        <p:spPr>
          <a:xfrm>
            <a:off x="5390402" y="1780099"/>
            <a:ext cx="4645330" cy="3236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900" b="1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전기적요인 </a:t>
            </a:r>
            <a:r>
              <a:rPr lang="en-US" altLang="ko-KR" sz="1900" b="1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1,250</a:t>
            </a:r>
            <a:r>
              <a:rPr lang="ko-KR" altLang="en-US" sz="1900" b="1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건</a:t>
            </a:r>
            <a:r>
              <a:rPr lang="en-US" altLang="ko-KR" sz="1900" b="1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(</a:t>
            </a:r>
            <a:r>
              <a:rPr lang="en-US" altLang="ko-KR" sz="2100" b="1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40.3%</a:t>
            </a:r>
            <a:r>
              <a:rPr lang="en-US" altLang="ko-KR" sz="1900" b="1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)</a:t>
            </a:r>
          </a:p>
          <a:p>
            <a:pPr>
              <a:defRPr/>
            </a:pPr>
            <a:endParaRPr lang="en-US" altLang="ko-KR" sz="1900" b="1" dirty="0">
              <a:solidFill>
                <a:schemeClr val="tx1"/>
              </a:solidFill>
              <a:latin typeface="맑은 고딕"/>
              <a:ea typeface="맑은 고딕"/>
              <a:cs typeface="맑은 고딕"/>
            </a:endParaRPr>
          </a:p>
          <a:p>
            <a:pPr>
              <a:defRPr/>
            </a:pPr>
            <a:r>
              <a:rPr lang="ko-KR" altLang="en-US" sz="1900" b="1" u="sng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부주의</a:t>
            </a:r>
            <a:r>
              <a:rPr lang="ko-KR" altLang="en-US" sz="1900" b="1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en-US" altLang="ko-KR" sz="1900" b="1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1,201</a:t>
            </a:r>
            <a:r>
              <a:rPr lang="ko-KR" altLang="en-US" sz="1900" b="1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건</a:t>
            </a:r>
            <a:r>
              <a:rPr lang="en-US" altLang="ko-KR" sz="1900" b="1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(</a:t>
            </a:r>
            <a:r>
              <a:rPr lang="en-US" altLang="ko-KR" sz="2100" b="1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38.7%</a:t>
            </a:r>
            <a:r>
              <a:rPr lang="en-US" altLang="ko-KR" sz="1900" b="1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)</a:t>
            </a:r>
          </a:p>
          <a:p>
            <a:pPr>
              <a:defRPr/>
            </a:pPr>
            <a:r>
              <a:rPr lang="en-US" altLang="ko-KR" sz="1900" b="1" dirty="0">
                <a:solidFill>
                  <a:schemeClr val="tx1"/>
                </a:solidFill>
                <a:latin typeface="맑은 고딕"/>
                <a:ea typeface="맑은 고딕"/>
                <a:cs typeface="맑은 고딕"/>
              </a:rPr>
              <a:t/>
            </a:r>
            <a:br>
              <a:rPr lang="en-US" altLang="ko-KR" sz="1900" b="1" dirty="0">
                <a:solidFill>
                  <a:schemeClr val="tx1"/>
                </a:solidFill>
                <a:latin typeface="맑은 고딕"/>
                <a:ea typeface="맑은 고딕"/>
                <a:cs typeface="맑은 고딕"/>
              </a:rPr>
            </a:br>
            <a:r>
              <a:rPr lang="ko-KR" altLang="en-US" sz="1400" b="1" dirty="0">
                <a:solidFill>
                  <a:schemeClr val="tx1"/>
                </a:solidFill>
                <a:latin typeface="맑은 고딕"/>
                <a:ea typeface="맑은 고딕"/>
                <a:cs typeface="맑은 고딕"/>
              </a:rPr>
              <a:t>※ 부주의</a:t>
            </a:r>
            <a:r>
              <a:rPr lang="en-US" altLang="ko-KR" sz="1400" b="1" dirty="0">
                <a:solidFill>
                  <a:schemeClr val="tx1"/>
                </a:solidFill>
                <a:latin typeface="맑은 고딕"/>
                <a:ea typeface="맑은 고딕"/>
                <a:cs typeface="맑은 고딕"/>
              </a:rPr>
              <a:t>:</a:t>
            </a:r>
            <a:r>
              <a:rPr lang="ko-KR" altLang="en-US" sz="1400" b="1" dirty="0">
                <a:solidFill>
                  <a:schemeClr val="tx1"/>
                </a:solidFill>
                <a:latin typeface="맑은 고딕"/>
                <a:ea typeface="맑은 고딕"/>
                <a:cs typeface="맑은 고딕"/>
              </a:rPr>
              <a:t> 담배</a:t>
            </a:r>
            <a:r>
              <a:rPr lang="en-US" altLang="ko-KR" sz="1400" b="1" dirty="0">
                <a:solidFill>
                  <a:schemeClr val="tx1"/>
                </a:solidFill>
                <a:latin typeface="맑은 고딕"/>
                <a:ea typeface="맑은 고딕"/>
                <a:cs typeface="맑은 고딕"/>
              </a:rPr>
              <a:t>,</a:t>
            </a:r>
            <a:r>
              <a:rPr lang="ko-KR" altLang="en-US" sz="1400" b="1" dirty="0">
                <a:solidFill>
                  <a:schemeClr val="tx1"/>
                </a:solidFill>
                <a:latin typeface="맑은 고딕"/>
                <a:ea typeface="맑은 고딕"/>
                <a:cs typeface="맑은 고딕"/>
              </a:rPr>
              <a:t> 음식물조리</a:t>
            </a:r>
            <a:r>
              <a:rPr lang="en-US" altLang="ko-KR" sz="1400" b="1" dirty="0">
                <a:solidFill>
                  <a:schemeClr val="tx1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lang="ko-KR" altLang="en-US" sz="1400" b="1" dirty="0">
                <a:solidFill>
                  <a:schemeClr val="tx1"/>
                </a:solidFill>
                <a:latin typeface="맑은 고딕"/>
                <a:ea typeface="맑은 고딕"/>
                <a:cs typeface="맑은 고딕"/>
              </a:rPr>
              <a:t>화원방치</a:t>
            </a:r>
            <a:r>
              <a:rPr lang="en-US" altLang="ko-KR" sz="1400" b="1" dirty="0">
                <a:solidFill>
                  <a:schemeClr val="tx1"/>
                </a:solidFill>
                <a:latin typeface="맑은 고딕"/>
                <a:ea typeface="맑은 고딕"/>
                <a:cs typeface="맑은 고딕"/>
              </a:rPr>
              <a:t>,</a:t>
            </a:r>
            <a:r>
              <a:rPr lang="ko-KR" altLang="en-US" sz="1400" b="1" dirty="0">
                <a:solidFill>
                  <a:schemeClr val="tx1"/>
                </a:solidFill>
                <a:latin typeface="맑은 고딕"/>
                <a:ea typeface="맑은 고딕"/>
                <a:cs typeface="맑은 고딕"/>
              </a:rPr>
              <a:t> 불장난 등</a:t>
            </a:r>
            <a:r>
              <a:rPr lang="ko-KR" altLang="en-US" sz="1100" b="1" dirty="0">
                <a:solidFill>
                  <a:schemeClr val="tx1"/>
                </a:solidFill>
                <a:latin typeface="맑은 고딕"/>
                <a:ea typeface="맑은 고딕"/>
                <a:cs typeface="맑은 고딕"/>
              </a:rPr>
              <a:t> </a:t>
            </a:r>
            <a:endParaRPr lang="ko-KR" altLang="en-US" sz="1600" b="1" dirty="0">
              <a:solidFill>
                <a:schemeClr val="tx1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37" name="모서리가 둥근 직사각형 36"/>
          <p:cNvSpPr/>
          <p:nvPr/>
        </p:nvSpPr>
        <p:spPr>
          <a:xfrm>
            <a:off x="2299012" y="3072775"/>
            <a:ext cx="1204103" cy="543644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solidFill>
                  <a:schemeClr val="accent1">
                    <a:lumMod val="90000"/>
                  </a:schemeClr>
                </a:solidFill>
                <a:latin typeface="Malgun Gothic" charset="-127"/>
                <a:ea typeface="Malgun Gothic" charset="-127"/>
                <a:cs typeface="Malgun Gothic" charset="-127"/>
              </a:rPr>
              <a:t>원인별</a:t>
            </a:r>
          </a:p>
        </p:txBody>
      </p:sp>
      <p:sp>
        <p:nvSpPr>
          <p:cNvPr id="30" name="직사각형 1">
            <a:extLst>
              <a:ext uri="{FF2B5EF4-FFF2-40B4-BE49-F238E27FC236}">
                <a16:creationId xmlns:a16="http://schemas.microsoft.com/office/drawing/2014/main" id="{24159CD5-4E68-4913-B64D-C83AC681752E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12">
            <a:extLst>
              <a:ext uri="{FF2B5EF4-FFF2-40B4-BE49-F238E27FC236}">
                <a16:creationId xmlns:a16="http://schemas.microsoft.com/office/drawing/2014/main" id="{1DE424B9-B20B-4FD9-A8B9-560816235E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2" name="그림 15">
            <a:extLst>
              <a:ext uri="{FF2B5EF4-FFF2-40B4-BE49-F238E27FC236}">
                <a16:creationId xmlns:a16="http://schemas.microsoft.com/office/drawing/2014/main" id="{BD514F3F-70E5-423E-9041-ABBBDE0901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8" name="직사각형 8">
            <a:extLst>
              <a:ext uri="{FF2B5EF4-FFF2-40B4-BE49-F238E27FC236}">
                <a16:creationId xmlns:a16="http://schemas.microsoft.com/office/drawing/2014/main" id="{B1A6C30F-178C-49DC-8277-F078A470F17A}"/>
              </a:ext>
            </a:extLst>
          </p:cNvPr>
          <p:cNvSpPr/>
          <p:nvPr/>
        </p:nvSpPr>
        <p:spPr>
          <a:xfrm>
            <a:off x="978620" y="331539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다중이용업소 화재발생 현황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F390C0-19AF-4D38-8F85-EE3F6759B615}"/>
              </a:ext>
            </a:extLst>
          </p:cNvPr>
          <p:cNvSpPr/>
          <p:nvPr/>
        </p:nvSpPr>
        <p:spPr>
          <a:xfrm>
            <a:off x="391180" y="331440"/>
            <a:ext cx="477797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</a:p>
        </p:txBody>
      </p:sp>
      <p:grpSp>
        <p:nvGrpSpPr>
          <p:cNvPr id="45" name="그룹 6">
            <a:extLst>
              <a:ext uri="{FF2B5EF4-FFF2-40B4-BE49-F238E27FC236}">
                <a16:creationId xmlns:a16="http://schemas.microsoft.com/office/drawing/2014/main" id="{AF861D79-B9AA-4264-B873-7CD8F6D360F7}"/>
              </a:ext>
            </a:extLst>
          </p:cNvPr>
          <p:cNvGrpSpPr/>
          <p:nvPr/>
        </p:nvGrpSpPr>
        <p:grpSpPr>
          <a:xfrm>
            <a:off x="4925064" y="1654280"/>
            <a:ext cx="4743544" cy="1569660"/>
            <a:chOff x="1250115" y="1956756"/>
            <a:chExt cx="4806573" cy="1569660"/>
          </a:xfrm>
        </p:grpSpPr>
        <p:sp>
          <p:nvSpPr>
            <p:cNvPr id="46" name="직사각형 7">
              <a:extLst>
                <a:ext uri="{FF2B5EF4-FFF2-40B4-BE49-F238E27FC236}">
                  <a16:creationId xmlns:a16="http://schemas.microsoft.com/office/drawing/2014/main" id="{D2674FD3-DB1D-4992-BAEA-2F8C28263103}"/>
                </a:ext>
              </a:extLst>
            </p:cNvPr>
            <p:cNvSpPr/>
            <p:nvPr/>
          </p:nvSpPr>
          <p:spPr>
            <a:xfrm>
              <a:off x="3061516" y="1956756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47" name="그룹 8">
              <a:extLst>
                <a:ext uri="{FF2B5EF4-FFF2-40B4-BE49-F238E27FC236}">
                  <a16:creationId xmlns:a16="http://schemas.microsoft.com/office/drawing/2014/main" id="{C82D9EB9-2C54-47A6-BFF8-EC240AB2A51E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48" name="직선 연결선 9">
                <a:extLst>
                  <a:ext uri="{FF2B5EF4-FFF2-40B4-BE49-F238E27FC236}">
                    <a16:creationId xmlns:a16="http://schemas.microsoft.com/office/drawing/2014/main" id="{B922C9CD-BC5C-4B48-85FF-2135A612D832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4" name="직선 연결선 10">
                <a:extLst>
                  <a:ext uri="{FF2B5EF4-FFF2-40B4-BE49-F238E27FC236}">
                    <a16:creationId xmlns:a16="http://schemas.microsoft.com/office/drawing/2014/main" id="{C7A7E635-90A3-4FA1-900A-AB04FE59D6C5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55" name="그룹 11">
            <a:extLst>
              <a:ext uri="{FF2B5EF4-FFF2-40B4-BE49-F238E27FC236}">
                <a16:creationId xmlns:a16="http://schemas.microsoft.com/office/drawing/2014/main" id="{C73B7DFF-535D-46F8-B360-081FAF130717}"/>
              </a:ext>
            </a:extLst>
          </p:cNvPr>
          <p:cNvGrpSpPr/>
          <p:nvPr/>
        </p:nvGrpSpPr>
        <p:grpSpPr>
          <a:xfrm>
            <a:off x="4844441" y="3661134"/>
            <a:ext cx="4806573" cy="1569660"/>
            <a:chOff x="1250115" y="4750421"/>
            <a:chExt cx="4806573" cy="1569660"/>
          </a:xfrm>
        </p:grpSpPr>
        <p:sp>
          <p:nvSpPr>
            <p:cNvPr id="56" name="직사각형 12">
              <a:extLst>
                <a:ext uri="{FF2B5EF4-FFF2-40B4-BE49-F238E27FC236}">
                  <a16:creationId xmlns:a16="http://schemas.microsoft.com/office/drawing/2014/main" id="{865833BD-5005-4C53-9746-B7D1C4488730}"/>
                </a:ext>
              </a:extLst>
            </p:cNvPr>
            <p:cNvSpPr/>
            <p:nvPr/>
          </p:nvSpPr>
          <p:spPr>
            <a:xfrm flipV="1">
              <a:off x="3124337" y="4750421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57" name="그룹 13">
              <a:extLst>
                <a:ext uri="{FF2B5EF4-FFF2-40B4-BE49-F238E27FC236}">
                  <a16:creationId xmlns:a16="http://schemas.microsoft.com/office/drawing/2014/main" id="{48EAFC6B-508A-453C-B89E-4065BADC6851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58" name="직선 연결선 14">
                <a:extLst>
                  <a:ext uri="{FF2B5EF4-FFF2-40B4-BE49-F238E27FC236}">
                    <a16:creationId xmlns:a16="http://schemas.microsoft.com/office/drawing/2014/main" id="{8E8114BE-3BDC-4B4A-B21C-C6919C426B33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9" name="직선 연결선 15">
                <a:extLst>
                  <a:ext uri="{FF2B5EF4-FFF2-40B4-BE49-F238E27FC236}">
                    <a16:creationId xmlns:a16="http://schemas.microsoft.com/office/drawing/2014/main" id="{0E795AEC-4D54-4548-BF31-CA6D6EE424DD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65" name="Slide Number Placeholder 2">
            <a:extLst>
              <a:ext uri="{FF2B5EF4-FFF2-40B4-BE49-F238E27FC236}">
                <a16:creationId xmlns:a16="http://schemas.microsoft.com/office/drawing/2014/main" id="{13A937AE-C0B8-4A25-ADB2-124AA8BE1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/>
          <a:p>
            <a:pPr>
              <a:defRPr/>
            </a:pPr>
            <a:fld id="{ABABC1A5-C971-4648-AF51-14A9E07834FD}" type="slidenum">
              <a:rPr lang="ko-KR" altLang="en-US" smtClean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>
                <a:defRPr/>
              </a:pPr>
              <a:t>7</a:t>
            </a:fld>
            <a:endParaRPr lang="ko-KR" altLang="en-US" dirty="0">
              <a:solidFill>
                <a:schemeClr val="accent3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다이아몬드 27">
            <a:extLst>
              <a:ext uri="{FF2B5EF4-FFF2-40B4-BE49-F238E27FC236}">
                <a16:creationId xmlns:a16="http://schemas.microsoft.com/office/drawing/2014/main" id="{4BE7BB84-8722-45B1-BCB9-B86D4CD12CC7}"/>
              </a:ext>
            </a:extLst>
          </p:cNvPr>
          <p:cNvSpPr/>
          <p:nvPr/>
        </p:nvSpPr>
        <p:spPr>
          <a:xfrm>
            <a:off x="5118035" y="2745365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다이아몬드 27">
            <a:extLst>
              <a:ext uri="{FF2B5EF4-FFF2-40B4-BE49-F238E27FC236}">
                <a16:creationId xmlns:a16="http://schemas.microsoft.com/office/drawing/2014/main" id="{7EC824A5-129C-41BA-AEA0-CF5B22B64A4D}"/>
              </a:ext>
            </a:extLst>
          </p:cNvPr>
          <p:cNvSpPr/>
          <p:nvPr/>
        </p:nvSpPr>
        <p:spPr>
          <a:xfrm>
            <a:off x="5104778" y="3313940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14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5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7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1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399606" y="3474803"/>
            <a:ext cx="2509691" cy="1619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4185644" y="3474803"/>
            <a:ext cx="2457450" cy="1619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6914425" y="3474803"/>
            <a:ext cx="2252573" cy="1619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1525123" y="2015446"/>
            <a:ext cx="6187944" cy="1700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  <a:defRPr/>
            </a:pP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노래방 반주기 내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·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외 연결배선 노후화 및 결함</a:t>
            </a:r>
            <a:endParaRPr lang="en-US" altLang="ko-KR" b="1" dirty="0">
              <a:latin typeface="맑은 고딕" panose="020B0503020000020004" pitchFamily="50" charset="-127"/>
              <a:ea typeface="맑은 고딕" panose="020B0503020000020004" pitchFamily="50" charset="-127"/>
              <a:cs typeface="맑은 고딕"/>
            </a:endParaRPr>
          </a:p>
          <a:p>
            <a:pPr latinLnBrk="1">
              <a:lnSpc>
                <a:spcPct val="150000"/>
              </a:lnSpc>
              <a:defRPr/>
            </a:pP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순간적 과부하에 의한 먼지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,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 찌꺼기 등 착화</a:t>
            </a:r>
          </a:p>
          <a:p>
            <a:pPr latinLnBrk="1">
              <a:lnSpc>
                <a:spcPct val="150000"/>
              </a:lnSpc>
              <a:defRPr/>
            </a:pP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습기 및 비 등에 의한 전선의 노출 및 트래킹 현상</a:t>
            </a:r>
          </a:p>
          <a:p>
            <a:pPr lvl="0">
              <a:lnSpc>
                <a:spcPct val="150000"/>
              </a:lnSpc>
              <a:defRPr/>
            </a:pP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  <a:cs typeface="맑은 고딕"/>
            </a:endParaRPr>
          </a:p>
        </p:txBody>
      </p:sp>
      <p:sp>
        <p:nvSpPr>
          <p:cNvPr id="30" name="직사각형 1">
            <a:extLst>
              <a:ext uri="{FF2B5EF4-FFF2-40B4-BE49-F238E27FC236}">
                <a16:creationId xmlns:a16="http://schemas.microsoft.com/office/drawing/2014/main" id="{25BAD53C-E378-4844-8586-6BC4EE9B7675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1" name="그림 12">
            <a:extLst>
              <a:ext uri="{FF2B5EF4-FFF2-40B4-BE49-F238E27FC236}">
                <a16:creationId xmlns:a16="http://schemas.microsoft.com/office/drawing/2014/main" id="{AEDA8E53-5779-44AE-B056-6DE586836D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2" name="그림 15">
            <a:extLst>
              <a:ext uri="{FF2B5EF4-FFF2-40B4-BE49-F238E27FC236}">
                <a16:creationId xmlns:a16="http://schemas.microsoft.com/office/drawing/2014/main" id="{45CF3315-DAE1-4FF8-B964-38795FE380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4" name="직사각형 8">
            <a:extLst>
              <a:ext uri="{FF2B5EF4-FFF2-40B4-BE49-F238E27FC236}">
                <a16:creationId xmlns:a16="http://schemas.microsoft.com/office/drawing/2014/main" id="{10168BF2-ACBA-41E7-BB1A-77964BA2BA50}"/>
              </a:ext>
            </a:extLst>
          </p:cNvPr>
          <p:cNvSpPr/>
          <p:nvPr/>
        </p:nvSpPr>
        <p:spPr>
          <a:xfrm>
            <a:off x="990069" y="325138"/>
            <a:ext cx="5537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노래방 화재 원인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7256D3-B881-4BA3-939E-42A38DEC5C2F}"/>
              </a:ext>
            </a:extLst>
          </p:cNvPr>
          <p:cNvSpPr/>
          <p:nvPr/>
        </p:nvSpPr>
        <p:spPr>
          <a:xfrm>
            <a:off x="406352" y="338837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lang="ko-KR" altLang="en-US" sz="2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A713E2-0646-472E-A3AA-D14C21D7B98E}"/>
              </a:ext>
            </a:extLst>
          </p:cNvPr>
          <p:cNvSpPr/>
          <p:nvPr/>
        </p:nvSpPr>
        <p:spPr>
          <a:xfrm>
            <a:off x="857113" y="1682418"/>
            <a:ext cx="8581216" cy="3971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DDE30B-7C6E-42AD-8DA1-E0E4CC26C525}"/>
              </a:ext>
            </a:extLst>
          </p:cNvPr>
          <p:cNvSpPr/>
          <p:nvPr/>
        </p:nvSpPr>
        <p:spPr>
          <a:xfrm>
            <a:off x="929927" y="1519624"/>
            <a:ext cx="2614923" cy="3663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376EAA-25E5-43D2-BEF9-50E8BA7416A4}"/>
              </a:ext>
            </a:extLst>
          </p:cNvPr>
          <p:cNvSpPr txBox="1"/>
          <p:nvPr/>
        </p:nvSpPr>
        <p:spPr>
          <a:xfrm>
            <a:off x="1155545" y="1509309"/>
            <a:ext cx="2363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전기적 발화 요인</a:t>
            </a:r>
          </a:p>
        </p:txBody>
      </p:sp>
      <p:sp>
        <p:nvSpPr>
          <p:cNvPr id="38" name="Slide Number Placeholder 2">
            <a:extLst>
              <a:ext uri="{FF2B5EF4-FFF2-40B4-BE49-F238E27FC236}">
                <a16:creationId xmlns:a16="http://schemas.microsoft.com/office/drawing/2014/main" id="{C6C43511-5F9D-46E6-BE58-D6C81929C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/>
          <a:p>
            <a:pPr>
              <a:defRPr/>
            </a:pPr>
            <a:fld id="{ABABC1A5-C971-4648-AF51-14A9E07834FD}" type="slidenum">
              <a:rPr lang="ko-KR" altLang="en-US" smtClean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>
                <a:defRPr/>
              </a:pPr>
              <a:t>8</a:t>
            </a:fld>
            <a:endParaRPr lang="ko-KR" altLang="en-US" dirty="0">
              <a:solidFill>
                <a:schemeClr val="accent3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" name="다이아몬드 27">
            <a:extLst>
              <a:ext uri="{FF2B5EF4-FFF2-40B4-BE49-F238E27FC236}">
                <a16:creationId xmlns:a16="http://schemas.microsoft.com/office/drawing/2014/main" id="{1B51A0DB-DDDA-4787-9179-909594D9B4E8}"/>
              </a:ext>
            </a:extLst>
          </p:cNvPr>
          <p:cNvSpPr/>
          <p:nvPr/>
        </p:nvSpPr>
        <p:spPr>
          <a:xfrm>
            <a:off x="1331766" y="2190150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다이아몬드 27">
            <a:extLst>
              <a:ext uri="{FF2B5EF4-FFF2-40B4-BE49-F238E27FC236}">
                <a16:creationId xmlns:a16="http://schemas.microsoft.com/office/drawing/2014/main" id="{4FE6DB7C-5299-42F3-9FEB-EEFFDEFA3DCF}"/>
              </a:ext>
            </a:extLst>
          </p:cNvPr>
          <p:cNvSpPr/>
          <p:nvPr/>
        </p:nvSpPr>
        <p:spPr>
          <a:xfrm>
            <a:off x="1331765" y="2588380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다이아몬드 27">
            <a:extLst>
              <a:ext uri="{FF2B5EF4-FFF2-40B4-BE49-F238E27FC236}">
                <a16:creationId xmlns:a16="http://schemas.microsoft.com/office/drawing/2014/main" id="{AF1F57AA-637F-49DD-8C2A-C53EEF2166CC}"/>
              </a:ext>
            </a:extLst>
          </p:cNvPr>
          <p:cNvSpPr/>
          <p:nvPr/>
        </p:nvSpPr>
        <p:spPr>
          <a:xfrm>
            <a:off x="1331764" y="3024210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66028" y="1875517"/>
            <a:ext cx="6439583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atinLnBrk="1">
              <a:lnSpc>
                <a:spcPct val="200000"/>
              </a:lnSpc>
              <a:defRPr/>
            </a:pPr>
            <a:r>
              <a:rPr lang="ko-KR" altLang="en-US" b="1" dirty="0">
                <a:latin typeface="맑은 고딕"/>
                <a:ea typeface="맑은 고딕"/>
                <a:cs typeface="맑은 고딕"/>
              </a:rPr>
              <a:t>창 밖으로 버리거나 건물 주변에 무심코 던져 발생한 화재</a:t>
            </a:r>
          </a:p>
          <a:p>
            <a:pPr latinLnBrk="1">
              <a:lnSpc>
                <a:spcPct val="150000"/>
              </a:lnSpc>
              <a:defRPr/>
            </a:pPr>
            <a:r>
              <a:rPr lang="ko-KR" altLang="en-US" b="1" dirty="0">
                <a:latin typeface="맑은 고딕"/>
                <a:ea typeface="맑은 고딕"/>
                <a:cs typeface="맑은 고딕"/>
              </a:rPr>
              <a:t>취중 흡연 시 잠이 들어 화재가 발생하는 경우</a:t>
            </a:r>
            <a:endParaRPr lang="en-US" altLang="ko-KR" b="1" dirty="0">
              <a:latin typeface="맑은 고딕"/>
              <a:ea typeface="맑은 고딕"/>
              <a:cs typeface="맑은 고딕"/>
            </a:endParaRPr>
          </a:p>
          <a:p>
            <a:pPr latinLnBrk="1">
              <a:lnSpc>
                <a:spcPct val="150000"/>
              </a:lnSpc>
              <a:defRPr/>
            </a:pPr>
            <a:r>
              <a:rPr lang="ko-KR" altLang="en-US" b="1" dirty="0">
                <a:latin typeface="맑은 고딕"/>
                <a:ea typeface="맑은 고딕"/>
                <a:cs typeface="맑은 고딕"/>
              </a:rPr>
              <a:t>담뱃불이 완전히 꺼지지 않은 채 휴지통</a:t>
            </a:r>
            <a:r>
              <a:rPr lang="en-US" altLang="ko-KR" b="1" dirty="0">
                <a:latin typeface="맑은 고딕"/>
                <a:ea typeface="맑은 고딕"/>
                <a:cs typeface="맑은 고딕"/>
              </a:rPr>
              <a:t>, </a:t>
            </a:r>
            <a:r>
              <a:rPr lang="ko-KR" altLang="en-US" b="1" dirty="0">
                <a:latin typeface="맑은 고딕"/>
                <a:ea typeface="맑은 고딕"/>
                <a:cs typeface="맑은 고딕"/>
              </a:rPr>
              <a:t>재떨이에 버린 경우</a:t>
            </a:r>
          </a:p>
          <a:p>
            <a:pPr lvl="0" algn="ctr">
              <a:defRPr/>
            </a:pPr>
            <a:endParaRPr lang="ko-KR" altLang="en-US" b="1" dirty="0">
              <a:latin typeface="맑은 고딕"/>
              <a:ea typeface="맑은 고딕"/>
              <a:cs typeface="맑은 고딕"/>
            </a:endParaRPr>
          </a:p>
        </p:txBody>
      </p:sp>
      <p:pic>
        <p:nvPicPr>
          <p:cNvPr id="8" name="그림 7" descr="화면 캡처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798735" y="3400965"/>
            <a:ext cx="2697972" cy="1909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5" name="그림 1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7" name="그림 1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1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0" name="직사각형 1">
            <a:extLst>
              <a:ext uri="{FF2B5EF4-FFF2-40B4-BE49-F238E27FC236}">
                <a16:creationId xmlns:a16="http://schemas.microsoft.com/office/drawing/2014/main" id="{6607E345-0AA3-4E0B-898E-EE13B2497C84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12">
            <a:extLst>
              <a:ext uri="{FF2B5EF4-FFF2-40B4-BE49-F238E27FC236}">
                <a16:creationId xmlns:a16="http://schemas.microsoft.com/office/drawing/2014/main" id="{68C9F7FB-F9A2-4EDD-9C7B-0551C7E57A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9" name="그림 15">
            <a:extLst>
              <a:ext uri="{FF2B5EF4-FFF2-40B4-BE49-F238E27FC236}">
                <a16:creationId xmlns:a16="http://schemas.microsoft.com/office/drawing/2014/main" id="{AF7F3986-C167-4B63-898F-FCAA375AD4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2" name="직사각형 8">
            <a:extLst>
              <a:ext uri="{FF2B5EF4-FFF2-40B4-BE49-F238E27FC236}">
                <a16:creationId xmlns:a16="http://schemas.microsoft.com/office/drawing/2014/main" id="{6C1C2803-DBDF-4DFF-9DBF-339A82324C18}"/>
              </a:ext>
            </a:extLst>
          </p:cNvPr>
          <p:cNvSpPr/>
          <p:nvPr/>
        </p:nvSpPr>
        <p:spPr>
          <a:xfrm>
            <a:off x="990069" y="325138"/>
            <a:ext cx="5537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노래방 화재 원인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828556-7B1E-4A0D-A7B8-4C2872401391}"/>
              </a:ext>
            </a:extLst>
          </p:cNvPr>
          <p:cNvSpPr/>
          <p:nvPr/>
        </p:nvSpPr>
        <p:spPr>
          <a:xfrm>
            <a:off x="406352" y="338837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lang="ko-KR" altLang="en-US" sz="2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91CB64-7117-4CE6-B6E7-10B838F1D1B4}"/>
              </a:ext>
            </a:extLst>
          </p:cNvPr>
          <p:cNvSpPr/>
          <p:nvPr/>
        </p:nvSpPr>
        <p:spPr>
          <a:xfrm>
            <a:off x="857113" y="1682418"/>
            <a:ext cx="8581216" cy="3971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0A7E60-53D7-4230-A148-8FEE91FFE814}"/>
              </a:ext>
            </a:extLst>
          </p:cNvPr>
          <p:cNvSpPr/>
          <p:nvPr/>
        </p:nvSpPr>
        <p:spPr>
          <a:xfrm>
            <a:off x="929927" y="1519624"/>
            <a:ext cx="2614923" cy="3663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8CF4D7-962D-473A-95C8-7B5EAB41667E}"/>
              </a:ext>
            </a:extLst>
          </p:cNvPr>
          <p:cNvSpPr txBox="1"/>
          <p:nvPr/>
        </p:nvSpPr>
        <p:spPr>
          <a:xfrm>
            <a:off x="1040403" y="1509309"/>
            <a:ext cx="265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담배 꽁초 발화 요인</a:t>
            </a:r>
          </a:p>
        </p:txBody>
      </p:sp>
      <p:sp>
        <p:nvSpPr>
          <p:cNvPr id="40" name="Slide Number Placeholder 2">
            <a:extLst>
              <a:ext uri="{FF2B5EF4-FFF2-40B4-BE49-F238E27FC236}">
                <a16:creationId xmlns:a16="http://schemas.microsoft.com/office/drawing/2014/main" id="{BA25FDBB-9192-4956-8202-F51A6CC8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94865" y="6409164"/>
            <a:ext cx="2309918" cy="366054"/>
          </a:xfrm>
        </p:spPr>
        <p:txBody>
          <a:bodyPr/>
          <a:lstStyle/>
          <a:p>
            <a:pPr>
              <a:defRPr/>
            </a:pPr>
            <a:fld id="{ABABC1A5-C971-4648-AF51-14A9E07834FD}" type="slidenum">
              <a:rPr lang="ko-KR" altLang="en-US" smtClean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>
                <a:defRPr/>
              </a:pPr>
              <a:t>9</a:t>
            </a:fld>
            <a:endParaRPr lang="ko-KR" altLang="en-US" dirty="0">
              <a:solidFill>
                <a:schemeClr val="accent3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다이아몬드 27">
            <a:extLst>
              <a:ext uri="{FF2B5EF4-FFF2-40B4-BE49-F238E27FC236}">
                <a16:creationId xmlns:a16="http://schemas.microsoft.com/office/drawing/2014/main" id="{27CF81BC-184C-4966-BF6E-997D8B1EDD56}"/>
              </a:ext>
            </a:extLst>
          </p:cNvPr>
          <p:cNvSpPr/>
          <p:nvPr/>
        </p:nvSpPr>
        <p:spPr>
          <a:xfrm>
            <a:off x="1176549" y="2142024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다이아몬드 27">
            <a:extLst>
              <a:ext uri="{FF2B5EF4-FFF2-40B4-BE49-F238E27FC236}">
                <a16:creationId xmlns:a16="http://schemas.microsoft.com/office/drawing/2014/main" id="{2A87F93C-6B39-4433-A04B-46494D2827C7}"/>
              </a:ext>
            </a:extLst>
          </p:cNvPr>
          <p:cNvSpPr/>
          <p:nvPr/>
        </p:nvSpPr>
        <p:spPr>
          <a:xfrm>
            <a:off x="1172671" y="2567986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다이아몬드 27">
            <a:extLst>
              <a:ext uri="{FF2B5EF4-FFF2-40B4-BE49-F238E27FC236}">
                <a16:creationId xmlns:a16="http://schemas.microsoft.com/office/drawing/2014/main" id="{46F4A4D1-F1E8-4768-9B6E-E102A1E7B48F}"/>
              </a:ext>
            </a:extLst>
          </p:cNvPr>
          <p:cNvSpPr/>
          <p:nvPr/>
        </p:nvSpPr>
        <p:spPr>
          <a:xfrm>
            <a:off x="1176549" y="297878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3" y="3400965"/>
            <a:ext cx="2697972" cy="1909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110" y="3383913"/>
            <a:ext cx="2749959" cy="1945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theme/theme1.xml><?xml version="1.0" encoding="utf-8"?>
<a:theme xmlns:a="http://schemas.openxmlformats.org/drawingml/2006/main" name="광할">
  <a:themeElements>
    <a:clrScheme name="사용자 지정 1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광할">
      <a:majorFont>
        <a:latin typeface="Tahoma"/>
        <a:ea typeface="한컴 윤고딕 240"/>
        <a:cs typeface=""/>
      </a:majorFont>
      <a:minorFont>
        <a:latin typeface="Tahoma"/>
        <a:ea typeface="한컴 윤고딕 230"/>
        <a:cs typeface=""/>
      </a:minorFont>
    </a:fontScheme>
    <a:fmtScheme name="광할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536</Words>
  <Application>Microsoft Office PowerPoint</Application>
  <PresentationFormat>사용자 지정</PresentationFormat>
  <Paragraphs>186</Paragraphs>
  <Slides>17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7" baseType="lpstr">
      <vt:lpstr>나눔스퀘어 Bold</vt:lpstr>
      <vt:lpstr>맑은 고딕</vt:lpstr>
      <vt:lpstr>맑은 고딕</vt:lpstr>
      <vt:lpstr>한컴 윤고딕 230</vt:lpstr>
      <vt:lpstr>한컴 윤고딕 240</vt:lpstr>
      <vt:lpstr>Calibri</vt:lpstr>
      <vt:lpstr>Stencil</vt:lpstr>
      <vt:lpstr>Tahoma</vt:lpstr>
      <vt:lpstr>Wingdings</vt:lpstr>
      <vt:lpstr>광할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동원 강</dc:creator>
  <cp:lastModifiedBy>서초방송아카데미</cp:lastModifiedBy>
  <cp:revision>127</cp:revision>
  <dcterms:modified xsi:type="dcterms:W3CDTF">2020-05-04T08:37:44Z</dcterms:modified>
  <cp:version>0906.0100.01</cp:version>
</cp:coreProperties>
</file>