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36" r:id="rId2"/>
    <p:sldId id="257" r:id="rId3"/>
    <p:sldId id="326" r:id="rId4"/>
    <p:sldId id="337" r:id="rId5"/>
    <p:sldId id="270" r:id="rId6"/>
    <p:sldId id="327" r:id="rId7"/>
    <p:sldId id="332" r:id="rId8"/>
    <p:sldId id="333" r:id="rId9"/>
    <p:sldId id="335" r:id="rId10"/>
    <p:sldId id="334" r:id="rId11"/>
    <p:sldId id="329" r:id="rId12"/>
    <p:sldId id="286" r:id="rId13"/>
    <p:sldId id="330" r:id="rId14"/>
    <p:sldId id="331" r:id="rId15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83"/>
    <a:srgbClr val="FFFFFF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1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72" y="12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6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tmp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8.tm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349787" y="1390422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27395" y="1306154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2800" b="1" spc="-14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th-TH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.8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9" y="3873193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7" y="1806712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E7C9A79B-8DDE-4C29-B2B3-AFA8DC497C43}"/>
              </a:ext>
            </a:extLst>
          </p:cNvPr>
          <p:cNvSpPr/>
          <p:nvPr/>
        </p:nvSpPr>
        <p:spPr>
          <a:xfrm>
            <a:off x="-244484" y="1983414"/>
            <a:ext cx="6085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วิธีใช้เครื่องทำความร้อน</a:t>
            </a:r>
          </a:p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อย่างปลอดภัย</a:t>
            </a:r>
            <a:endParaRPr lang="en-US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88B54E-D6CE-4525-AE87-E1163FB48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pic>
        <p:nvPicPr>
          <p:cNvPr id="36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42B3B503-D192-4F9E-8B94-6221C46F9ACE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29" name="Google Shape;99;p13">
              <a:extLst>
                <a:ext uri="{FF2B5EF4-FFF2-40B4-BE49-F238E27FC236}">
                  <a16:creationId xmlns:a16="http://schemas.microsoft.com/office/drawing/2014/main" id="{21058CCA-FB41-4CB0-A2EA-53C445A136E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0;p13">
              <a:extLst>
                <a:ext uri="{FF2B5EF4-FFF2-40B4-BE49-F238E27FC236}">
                  <a16:creationId xmlns:a16="http://schemas.microsoft.com/office/drawing/2014/main" id="{ADF4003C-340C-459F-9D4C-80827B34319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1;p13">
              <a:extLst>
                <a:ext uri="{FF2B5EF4-FFF2-40B4-BE49-F238E27FC236}">
                  <a16:creationId xmlns:a16="http://schemas.microsoft.com/office/drawing/2014/main" id="{D613F074-7F86-427B-A292-7B8EA728915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2;p13">
              <a:extLst>
                <a:ext uri="{FF2B5EF4-FFF2-40B4-BE49-F238E27FC236}">
                  <a16:creationId xmlns:a16="http://schemas.microsoft.com/office/drawing/2014/main" id="{1B5F61E0-1F1F-4457-90D6-0FD15DFBD88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FEA6499D-A3E5-4A66-80B8-7E1DD146292E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8330397-57AE-4CD2-95FB-EC9784972DAB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9FD4C574-C0B0-4978-99EB-40A8846DA3B1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4019A11-65EF-46A9-9C3D-357D478A3431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19" name="그림 5">
            <a:extLst>
              <a:ext uri="{FF2B5EF4-FFF2-40B4-BE49-F238E27FC236}">
                <a16:creationId xmlns:a16="http://schemas.microsoft.com/office/drawing/2014/main" id="{59B63F44-D588-4C46-B29B-B9567BF63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8" t="14033" r="26935" b="23280"/>
          <a:stretch/>
        </p:blipFill>
        <p:spPr>
          <a:xfrm>
            <a:off x="1342659" y="1492943"/>
            <a:ext cx="2430988" cy="194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그림 6">
            <a:extLst>
              <a:ext uri="{FF2B5EF4-FFF2-40B4-BE49-F238E27FC236}">
                <a16:creationId xmlns:a16="http://schemas.microsoft.com/office/drawing/2014/main" id="{A85D69F4-8B49-4B6D-95FF-FF7A031C1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87" t="13053" r="1595" b="21321"/>
          <a:stretch/>
        </p:blipFill>
        <p:spPr>
          <a:xfrm>
            <a:off x="5624657" y="3608825"/>
            <a:ext cx="2612614" cy="2108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직사각형 7">
            <a:extLst>
              <a:ext uri="{FF2B5EF4-FFF2-40B4-BE49-F238E27FC236}">
                <a16:creationId xmlns:a16="http://schemas.microsoft.com/office/drawing/2014/main" id="{9B015EFB-CB0C-49F3-8354-BA63F65AD407}"/>
              </a:ext>
            </a:extLst>
          </p:cNvPr>
          <p:cNvSpPr/>
          <p:nvPr/>
        </p:nvSpPr>
        <p:spPr>
          <a:xfrm>
            <a:off x="1616252" y="4283348"/>
            <a:ext cx="828339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ประการที่สามม้วนจนกว่าไฟจะดับ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หากมีผู้คนรอบข้างใช้เสื้อหรือผ้าห่มเพื่อดับไฟ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3A3EC707-9A7C-45EE-BAFA-8D839BA3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6" name="직사각형 7">
            <a:extLst>
              <a:ext uri="{FF2B5EF4-FFF2-40B4-BE49-F238E27FC236}">
                <a16:creationId xmlns:a16="http://schemas.microsoft.com/office/drawing/2014/main" id="{7B0DFC47-B67D-4AA8-BCEA-8242A0554CDA}"/>
              </a:ext>
            </a:extLst>
          </p:cNvPr>
          <p:cNvSpPr/>
          <p:nvPr/>
        </p:nvSpPr>
        <p:spPr>
          <a:xfrm>
            <a:off x="4341106" y="2080913"/>
            <a:ext cx="828339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จากนั้นนอนคว่ำหน้าลง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3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3" name="Rectangle 23">
            <a:extLst>
              <a:ext uri="{FF2B5EF4-FFF2-40B4-BE49-F238E27FC236}">
                <a16:creationId xmlns:a16="http://schemas.microsoft.com/office/drawing/2014/main" id="{285C80E1-46F0-47F0-BD86-160EF932230B}"/>
              </a:ext>
            </a:extLst>
          </p:cNvPr>
          <p:cNvSpPr/>
          <p:nvPr/>
        </p:nvSpPr>
        <p:spPr>
          <a:xfrm>
            <a:off x="293779" y="231773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4" name="직사각형 8">
            <a:extLst>
              <a:ext uri="{FF2B5EF4-FFF2-40B4-BE49-F238E27FC236}">
                <a16:creationId xmlns:a16="http://schemas.microsoft.com/office/drawing/2014/main" id="{95D54ECE-8D15-402C-9B8C-73F72AB781E7}"/>
              </a:ext>
            </a:extLst>
          </p:cNvPr>
          <p:cNvSpPr/>
          <p:nvPr/>
        </p:nvSpPr>
        <p:spPr>
          <a:xfrm>
            <a:off x="865144" y="216167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เมื่อเสื้อผ้าถูกไฟไหม้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ea typeface="+mj-ea"/>
              <a:cs typeface="Cordia New" panose="020B0304020202020204" pitchFamily="34" charset="-34"/>
            </a:endParaRPr>
          </a:p>
        </p:txBody>
      </p:sp>
      <p:sp>
        <p:nvSpPr>
          <p:cNvPr id="38" name="다이아몬드 37">
            <a:extLst>
              <a:ext uri="{FF2B5EF4-FFF2-40B4-BE49-F238E27FC236}">
                <a16:creationId xmlns:a16="http://schemas.microsoft.com/office/drawing/2014/main" id="{1F746F3A-5D35-4847-A25B-CDEA99944F8B}"/>
              </a:ext>
            </a:extLst>
          </p:cNvPr>
          <p:cNvSpPr/>
          <p:nvPr/>
        </p:nvSpPr>
        <p:spPr>
          <a:xfrm>
            <a:off x="4120055" y="227198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다이아몬드 38">
            <a:extLst>
              <a:ext uri="{FF2B5EF4-FFF2-40B4-BE49-F238E27FC236}">
                <a16:creationId xmlns:a16="http://schemas.microsoft.com/office/drawing/2014/main" id="{ACBB4283-F9E0-4D5B-87D8-C1DB9F7ADD1E}"/>
              </a:ext>
            </a:extLst>
          </p:cNvPr>
          <p:cNvSpPr/>
          <p:nvPr/>
        </p:nvSpPr>
        <p:spPr>
          <a:xfrm>
            <a:off x="1359444" y="447842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2BE8A0C-C4B5-4D5D-8D71-B7045E63B1CA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29" name="Google Shape;99;p13">
              <a:extLst>
                <a:ext uri="{FF2B5EF4-FFF2-40B4-BE49-F238E27FC236}">
                  <a16:creationId xmlns:a16="http://schemas.microsoft.com/office/drawing/2014/main" id="{78D766B7-4B06-4DCC-9B2D-BB9FADBEFB2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00;p13">
              <a:extLst>
                <a:ext uri="{FF2B5EF4-FFF2-40B4-BE49-F238E27FC236}">
                  <a16:creationId xmlns:a16="http://schemas.microsoft.com/office/drawing/2014/main" id="{1535AEDD-6989-4A30-A79C-A195C55D831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1;p13">
              <a:extLst>
                <a:ext uri="{FF2B5EF4-FFF2-40B4-BE49-F238E27FC236}">
                  <a16:creationId xmlns:a16="http://schemas.microsoft.com/office/drawing/2014/main" id="{629B1D19-4904-4177-B2F9-C7B62D6A519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02;p13">
              <a:extLst>
                <a:ext uri="{FF2B5EF4-FFF2-40B4-BE49-F238E27FC236}">
                  <a16:creationId xmlns:a16="http://schemas.microsoft.com/office/drawing/2014/main" id="{BA3EAA56-58C6-47E6-B02E-82456C2D868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31C5FBE-0473-466D-A47A-21405F4EB6B0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38D05AF-DAD3-4B3E-AFFB-058DC81CC39C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B1D6C4F6-D722-4F4A-960A-6E1FA3B48289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0A0D062-AD28-4051-9068-1CC69961DEB2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9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7FE76F-D589-4EDA-B718-B304A462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5831E1-4CA4-4B20-AB0A-1AAD2315F85A}"/>
              </a:ext>
            </a:extLst>
          </p:cNvPr>
          <p:cNvSpPr/>
          <p:nvPr/>
        </p:nvSpPr>
        <p:spPr>
          <a:xfrm>
            <a:off x="335081" y="253579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1" name="직사각형 8">
            <a:extLst>
              <a:ext uri="{FF2B5EF4-FFF2-40B4-BE49-F238E27FC236}">
                <a16:creationId xmlns:a16="http://schemas.microsoft.com/office/drawing/2014/main" id="{1E99A9E7-7C7A-483F-99FA-F111A958DCC1}"/>
              </a:ext>
            </a:extLst>
          </p:cNvPr>
          <p:cNvSpPr/>
          <p:nvPr/>
        </p:nvSpPr>
        <p:spPr>
          <a:xfrm>
            <a:off x="909581" y="237973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เมื่อเราทรมานจากแผลไหม้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ea typeface="+mj-ea"/>
              <a:cs typeface="Cordia New" panose="020B0304020202020204" pitchFamily="34" charset="-34"/>
            </a:endParaRPr>
          </a:p>
        </p:txBody>
      </p:sp>
      <p:pic>
        <p:nvPicPr>
          <p:cNvPr id="12" name="그림 5">
            <a:extLst>
              <a:ext uri="{FF2B5EF4-FFF2-40B4-BE49-F238E27FC236}">
                <a16:creationId xmlns:a16="http://schemas.microsoft.com/office/drawing/2014/main" id="{01E53C45-7CE4-49AE-8BCF-D2BA32EC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840" y="1788608"/>
            <a:ext cx="3807728" cy="3453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직사각형 4">
            <a:extLst>
              <a:ext uri="{FF2B5EF4-FFF2-40B4-BE49-F238E27FC236}">
                <a16:creationId xmlns:a16="http://schemas.microsoft.com/office/drawing/2014/main" id="{398B085B-CE29-4A31-8844-909B924966FA}"/>
              </a:ext>
            </a:extLst>
          </p:cNvPr>
          <p:cNvSpPr/>
          <p:nvPr/>
        </p:nvSpPr>
        <p:spPr>
          <a:xfrm>
            <a:off x="5708009" y="2950886"/>
            <a:ext cx="603002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400" b="1" dirty="0">
                <a:latin typeface="+mj-ea"/>
                <a:ea typeface="+mj-ea"/>
              </a:rPr>
              <a:t>เมื่อเราถูกไฟไหม้ให้ประคบด้</a:t>
            </a:r>
            <a:endParaRPr lang="en-US" altLang="ko-KR" sz="24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sz="2400" b="1" dirty="0">
                <a:latin typeface="+mj-ea"/>
                <a:ea typeface="+mj-ea"/>
              </a:rPr>
              <a:t>วยน้ำเย็นประมาณ 20 นาที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21" name="슬라이드 번호 개체 틀 2">
            <a:extLst>
              <a:ext uri="{FF2B5EF4-FFF2-40B4-BE49-F238E27FC236}">
                <a16:creationId xmlns:a16="http://schemas.microsoft.com/office/drawing/2014/main" id="{E3632810-8A56-4BE6-929E-FDE1A738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133D63BA-8A22-4676-A38B-A171970F8A95}"/>
              </a:ext>
            </a:extLst>
          </p:cNvPr>
          <p:cNvSpPr/>
          <p:nvPr/>
        </p:nvSpPr>
        <p:spPr>
          <a:xfrm>
            <a:off x="5461777" y="322692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D275F11-6E59-4C60-B437-567C50D06D68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33" name="Google Shape;99;p13">
              <a:extLst>
                <a:ext uri="{FF2B5EF4-FFF2-40B4-BE49-F238E27FC236}">
                  <a16:creationId xmlns:a16="http://schemas.microsoft.com/office/drawing/2014/main" id="{2EB275E9-DF04-4E57-915D-E26BED58371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0;p13">
              <a:extLst>
                <a:ext uri="{FF2B5EF4-FFF2-40B4-BE49-F238E27FC236}">
                  <a16:creationId xmlns:a16="http://schemas.microsoft.com/office/drawing/2014/main" id="{06668ADF-AAE7-48A3-9C7C-1E87289E272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1;p13">
              <a:extLst>
                <a:ext uri="{FF2B5EF4-FFF2-40B4-BE49-F238E27FC236}">
                  <a16:creationId xmlns:a16="http://schemas.microsoft.com/office/drawing/2014/main" id="{E172482C-F876-40DE-B5E2-54FFF90D740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02;p13">
              <a:extLst>
                <a:ext uri="{FF2B5EF4-FFF2-40B4-BE49-F238E27FC236}">
                  <a16:creationId xmlns:a16="http://schemas.microsoft.com/office/drawing/2014/main" id="{AC995BDE-1469-4DA7-AE65-B93FE48D557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65627D6-9405-4BC4-84B1-DB733B893A21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40974304-7658-4656-9E70-7A90283D8889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6EE64FC-BABF-4BA4-8D7A-B774C3B4FC6A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BC3330B-1914-4E68-9E45-3CA897A1C23D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331D7A-BF25-4FDD-A310-A6E0CDBD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14" name="그림 6">
            <a:extLst>
              <a:ext uri="{FF2B5EF4-FFF2-40B4-BE49-F238E27FC236}">
                <a16:creationId xmlns:a16="http://schemas.microsoft.com/office/drawing/2014/main" id="{8D61790E-1C9A-410F-BDDF-79AE656C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52" y="1131032"/>
            <a:ext cx="2932987" cy="5125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4">
            <a:extLst>
              <a:ext uri="{FF2B5EF4-FFF2-40B4-BE49-F238E27FC236}">
                <a16:creationId xmlns:a16="http://schemas.microsoft.com/office/drawing/2014/main" id="{B445AE30-1A3B-423D-A4DD-A1FB7832498B}"/>
              </a:ext>
            </a:extLst>
          </p:cNvPr>
          <p:cNvSpPr/>
          <p:nvPr/>
        </p:nvSpPr>
        <p:spPr>
          <a:xfrm>
            <a:off x="4790559" y="2758409"/>
            <a:ext cx="455374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400" b="1" dirty="0">
                <a:latin typeface="+mj-ea"/>
                <a:ea typeface="+mj-ea"/>
              </a:rPr>
              <a:t>ทำให้ผ้ากอซทางการแพทย์เปียกด้วยน้ำเกลือแล้วห่อให้ทั่วแผลเพื่อลดอาการปวดและหลีกเลี่ยงการติดเชื้อ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5353A9E2-BD52-451C-AD0D-605AB226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11</a:t>
            </a:r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5" name="Rectangle 9">
            <a:extLst>
              <a:ext uri="{FF2B5EF4-FFF2-40B4-BE49-F238E27FC236}">
                <a16:creationId xmlns:a16="http://schemas.microsoft.com/office/drawing/2014/main" id="{9E726324-16D5-4C3D-9E2A-593255E0E2F2}"/>
              </a:ext>
            </a:extLst>
          </p:cNvPr>
          <p:cNvSpPr/>
          <p:nvPr/>
        </p:nvSpPr>
        <p:spPr>
          <a:xfrm>
            <a:off x="335081" y="253579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6" name="직사각형 8">
            <a:extLst>
              <a:ext uri="{FF2B5EF4-FFF2-40B4-BE49-F238E27FC236}">
                <a16:creationId xmlns:a16="http://schemas.microsoft.com/office/drawing/2014/main" id="{D3A50117-A11A-48B1-A30C-D83600EDB3D9}"/>
              </a:ext>
            </a:extLst>
          </p:cNvPr>
          <p:cNvSpPr/>
          <p:nvPr/>
        </p:nvSpPr>
        <p:spPr>
          <a:xfrm>
            <a:off x="909581" y="237973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เมื่อเราทรมานจากแผลไหม้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ea typeface="+mj-ea"/>
              <a:cs typeface="Cordia New" panose="020B0304020202020204" pitchFamily="34" charset="-34"/>
            </a:endParaRPr>
          </a:p>
        </p:txBody>
      </p:sp>
      <p:sp>
        <p:nvSpPr>
          <p:cNvPr id="37" name="다이아몬드 36">
            <a:extLst>
              <a:ext uri="{FF2B5EF4-FFF2-40B4-BE49-F238E27FC236}">
                <a16:creationId xmlns:a16="http://schemas.microsoft.com/office/drawing/2014/main" id="{8738B042-D30B-4A05-A84F-23A01937B458}"/>
              </a:ext>
            </a:extLst>
          </p:cNvPr>
          <p:cNvSpPr/>
          <p:nvPr/>
        </p:nvSpPr>
        <p:spPr>
          <a:xfrm>
            <a:off x="4467679" y="300706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95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211659" y="1280720"/>
            <a:ext cx="4806315" cy="1569720"/>
            <a:chOff x="1250315" y="1675936"/>
            <a:chExt cx="4806315" cy="15697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D85C55C-D0D5-47BA-BF9D-5F17663E3DAE}"/>
                </a:ext>
              </a:extLst>
            </p:cNvPr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F0E655C-7B35-444F-832A-E70B3633E7E1}"/>
                  </a:ext>
                </a:extLst>
              </p:cNvPr>
              <p:cNvCxnSpPr/>
              <p:nvPr/>
            </p:nvCxnSpPr>
            <p:spPr>
              <a:xfrm>
                <a:off x="125031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C435CB2-E86F-4E3C-B2CD-A135A972DF4C}"/>
                  </a:ext>
                </a:extLst>
              </p:cNvPr>
              <p:cNvCxnSpPr/>
              <p:nvPr/>
            </p:nvCxnSpPr>
            <p:spPr>
              <a:xfrm>
                <a:off x="412813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149235" y="4055973"/>
            <a:ext cx="4806315" cy="1569720"/>
            <a:chOff x="1250315" y="4994906"/>
            <a:chExt cx="4806315" cy="15697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D350FF-5EAE-4088-A6B1-604B9947B138}"/>
                </a:ext>
              </a:extLst>
            </p:cNvPr>
            <p:cNvSpPr/>
            <p:nvPr/>
          </p:nvSpPr>
          <p:spPr>
            <a:xfrm flipV="1">
              <a:off x="3127454" y="499490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6053455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128135" y="6053455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72" y="1761878"/>
            <a:ext cx="4380582" cy="4358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737FD-6F9E-413D-B5DD-FC317E7A49B6}"/>
              </a:ext>
            </a:extLst>
          </p:cNvPr>
          <p:cNvSpPr/>
          <p:nvPr/>
        </p:nvSpPr>
        <p:spPr>
          <a:xfrm>
            <a:off x="656705" y="1937320"/>
            <a:ext cx="59022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สภาพอากาศหนาวเย็นทำให้ความต้องการอุปกรณ์ทำความ</a:t>
            </a:r>
            <a:endParaRPr lang="en-US" altLang="ko-KR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ร้อนเพิ่มขึ้นและนำไปสู่การเกิดเพลิงไหม้ได้ง่าย</a:t>
            </a:r>
            <a:endParaRPr lang="en-US" altLang="ko-KR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endParaRPr lang="en-US" altLang="ko-KR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b="1" dirty="0">
                <a:solidFill>
                  <a:schemeClr val="accent1"/>
                </a:solidFill>
                <a:latin typeface="+mj-ea"/>
                <a:ea typeface="+mj-ea"/>
              </a:rPr>
              <a:t>ในกรณีที่เกิดไฟไหม้หรือเพลิงไหม้ให้โทรหมายเลข 119 ทันที</a:t>
            </a:r>
            <a:endParaRPr lang="en-US" altLang="ko-KR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endParaRPr lang="en-US" altLang="ko-KR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 </a:t>
            </a:r>
            <a:r>
              <a:rPr lang="th-TH" altLang="ko-KR" b="1" dirty="0">
                <a:latin typeface="+mj-ea"/>
                <a:ea typeface="+mj-ea"/>
              </a:rPr>
              <a:t>ขอให้คุณเพลิดเพลินกับฤดูหนาวที่สะดวกสบายและปลอดภัยในเกาหลี</a:t>
            </a:r>
            <a:endParaRPr lang="ko-KR" altLang="en-US" b="1" dirty="0">
              <a:latin typeface="+mj-ea"/>
              <a:ea typeface="+mj-ea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9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1522015" y="179881"/>
            <a:ext cx="685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36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จุดสำคัญสำหรับความปลอดภัยจากอัคคีภัย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4466E312-3EB1-4DC9-B900-4B0ADC91254F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1" name="직사각형 28">
            <a:extLst>
              <a:ext uri="{FF2B5EF4-FFF2-40B4-BE49-F238E27FC236}">
                <a16:creationId xmlns:a16="http://schemas.microsoft.com/office/drawing/2014/main" id="{06708DD8-9D11-4F47-9774-B61474F61BD7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187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-1"/>
            <a:ext cx="9897192" cy="6875463"/>
          </a:xfrm>
          <a:prstGeom prst="rect">
            <a:avLst/>
          </a:prstGeom>
        </p:spPr>
      </p:pic>
      <p:sp>
        <p:nvSpPr>
          <p:cNvPr id="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A97E36C-04F9-4EA9-987E-B3A4B8ED5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719977"/>
            <a:ext cx="7697585" cy="21191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5C50EAB3-9A8C-49ED-85C6-EC96102359E7}"/>
              </a:ext>
            </a:extLst>
          </p:cNvPr>
          <p:cNvSpPr/>
          <p:nvPr/>
        </p:nvSpPr>
        <p:spPr>
          <a:xfrm>
            <a:off x="2219665" y="215720"/>
            <a:ext cx="60945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วิธีใช้เครื่องทำความร้อนอย่างปลอดภัย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E7A5743-A330-4F96-93AF-032DAEFAD3BD}"/>
              </a:ext>
            </a:extLst>
          </p:cNvPr>
          <p:cNvSpPr/>
          <p:nvPr/>
        </p:nvSpPr>
        <p:spPr>
          <a:xfrm>
            <a:off x="1893191" y="4577516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2" name="그림 11" descr="그리기, 방이(가) 표시된 사진&#10;&#10;자동 생성된 설명">
            <a:extLst>
              <a:ext uri="{FF2B5EF4-FFF2-40B4-BE49-F238E27FC236}">
                <a16:creationId xmlns:a16="http://schemas.microsoft.com/office/drawing/2014/main" id="{3B13C2CA-87E2-41B8-9EB2-BF9781CD4F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2" y="193452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6"/>
            <a:ext cx="9897192" cy="68754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5729BE2-BFDE-44B7-AA46-D60A2B7A5420}"/>
              </a:ext>
            </a:extLst>
          </p:cNvPr>
          <p:cNvSpPr/>
          <p:nvPr/>
        </p:nvSpPr>
        <p:spPr>
          <a:xfrm>
            <a:off x="1325062" y="2764964"/>
            <a:ext cx="5789284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ป้องกันไฟในฤดูหนาว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2p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เมื่อเสื้อผ้าถูกไฟไหม้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7p</a:t>
            </a:r>
            <a:endParaRPr lang="ko-KR" altLang="en-US" sz="2400" b="1" spc="-15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เมื่อเราทรมานจากแผลไหม้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10p</a:t>
            </a:r>
          </a:p>
        </p:txBody>
      </p:sp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1310305" y="1699461"/>
            <a:ext cx="7735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3600" b="1" dirty="0">
                <a:latin typeface="+mj-ea"/>
              </a:rPr>
              <a:t>วิธีใช้เครื่องทำความร้อนอย่างปลอดภัย</a:t>
            </a: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97115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5">
            <a:extLst>
              <a:ext uri="{FF2B5EF4-FFF2-40B4-BE49-F238E27FC236}">
                <a16:creationId xmlns:a16="http://schemas.microsoft.com/office/drawing/2014/main" id="{53A46B42-827D-4D88-A5B8-22E56369BC71}"/>
              </a:ext>
            </a:extLst>
          </p:cNvPr>
          <p:cNvSpPr/>
          <p:nvPr/>
        </p:nvSpPr>
        <p:spPr>
          <a:xfrm>
            <a:off x="1905485" y="1308377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2800" b="1" spc="-14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2800" b="1" spc="-140" dirty="0">
                <a:solidFill>
                  <a:schemeClr val="accent1"/>
                </a:solidFill>
                <a:latin typeface="+mj-ea"/>
                <a:ea typeface="+mj-ea"/>
              </a:rPr>
              <a:t>.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8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6D1595-C857-4696-B865-EB67B1437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81" y="4158136"/>
            <a:ext cx="2828820" cy="256656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0" y="5703957"/>
            <a:ext cx="3610774" cy="1168156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1128D54C-A01F-4B39-A7E7-2517DDDB1CBA}"/>
              </a:ext>
            </a:extLst>
          </p:cNvPr>
          <p:cNvSpPr/>
          <p:nvPr/>
        </p:nvSpPr>
        <p:spPr>
          <a:xfrm>
            <a:off x="8077200" y="150762"/>
            <a:ext cx="1744133" cy="71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C9AF8D49-6AAE-4F54-A029-E455E12D98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09713" y="103507"/>
            <a:ext cx="1472338" cy="74057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D47E018-CECC-4EB8-B028-CCDEEBBB88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89" y="134477"/>
            <a:ext cx="1955221" cy="7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27" y="2253001"/>
            <a:ext cx="3977014" cy="3645548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967923" y="1913361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114251" y="4354545"/>
            <a:ext cx="4908838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8" name="직사각형 17"/>
          <p:cNvSpPr/>
          <p:nvPr/>
        </p:nvSpPr>
        <p:spPr>
          <a:xfrm>
            <a:off x="746608" y="2696091"/>
            <a:ext cx="5380672" cy="272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chemeClr val="accent1"/>
                </a:solidFill>
                <a:latin typeface="+mj-ea"/>
                <a:ea typeface="+mj-ea"/>
              </a:rPr>
              <a:t>ฤดูหนาวในเกาหลีเริ่มต้นในเดือนธันวาคมด้วยอากาศเย็นจากไซบีเรียทำให้รู้สึกหนาว</a:t>
            </a:r>
            <a:endParaRPr lang="en-US" altLang="ko-KR" sz="2000" b="1" dirty="0"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อากาศเย็นนี้เริ่มตั้งแต่เดือนธันวาคมถึงกุมภาพันธ์และอุณหภูมิจะต่ำกว่า 0 องศาเสมอ สภาพอากาศที่มีหิมะตกหนักทำให้ความต้องการการใช้ไฟฟ้าและอุปกรณ์ทำความร้อนเพิ่มขึ้นอย่างรวดเร็ว</a:t>
            </a:r>
            <a:r>
              <a:rPr lang="en-US" altLang="ko-KR" sz="1600" b="1" kern="0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1600" b="1" kern="0" dirty="0">
                <a:solidFill>
                  <a:srgbClr val="000000"/>
                </a:solidFill>
                <a:latin typeface="+mj-ea"/>
                <a:ea typeface="+mj-ea"/>
              </a:rPr>
            </a:br>
            <a:endParaRPr lang="en-US" altLang="ko-KR" sz="1600" b="1" kern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3F1D9F-57D0-44F8-A934-6D74E251C708}"/>
              </a:ext>
            </a:extLst>
          </p:cNvPr>
          <p:cNvSpPr/>
          <p:nvPr/>
        </p:nvSpPr>
        <p:spPr>
          <a:xfrm>
            <a:off x="342622" y="243666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2" name="직사각형 8">
            <a:extLst>
              <a:ext uri="{FF2B5EF4-FFF2-40B4-BE49-F238E27FC236}">
                <a16:creationId xmlns:a16="http://schemas.microsoft.com/office/drawing/2014/main" id="{8779076A-A785-4D55-8A16-53BA1047D33D}"/>
              </a:ext>
            </a:extLst>
          </p:cNvPr>
          <p:cNvSpPr/>
          <p:nvPr/>
        </p:nvSpPr>
        <p:spPr>
          <a:xfrm>
            <a:off x="919611" y="208282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ป้องกันไฟในฤดูหนาว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FFEA2C1B-3422-4405-9544-EB3484890245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44" name="Google Shape;99;p13">
              <a:extLst>
                <a:ext uri="{FF2B5EF4-FFF2-40B4-BE49-F238E27FC236}">
                  <a16:creationId xmlns:a16="http://schemas.microsoft.com/office/drawing/2014/main" id="{10CEBF56-8523-425F-9CAF-4763267D9F6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00;p13">
              <a:extLst>
                <a:ext uri="{FF2B5EF4-FFF2-40B4-BE49-F238E27FC236}">
                  <a16:creationId xmlns:a16="http://schemas.microsoft.com/office/drawing/2014/main" id="{FE8E573C-BA30-455A-9640-0CEDCDB43E8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101;p13">
              <a:extLst>
                <a:ext uri="{FF2B5EF4-FFF2-40B4-BE49-F238E27FC236}">
                  <a16:creationId xmlns:a16="http://schemas.microsoft.com/office/drawing/2014/main" id="{FC73362A-5FC0-416C-BBA6-F732D10CC90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102;p13">
              <a:extLst>
                <a:ext uri="{FF2B5EF4-FFF2-40B4-BE49-F238E27FC236}">
                  <a16:creationId xmlns:a16="http://schemas.microsoft.com/office/drawing/2014/main" id="{2426BD54-AED2-4F43-9592-57E8229CC5C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8785C90-4C8A-4FB8-AD3C-10DD256D5C2E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94CAD43-3409-4AB1-A557-62AED3FE7362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29072A2D-FAB7-47AF-A1B2-8D562FE3CA1D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4ECB8126-6B16-4EA6-AFED-466989BDF2EE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" y="-310"/>
            <a:ext cx="9897192" cy="6875463"/>
          </a:xfrm>
          <a:prstGeom prst="rect">
            <a:avLst/>
          </a:prstGeom>
        </p:spPr>
      </p:pic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89" y="2041726"/>
            <a:ext cx="7265211" cy="3747785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2337869" y="5817314"/>
            <a:ext cx="50102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1300" b="1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ระบบข้อมูลไฟแห่งชาติ (</a:t>
            </a:r>
            <a:r>
              <a:rPr lang="en-US" altLang="ko-KR" sz="1300" b="1" dirty="0">
                <a:latin typeface="나눔스퀘어_ac Light" panose="020B0600000101010101" pitchFamily="50" charset="-127"/>
                <a:ea typeface="나눔스퀘어_ac Light" panose="020B0600000101010101" pitchFamily="50" charset="-127"/>
                <a:hlinkClick r:id="rId4" action="ppaction://hlinksldjump"/>
              </a:rPr>
              <a:t>www.firedata.go.kr</a:t>
            </a:r>
            <a:r>
              <a:rPr lang="en-US" altLang="ko-KR" sz="1300" b="1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), </a:t>
            </a:r>
            <a:r>
              <a:rPr lang="th-TH" altLang="ko-KR" sz="1300" b="1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สถิติไฟตามฤดูกาล</a:t>
            </a:r>
            <a:endParaRPr lang="ko-KR" altLang="en-US" sz="13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96044" y="2709949"/>
            <a:ext cx="299258" cy="2194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475362" y="5104252"/>
            <a:ext cx="2833878" cy="1974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494848" y="2759893"/>
            <a:ext cx="4267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err="1"/>
              <a:t>ฤดูหนาว</a:t>
            </a:r>
            <a:endParaRPr lang="ko-KR" altLang="en-US" sz="800" dirty="0"/>
          </a:p>
        </p:txBody>
      </p:sp>
      <p:sp>
        <p:nvSpPr>
          <p:cNvPr id="5" name="직사각형 4"/>
          <p:cNvSpPr/>
          <p:nvPr/>
        </p:nvSpPr>
        <p:spPr>
          <a:xfrm>
            <a:off x="1457681" y="3354329"/>
            <a:ext cx="5277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err="1"/>
              <a:t>ฤดูใบไม้ร่วง</a:t>
            </a:r>
            <a:endParaRPr lang="ko-KR" altLang="en-US" sz="800" dirty="0"/>
          </a:p>
        </p:txBody>
      </p:sp>
      <p:sp>
        <p:nvSpPr>
          <p:cNvPr id="6" name="직사각형 5"/>
          <p:cNvSpPr/>
          <p:nvPr/>
        </p:nvSpPr>
        <p:spPr>
          <a:xfrm>
            <a:off x="1505584" y="3929364"/>
            <a:ext cx="3882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err="1"/>
              <a:t>ฤดูร้อน</a:t>
            </a:r>
            <a:endParaRPr lang="ko-KR" altLang="en-US" sz="800" dirty="0"/>
          </a:p>
        </p:txBody>
      </p:sp>
      <p:sp>
        <p:nvSpPr>
          <p:cNvPr id="7" name="직사각형 6"/>
          <p:cNvSpPr/>
          <p:nvPr/>
        </p:nvSpPr>
        <p:spPr>
          <a:xfrm>
            <a:off x="1457681" y="4568929"/>
            <a:ext cx="5036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err="1"/>
              <a:t>ฤดูใบไม้ผลิ</a:t>
            </a:r>
            <a:endParaRPr lang="ko-KR" altLang="en-US" sz="800" dirty="0"/>
          </a:p>
        </p:txBody>
      </p:sp>
      <p:sp>
        <p:nvSpPr>
          <p:cNvPr id="8" name="직사각형 7"/>
          <p:cNvSpPr/>
          <p:nvPr/>
        </p:nvSpPr>
        <p:spPr>
          <a:xfrm>
            <a:off x="1596044" y="5202954"/>
            <a:ext cx="3233651" cy="4247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690657" y="5300166"/>
            <a:ext cx="90305" cy="107722"/>
          </a:xfrm>
          <a:prstGeom prst="rect">
            <a:avLst/>
          </a:prstGeom>
          <a:solidFill>
            <a:srgbClr val="E48701"/>
          </a:solidFill>
          <a:ln>
            <a:solidFill>
              <a:srgbClr val="E48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686000" y="5506334"/>
            <a:ext cx="90305" cy="10772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477231" y="5291484"/>
            <a:ext cx="90305" cy="107722"/>
          </a:xfrm>
          <a:prstGeom prst="rect">
            <a:avLst/>
          </a:prstGeom>
          <a:solidFill>
            <a:srgbClr val="1B95D9"/>
          </a:solidFill>
          <a:ln>
            <a:solidFill>
              <a:srgbClr val="1B9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488289" y="5492367"/>
            <a:ext cx="90305" cy="1077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012026" y="5300166"/>
            <a:ext cx="90305" cy="1077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4079341" y="5515604"/>
            <a:ext cx="90305" cy="107722"/>
          </a:xfrm>
          <a:prstGeom prst="rect">
            <a:avLst/>
          </a:prstGeom>
          <a:solidFill>
            <a:srgbClr val="F05E27"/>
          </a:solidFill>
          <a:ln>
            <a:solidFill>
              <a:srgbClr val="F05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4150805" y="5283231"/>
            <a:ext cx="90305" cy="107722"/>
          </a:xfrm>
          <a:prstGeom prst="rect">
            <a:avLst/>
          </a:prstGeom>
          <a:solidFill>
            <a:srgbClr val="86D1E4"/>
          </a:solidFill>
          <a:ln>
            <a:solidFill>
              <a:srgbClr val="86D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745673" y="5230757"/>
            <a:ext cx="5421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000" dirty="0"/>
              <a:t>ที่อยู่อาศัย</a:t>
            </a:r>
            <a:endParaRPr lang="ko-KR" altLang="en-US" sz="1000" dirty="0"/>
          </a:p>
        </p:txBody>
      </p:sp>
      <p:sp>
        <p:nvSpPr>
          <p:cNvPr id="10" name="직사각형 9"/>
          <p:cNvSpPr/>
          <p:nvPr/>
        </p:nvSpPr>
        <p:spPr>
          <a:xfrm>
            <a:off x="1742572" y="5446201"/>
            <a:ext cx="7056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 err="1"/>
              <a:t>ที่ไม่ใช่ที่อยู่อาศัย</a:t>
            </a:r>
            <a:endParaRPr lang="ko-KR" altLang="en-US" sz="900" dirty="0"/>
          </a:p>
        </p:txBody>
      </p:sp>
      <p:sp>
        <p:nvSpPr>
          <p:cNvPr id="11" name="직사각형 10"/>
          <p:cNvSpPr/>
          <p:nvPr/>
        </p:nvSpPr>
        <p:spPr>
          <a:xfrm>
            <a:off x="2581103" y="5230757"/>
            <a:ext cx="4459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/>
              <a:t>พาหนะ</a:t>
            </a:r>
            <a:endParaRPr lang="ko-KR" altLang="en-US" sz="1000" dirty="0"/>
          </a:p>
        </p:txBody>
      </p:sp>
      <p:sp>
        <p:nvSpPr>
          <p:cNvPr id="12" name="직사각형 11"/>
          <p:cNvSpPr/>
          <p:nvPr/>
        </p:nvSpPr>
        <p:spPr>
          <a:xfrm>
            <a:off x="2543305" y="5438506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/>
              <a:t>สินค้าอันตรายโรงงานผลิตก๊าซ</a:t>
            </a:r>
            <a:r>
              <a:rPr lang="ko-KR" altLang="en-US" sz="1000" dirty="0"/>
              <a:t> </a:t>
            </a:r>
            <a:r>
              <a:rPr lang="ko-KR" altLang="en-US" sz="1000" dirty="0" err="1"/>
              <a:t>ฯลฯ</a:t>
            </a:r>
            <a:endParaRPr lang="ko-KR" altLang="en-US" sz="1000" dirty="0"/>
          </a:p>
        </p:txBody>
      </p:sp>
      <p:sp>
        <p:nvSpPr>
          <p:cNvPr id="13" name="직사각형 12"/>
          <p:cNvSpPr/>
          <p:nvPr/>
        </p:nvSpPr>
        <p:spPr>
          <a:xfrm>
            <a:off x="3076077" y="5223062"/>
            <a:ext cx="10791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/>
              <a:t>ทางรถไฟ</a:t>
            </a:r>
            <a:r>
              <a:rPr lang="ko-KR" altLang="en-US" sz="1000" dirty="0"/>
              <a:t>, </a:t>
            </a:r>
            <a:r>
              <a:rPr lang="ko-KR" altLang="en-US" sz="1000" dirty="0" err="1"/>
              <a:t>เรือ</a:t>
            </a:r>
            <a:r>
              <a:rPr lang="ko-KR" altLang="en-US" sz="1000" dirty="0"/>
              <a:t>, </a:t>
            </a:r>
            <a:r>
              <a:rPr lang="ko-KR" altLang="en-US" sz="1000" dirty="0" err="1"/>
              <a:t>เครื่องบิน</a:t>
            </a:r>
            <a:endParaRPr lang="ko-KR" altLang="en-US" sz="1000" dirty="0"/>
          </a:p>
        </p:txBody>
      </p:sp>
      <p:sp>
        <p:nvSpPr>
          <p:cNvPr id="14" name="직사각형 13"/>
          <p:cNvSpPr/>
          <p:nvPr/>
        </p:nvSpPr>
        <p:spPr>
          <a:xfrm>
            <a:off x="4173397" y="5452473"/>
            <a:ext cx="279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/>
              <a:t>ป่า</a:t>
            </a:r>
            <a:endParaRPr lang="ko-KR" altLang="en-US" sz="1000" dirty="0"/>
          </a:p>
        </p:txBody>
      </p:sp>
      <p:sp>
        <p:nvSpPr>
          <p:cNvPr id="15" name="직사각형 14"/>
          <p:cNvSpPr/>
          <p:nvPr/>
        </p:nvSpPr>
        <p:spPr>
          <a:xfrm>
            <a:off x="4199132" y="5223062"/>
            <a:ext cx="4892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/>
              <a:t>คนอื่น</a:t>
            </a:r>
            <a:r>
              <a:rPr lang="ko-KR" altLang="en-US" sz="1000" dirty="0"/>
              <a:t> </a:t>
            </a:r>
            <a:r>
              <a:rPr lang="ko-KR" altLang="en-US" sz="1000" dirty="0" err="1"/>
              <a:t>ๆ</a:t>
            </a:r>
            <a:endParaRPr lang="ko-KR" altLang="en-US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5345084" y="5399206"/>
            <a:ext cx="232756" cy="147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5761433" y="5392967"/>
            <a:ext cx="232756" cy="1174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258321" y="5345345"/>
            <a:ext cx="383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/>
              <a:t>ไฟป่า</a:t>
            </a:r>
            <a:endParaRPr lang="ko-KR" altLang="en-US" sz="1000" dirty="0"/>
          </a:p>
        </p:txBody>
      </p:sp>
      <p:sp>
        <p:nvSpPr>
          <p:cNvPr id="20" name="직사각형 19"/>
          <p:cNvSpPr/>
          <p:nvPr/>
        </p:nvSpPr>
        <p:spPr>
          <a:xfrm>
            <a:off x="5656521" y="5351445"/>
            <a:ext cx="5020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/>
              <a:t>พุ่มไม้ไฟ</a:t>
            </a:r>
            <a:endParaRPr lang="ko-KR" altLang="en-US" sz="1000" dirty="0"/>
          </a:p>
        </p:txBody>
      </p:sp>
      <p:sp>
        <p:nvSpPr>
          <p:cNvPr id="21" name="직사각형 20"/>
          <p:cNvSpPr/>
          <p:nvPr/>
        </p:nvSpPr>
        <p:spPr>
          <a:xfrm>
            <a:off x="2115430" y="1778049"/>
            <a:ext cx="5997181" cy="4315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634402" y="1898479"/>
            <a:ext cx="3326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600" b="1" dirty="0"/>
              <a:t>สถานที่และจำนวนครั้งในการเกิดไฟไหม้ตามฤดูกาล</a:t>
            </a:r>
            <a:endParaRPr lang="ko-KR" altLang="en-US" sz="1600" b="1" dirty="0"/>
          </a:p>
        </p:txBody>
      </p:sp>
      <p:sp>
        <p:nvSpPr>
          <p:cNvPr id="43" name="직사각형 42"/>
          <p:cNvSpPr/>
          <p:nvPr/>
        </p:nvSpPr>
        <p:spPr>
          <a:xfrm>
            <a:off x="5138051" y="1893493"/>
            <a:ext cx="3326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600" b="1" dirty="0"/>
              <a:t>การเปรียบเทียบจำนวนการยิงโดยไฟป่าตามฤดูกาล</a:t>
            </a:r>
          </a:p>
        </p:txBody>
      </p:sp>
      <p:sp>
        <p:nvSpPr>
          <p:cNvPr id="53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56" name="Rectangle 30">
            <a:extLst>
              <a:ext uri="{FF2B5EF4-FFF2-40B4-BE49-F238E27FC236}">
                <a16:creationId xmlns:a16="http://schemas.microsoft.com/office/drawing/2014/main" id="{20CD97CB-79D6-4978-8C66-4A27857DD46D}"/>
              </a:ext>
            </a:extLst>
          </p:cNvPr>
          <p:cNvSpPr/>
          <p:nvPr/>
        </p:nvSpPr>
        <p:spPr>
          <a:xfrm>
            <a:off x="342622" y="243666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57" name="직사각형 8">
            <a:extLst>
              <a:ext uri="{FF2B5EF4-FFF2-40B4-BE49-F238E27FC236}">
                <a16:creationId xmlns:a16="http://schemas.microsoft.com/office/drawing/2014/main" id="{B91ADD55-590A-4981-A667-D2F8D00CE5C7}"/>
              </a:ext>
            </a:extLst>
          </p:cNvPr>
          <p:cNvSpPr/>
          <p:nvPr/>
        </p:nvSpPr>
        <p:spPr>
          <a:xfrm>
            <a:off x="919611" y="242150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ป้องกันไฟในฤดูหนาว</a:t>
            </a:r>
            <a:r>
              <a:rPr lang="en-US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63F5CA-4B00-4DAA-AF4D-744828B299B9}"/>
              </a:ext>
            </a:extLst>
          </p:cNvPr>
          <p:cNvSpPr/>
          <p:nvPr/>
        </p:nvSpPr>
        <p:spPr>
          <a:xfrm>
            <a:off x="3835717" y="1346200"/>
            <a:ext cx="2227976" cy="40404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สถิติไฟตามฤดูกาล</a:t>
            </a:r>
            <a:endParaRPr lang="en-US" altLang="ko-KR" sz="2800" b="1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14F4709C-1BE5-46B6-8130-5455C9D4B3B2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59" name="Google Shape;99;p13">
              <a:extLst>
                <a:ext uri="{FF2B5EF4-FFF2-40B4-BE49-F238E27FC236}">
                  <a16:creationId xmlns:a16="http://schemas.microsoft.com/office/drawing/2014/main" id="{02AEEC72-9DCE-4C4F-999A-B3469D9114D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100;p13">
              <a:extLst>
                <a:ext uri="{FF2B5EF4-FFF2-40B4-BE49-F238E27FC236}">
                  <a16:creationId xmlns:a16="http://schemas.microsoft.com/office/drawing/2014/main" id="{6AE0DD5C-C0A2-477B-B184-F352092C34B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101;p13">
              <a:extLst>
                <a:ext uri="{FF2B5EF4-FFF2-40B4-BE49-F238E27FC236}">
                  <a16:creationId xmlns:a16="http://schemas.microsoft.com/office/drawing/2014/main" id="{89162311-C531-4CE8-919D-1F8D7A6EC95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102;p13">
              <a:extLst>
                <a:ext uri="{FF2B5EF4-FFF2-40B4-BE49-F238E27FC236}">
                  <a16:creationId xmlns:a16="http://schemas.microsoft.com/office/drawing/2014/main" id="{1194CCF6-66C9-4697-AA4B-C955FEE334C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8C55B70D-BA10-4A85-B016-1B94A795A139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7587D6FA-3E2F-4F35-987C-B25E20E148E5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02D0E7F0-D8BF-4F75-A7F8-27FEF408D61E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136A9E7A-D0FF-4A5A-8FD8-21A92E174393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90063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55952" y="1884054"/>
            <a:ext cx="543852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ในฤดูหนาวความต้องการใช้อุปกรณ์ทำความร้</a:t>
            </a:r>
            <a:endParaRPr lang="en-US" altLang="ko-KR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อนเพิ่มขึ้นซึ่งเป็นสาเหตุของการเกิดเพลิงไหม้จำนวนมาก</a:t>
            </a:r>
            <a:endParaRPr lang="en-US" altLang="ko-KR" b="1" dirty="0">
              <a:latin typeface="+mj-ea"/>
              <a:ea typeface="+mj-ea"/>
            </a:endParaRPr>
          </a:p>
        </p:txBody>
      </p:sp>
      <p:pic>
        <p:nvPicPr>
          <p:cNvPr id="11" name="그림 5">
            <a:extLst>
              <a:ext uri="{FF2B5EF4-FFF2-40B4-BE49-F238E27FC236}">
                <a16:creationId xmlns:a16="http://schemas.microsoft.com/office/drawing/2014/main" id="{F460A1D4-CA09-4331-B33F-95C3E4EE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16" y="1425944"/>
            <a:ext cx="3033572" cy="2125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F2BDE2-90F1-4C19-B2F2-708F774AAA3B}"/>
              </a:ext>
            </a:extLst>
          </p:cNvPr>
          <p:cNvSpPr/>
          <p:nvPr/>
        </p:nvSpPr>
        <p:spPr>
          <a:xfrm>
            <a:off x="4658057" y="4172009"/>
            <a:ext cx="5038393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</a:rPr>
              <a:t>ควรมีนิสัยการอ่านคู่มือผู้ใช้อย่างระมัดระวังและปฏิบัติตามกฎความปลอดภัยสำหรับอุปกรณ์ให้ความร้อนและอุปกรณ์ทำความร้อนใต้พื้น</a:t>
            </a:r>
            <a:endParaRPr lang="ko-KR" altLang="en-US" b="1" dirty="0">
              <a:latin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CCC21-0419-4712-BDAE-C1A9BF1E0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3" y="3817648"/>
            <a:ext cx="3043935" cy="235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6" name="다이아몬드 35">
            <a:extLst>
              <a:ext uri="{FF2B5EF4-FFF2-40B4-BE49-F238E27FC236}">
                <a16:creationId xmlns:a16="http://schemas.microsoft.com/office/drawing/2014/main" id="{BBB4DC71-B60D-4215-88A2-C381750CBAC1}"/>
              </a:ext>
            </a:extLst>
          </p:cNvPr>
          <p:cNvSpPr/>
          <p:nvPr/>
        </p:nvSpPr>
        <p:spPr>
          <a:xfrm>
            <a:off x="4432551" y="208207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다이아몬드 36">
            <a:extLst>
              <a:ext uri="{FF2B5EF4-FFF2-40B4-BE49-F238E27FC236}">
                <a16:creationId xmlns:a16="http://schemas.microsoft.com/office/drawing/2014/main" id="{04321D29-6AD9-4F28-A97E-F5987062813A}"/>
              </a:ext>
            </a:extLst>
          </p:cNvPr>
          <p:cNvSpPr/>
          <p:nvPr/>
        </p:nvSpPr>
        <p:spPr>
          <a:xfrm>
            <a:off x="4432550" y="435708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809D3119-A768-4821-A299-0E552CDCEC21}"/>
              </a:ext>
            </a:extLst>
          </p:cNvPr>
          <p:cNvSpPr/>
          <p:nvPr/>
        </p:nvSpPr>
        <p:spPr>
          <a:xfrm>
            <a:off x="342622" y="243666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9" name="직사각형 8">
            <a:extLst>
              <a:ext uri="{FF2B5EF4-FFF2-40B4-BE49-F238E27FC236}">
                <a16:creationId xmlns:a16="http://schemas.microsoft.com/office/drawing/2014/main" id="{A8458B67-E9F6-45F5-93D9-501FA50E5B5F}"/>
              </a:ext>
            </a:extLst>
          </p:cNvPr>
          <p:cNvSpPr/>
          <p:nvPr/>
        </p:nvSpPr>
        <p:spPr>
          <a:xfrm>
            <a:off x="919611" y="242150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ป้องกันไฟในฤดูหนาว</a:t>
            </a:r>
            <a:r>
              <a:rPr lang="en-US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B71A028-ED7B-40D7-BFEC-19DD6F5BE485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48" name="Google Shape;99;p13">
              <a:extLst>
                <a:ext uri="{FF2B5EF4-FFF2-40B4-BE49-F238E27FC236}">
                  <a16:creationId xmlns:a16="http://schemas.microsoft.com/office/drawing/2014/main" id="{07E62869-895B-4CBF-A808-A2E60ED2B93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100;p13">
              <a:extLst>
                <a:ext uri="{FF2B5EF4-FFF2-40B4-BE49-F238E27FC236}">
                  <a16:creationId xmlns:a16="http://schemas.microsoft.com/office/drawing/2014/main" id="{F9D8ED67-9A68-4063-A8E6-411ADF1DD02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101;p13">
              <a:extLst>
                <a:ext uri="{FF2B5EF4-FFF2-40B4-BE49-F238E27FC236}">
                  <a16:creationId xmlns:a16="http://schemas.microsoft.com/office/drawing/2014/main" id="{52709365-30B4-4426-AC20-13E7DEF58FB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102;p13">
              <a:extLst>
                <a:ext uri="{FF2B5EF4-FFF2-40B4-BE49-F238E27FC236}">
                  <a16:creationId xmlns:a16="http://schemas.microsoft.com/office/drawing/2014/main" id="{F20418C2-0F3E-4AFC-9647-A61883C0ED5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0C48B958-BB5B-413F-8176-63FC573B22CD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BBE2ED1B-4503-4BA5-93D4-0A5F2DCE6EB4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95B413BF-D925-426D-8B48-09995D916B97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E708195A-8339-4E8B-9689-17BF26A60D95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0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18" name="그림 1" descr="화면 캡처">
            <a:extLst>
              <a:ext uri="{FF2B5EF4-FFF2-40B4-BE49-F238E27FC236}">
                <a16:creationId xmlns:a16="http://schemas.microsoft.com/office/drawing/2014/main" id="{FA6DE15C-7E26-4E36-96C0-EA2082F64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974" y="1852119"/>
            <a:ext cx="2681521" cy="252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그림 2" descr="화면 캡처">
            <a:extLst>
              <a:ext uri="{FF2B5EF4-FFF2-40B4-BE49-F238E27FC236}">
                <a16:creationId xmlns:a16="http://schemas.microsoft.com/office/drawing/2014/main" id="{CFB23971-026C-4893-AEBD-C5E738FD5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44" y="1852118"/>
            <a:ext cx="2687683" cy="252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오른쪽 화살표 4">
            <a:extLst>
              <a:ext uri="{FF2B5EF4-FFF2-40B4-BE49-F238E27FC236}">
                <a16:creationId xmlns:a16="http://schemas.microsoft.com/office/drawing/2014/main" id="{E5403A43-75B9-4303-A354-09F932A4854F}"/>
              </a:ext>
            </a:extLst>
          </p:cNvPr>
          <p:cNvSpPr/>
          <p:nvPr/>
        </p:nvSpPr>
        <p:spPr>
          <a:xfrm>
            <a:off x="4010906" y="3006969"/>
            <a:ext cx="2211286" cy="642782"/>
          </a:xfrm>
          <a:prstGeom prst="rightArrow">
            <a:avLst/>
          </a:prstGeom>
          <a:solidFill>
            <a:srgbClr val="F5D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FC11F1-5178-4ADA-BF5A-A5F5E24EDD6E}"/>
              </a:ext>
            </a:extLst>
          </p:cNvPr>
          <p:cNvSpPr txBox="1"/>
          <p:nvPr/>
        </p:nvSpPr>
        <p:spPr>
          <a:xfrm>
            <a:off x="4302430" y="3131087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มากกว่า 1 เมตร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73999-5AC3-4847-9DCB-1CCDABA4A202}"/>
              </a:ext>
            </a:extLst>
          </p:cNvPr>
          <p:cNvSpPr/>
          <p:nvPr/>
        </p:nvSpPr>
        <p:spPr>
          <a:xfrm>
            <a:off x="1353117" y="4565534"/>
            <a:ext cx="7556464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400" b="1" dirty="0">
                <a:latin typeface="+mj-ea"/>
                <a:ea typeface="+mj-ea"/>
              </a:rPr>
              <a:t>รักษาระยะห่างระหว่างเครื่องทำความร้อนและวัตถุติดไฟได้มากกว่า 1 เมตร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0" name="다이아몬드 39">
            <a:extLst>
              <a:ext uri="{FF2B5EF4-FFF2-40B4-BE49-F238E27FC236}">
                <a16:creationId xmlns:a16="http://schemas.microsoft.com/office/drawing/2014/main" id="{26A33FE1-C8DE-47E0-977E-09BCA9285E1A}"/>
              </a:ext>
            </a:extLst>
          </p:cNvPr>
          <p:cNvSpPr/>
          <p:nvPr/>
        </p:nvSpPr>
        <p:spPr>
          <a:xfrm>
            <a:off x="1460070" y="482975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E4D4F2B9-1C9A-4A4F-9FBA-D969355E04D9}"/>
              </a:ext>
            </a:extLst>
          </p:cNvPr>
          <p:cNvSpPr/>
          <p:nvPr/>
        </p:nvSpPr>
        <p:spPr>
          <a:xfrm>
            <a:off x="342622" y="243666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7" name="직사각형 8">
            <a:extLst>
              <a:ext uri="{FF2B5EF4-FFF2-40B4-BE49-F238E27FC236}">
                <a16:creationId xmlns:a16="http://schemas.microsoft.com/office/drawing/2014/main" id="{5F553604-E261-4F81-BF14-DD47B6F7B73B}"/>
              </a:ext>
            </a:extLst>
          </p:cNvPr>
          <p:cNvSpPr/>
          <p:nvPr/>
        </p:nvSpPr>
        <p:spPr>
          <a:xfrm>
            <a:off x="919611" y="242150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ป้องกันไฟในฤดูหนาว</a:t>
            </a:r>
            <a:r>
              <a:rPr lang="en-US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8408FE1-0242-441F-BBC9-0A27B92EC6F6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41" name="Google Shape;99;p13">
              <a:extLst>
                <a:ext uri="{FF2B5EF4-FFF2-40B4-BE49-F238E27FC236}">
                  <a16:creationId xmlns:a16="http://schemas.microsoft.com/office/drawing/2014/main" id="{575E2574-5441-40EB-8CA4-36EA5090C9B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00;p13">
              <a:extLst>
                <a:ext uri="{FF2B5EF4-FFF2-40B4-BE49-F238E27FC236}">
                  <a16:creationId xmlns:a16="http://schemas.microsoft.com/office/drawing/2014/main" id="{2F1980CB-A329-4529-8EB4-87C73C5FD65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01;p13">
              <a:extLst>
                <a:ext uri="{FF2B5EF4-FFF2-40B4-BE49-F238E27FC236}">
                  <a16:creationId xmlns:a16="http://schemas.microsoft.com/office/drawing/2014/main" id="{AD61A318-3400-4FF0-B25F-7B3EEE3569F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02;p13">
              <a:extLst>
                <a:ext uri="{FF2B5EF4-FFF2-40B4-BE49-F238E27FC236}">
                  <a16:creationId xmlns:a16="http://schemas.microsoft.com/office/drawing/2014/main" id="{20FF2AF8-0B48-46FA-8C5B-5493E445B87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F6278308-83F0-41A5-9155-1400660722E0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3EDE07DE-BB68-4019-A0D6-407DD84C940E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E7AB4AB-C5DF-4DA8-A119-2781E7114AAE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99321E0-D7E1-4E49-A487-BCFA9DAE3B61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2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12" name="그림 9">
            <a:extLst>
              <a:ext uri="{FF2B5EF4-FFF2-40B4-BE49-F238E27FC236}">
                <a16:creationId xmlns:a16="http://schemas.microsoft.com/office/drawing/2014/main" id="{A180DD50-4E3F-4E7D-AF64-D67226A10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13" y="1693324"/>
            <a:ext cx="3153035" cy="204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3D0B36-D363-464D-AAC5-4A7048BD5C65}"/>
              </a:ext>
            </a:extLst>
          </p:cNvPr>
          <p:cNvSpPr/>
          <p:nvPr/>
        </p:nvSpPr>
        <p:spPr>
          <a:xfrm>
            <a:off x="4946681" y="2084481"/>
            <a:ext cx="4949825" cy="95615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อย่าเสียบเครื่องใช้ไฟฟ้ามากเกินไปเข้ากับเต้ารับไฟฟ้า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7" name="그림 5">
            <a:extLst>
              <a:ext uri="{FF2B5EF4-FFF2-40B4-BE49-F238E27FC236}">
                <a16:creationId xmlns:a16="http://schemas.microsoft.com/office/drawing/2014/main" id="{0691FFD9-2302-491E-A3C7-781905C31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413" y="4038595"/>
            <a:ext cx="3153035" cy="218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CA33A4-534A-4663-AE68-829D9483D8E0}"/>
              </a:ext>
            </a:extLst>
          </p:cNvPr>
          <p:cNvSpPr/>
          <p:nvPr/>
        </p:nvSpPr>
        <p:spPr>
          <a:xfrm>
            <a:off x="4949825" y="4857348"/>
            <a:ext cx="4949825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อย่าม้วนงอหรือวางบนแผ่นทำความร้อนไฟฟ้า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23" name="슬라이드 번호 개체 틀 2">
            <a:extLst>
              <a:ext uri="{FF2B5EF4-FFF2-40B4-BE49-F238E27FC236}">
                <a16:creationId xmlns:a16="http://schemas.microsoft.com/office/drawing/2014/main" id="{BF495D37-EB6A-4431-80DB-719A55BA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8" name="다이아몬드 37">
            <a:extLst>
              <a:ext uri="{FF2B5EF4-FFF2-40B4-BE49-F238E27FC236}">
                <a16:creationId xmlns:a16="http://schemas.microsoft.com/office/drawing/2014/main" id="{52FB153A-70F7-41D9-999E-00839711CF94}"/>
              </a:ext>
            </a:extLst>
          </p:cNvPr>
          <p:cNvSpPr/>
          <p:nvPr/>
        </p:nvSpPr>
        <p:spPr>
          <a:xfrm>
            <a:off x="4726242" y="229558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다이아몬드 38">
            <a:extLst>
              <a:ext uri="{FF2B5EF4-FFF2-40B4-BE49-F238E27FC236}">
                <a16:creationId xmlns:a16="http://schemas.microsoft.com/office/drawing/2014/main" id="{193DE3A4-28A9-4EBC-B163-24CFBF4590C4}"/>
              </a:ext>
            </a:extLst>
          </p:cNvPr>
          <p:cNvSpPr/>
          <p:nvPr/>
        </p:nvSpPr>
        <p:spPr>
          <a:xfrm>
            <a:off x="4726242" y="507919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ACF57C49-8568-4B1F-A88C-EAEECD33BAD1}"/>
              </a:ext>
            </a:extLst>
          </p:cNvPr>
          <p:cNvSpPr/>
          <p:nvPr/>
        </p:nvSpPr>
        <p:spPr>
          <a:xfrm>
            <a:off x="342622" y="243666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0" name="직사각형 8">
            <a:extLst>
              <a:ext uri="{FF2B5EF4-FFF2-40B4-BE49-F238E27FC236}">
                <a16:creationId xmlns:a16="http://schemas.microsoft.com/office/drawing/2014/main" id="{85EB13A9-9D52-4F82-AA7D-92CA91DCBF7E}"/>
              </a:ext>
            </a:extLst>
          </p:cNvPr>
          <p:cNvSpPr/>
          <p:nvPr/>
        </p:nvSpPr>
        <p:spPr>
          <a:xfrm>
            <a:off x="919611" y="242150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ป้องกันไฟในฤดูหนาว</a:t>
            </a:r>
            <a:r>
              <a:rPr lang="en-US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D255BD0-B452-4615-A0EC-F35193E9382A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41" name="Google Shape;99;p13">
              <a:extLst>
                <a:ext uri="{FF2B5EF4-FFF2-40B4-BE49-F238E27FC236}">
                  <a16:creationId xmlns:a16="http://schemas.microsoft.com/office/drawing/2014/main" id="{63DE8617-8851-4A83-9445-D49F772E300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00;p13">
              <a:extLst>
                <a:ext uri="{FF2B5EF4-FFF2-40B4-BE49-F238E27FC236}">
                  <a16:creationId xmlns:a16="http://schemas.microsoft.com/office/drawing/2014/main" id="{309605D8-400D-4689-9A9A-97313EFD358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01;p13">
              <a:extLst>
                <a:ext uri="{FF2B5EF4-FFF2-40B4-BE49-F238E27FC236}">
                  <a16:creationId xmlns:a16="http://schemas.microsoft.com/office/drawing/2014/main" id="{A0DEE3F5-E787-4BBF-B705-C53C637776F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02;p13">
              <a:extLst>
                <a:ext uri="{FF2B5EF4-FFF2-40B4-BE49-F238E27FC236}">
                  <a16:creationId xmlns:a16="http://schemas.microsoft.com/office/drawing/2014/main" id="{75B326B6-EAC9-4E0A-A96E-0C983D43B02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327CECF-1B5D-489B-A6E4-BAF7750488B4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2ADA105-681D-4D8D-A05A-CAB187E845A4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0A768531-51FD-4228-B15C-FF979A53CA8F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F51E76E3-0C7C-431C-859A-2A5D4979756F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2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90" y="1547448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781050" y="1910150"/>
            <a:ext cx="5048555" cy="1568450"/>
            <a:chOff x="1250315" y="1886757"/>
            <a:chExt cx="4666227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092129" y="1886757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666227" cy="635"/>
              <a:chOff x="1250315" y="2418080"/>
              <a:chExt cx="4666227" cy="635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3987412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865144" y="4097589"/>
            <a:ext cx="4908838" cy="1569660"/>
            <a:chOff x="1250315" y="4541683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62105" y="4541683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02EFF0-1404-4D4D-B3B0-F9DD80B9CC37}"/>
              </a:ext>
            </a:extLst>
          </p:cNvPr>
          <p:cNvSpPr/>
          <p:nvPr/>
        </p:nvSpPr>
        <p:spPr>
          <a:xfrm>
            <a:off x="906884" y="2785426"/>
            <a:ext cx="4949825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th-TH" altLang="ko-KR" sz="2000" b="1" kern="0" dirty="0">
                <a:solidFill>
                  <a:srgbClr val="000000"/>
                </a:solidFill>
                <a:latin typeface="+mj-ea"/>
                <a:ea typeface="+mj-ea"/>
              </a:rPr>
              <a:t>เมื่อคุณกลับบ้านจากสภาพอากาศหนาวเย็นที่หนาวเหน็บข้างนอกและอยู่ใกล้กับเครื่องทำความร้อนเพื่อให้ความอบอุ่นและเสื้อผ้าของคุณลุกเป็นไฟ</a:t>
            </a:r>
          </a:p>
          <a:p>
            <a:pPr algn="ctr" fontAlgn="base" latinLnBrk="1">
              <a:lnSpc>
                <a:spcPct val="160000"/>
              </a:lnSpc>
            </a:pPr>
            <a:r>
              <a:rPr lang="th-TH" altLang="ko-KR" sz="2000" b="1" kern="0" dirty="0">
                <a:solidFill>
                  <a:srgbClr val="000000"/>
                </a:solidFill>
                <a:latin typeface="+mj-ea"/>
                <a:ea typeface="+mj-ea"/>
              </a:rPr>
              <a:t>คุณต้องทำอะไร</a:t>
            </a:r>
            <a:endParaRPr lang="en-US" altLang="ko-KR" sz="20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5A83AFF-E6A4-440D-8F94-3B2AB7A5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186078-A987-4AF9-BEF2-D52A1D360E5B}"/>
              </a:ext>
            </a:extLst>
          </p:cNvPr>
          <p:cNvSpPr/>
          <p:nvPr/>
        </p:nvSpPr>
        <p:spPr>
          <a:xfrm>
            <a:off x="293779" y="231773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5" name="직사각형 8">
            <a:extLst>
              <a:ext uri="{FF2B5EF4-FFF2-40B4-BE49-F238E27FC236}">
                <a16:creationId xmlns:a16="http://schemas.microsoft.com/office/drawing/2014/main" id="{E2A21AF8-6084-46DF-AB82-4AB3EA844823}"/>
              </a:ext>
            </a:extLst>
          </p:cNvPr>
          <p:cNvSpPr/>
          <p:nvPr/>
        </p:nvSpPr>
        <p:spPr>
          <a:xfrm>
            <a:off x="865144" y="216167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เมื่อเสื้อผ้าถูกไฟไหม้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ea typeface="+mj-ea"/>
              <a:cs typeface="Cordia New" panose="020B0304020202020204" pitchFamily="34" charset="-34"/>
            </a:endParaRPr>
          </a:p>
        </p:txBody>
      </p: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15AD0D5E-727A-4388-82BD-A7FFC6DA0C1F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44" name="Google Shape;99;p13">
              <a:extLst>
                <a:ext uri="{FF2B5EF4-FFF2-40B4-BE49-F238E27FC236}">
                  <a16:creationId xmlns:a16="http://schemas.microsoft.com/office/drawing/2014/main" id="{6A3266C2-D5B2-497E-B37D-186DA1CE4EF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00;p13">
              <a:extLst>
                <a:ext uri="{FF2B5EF4-FFF2-40B4-BE49-F238E27FC236}">
                  <a16:creationId xmlns:a16="http://schemas.microsoft.com/office/drawing/2014/main" id="{5DFD866B-1D03-4D65-A616-EEA49AA7DBD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101;p13">
              <a:extLst>
                <a:ext uri="{FF2B5EF4-FFF2-40B4-BE49-F238E27FC236}">
                  <a16:creationId xmlns:a16="http://schemas.microsoft.com/office/drawing/2014/main" id="{FE5E9C83-91D2-487B-9B11-0F75A5A0877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102;p13">
              <a:extLst>
                <a:ext uri="{FF2B5EF4-FFF2-40B4-BE49-F238E27FC236}">
                  <a16:creationId xmlns:a16="http://schemas.microsoft.com/office/drawing/2014/main" id="{E9A601EC-4B00-4380-838A-89E86B568FF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15504D0-ECC5-4DDC-B538-519FE3F9F401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86C28D82-CC94-4E1F-BE70-23987C139D10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3E6F0D8F-16CE-40E7-924B-DD8F96E97414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AEE8F496-7CCB-4FB7-89D9-16CCE3FE3932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3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14" name="그림 5">
            <a:extLst>
              <a:ext uri="{FF2B5EF4-FFF2-40B4-BE49-F238E27FC236}">
                <a16:creationId xmlns:a16="http://schemas.microsoft.com/office/drawing/2014/main" id="{9D10E8BF-FE58-4033-8FAD-4BB6ACB04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9" t="13213" r="75365" b="20806"/>
          <a:stretch/>
        </p:blipFill>
        <p:spPr>
          <a:xfrm>
            <a:off x="932278" y="1500899"/>
            <a:ext cx="2966740" cy="2368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6">
            <a:extLst>
              <a:ext uri="{FF2B5EF4-FFF2-40B4-BE49-F238E27FC236}">
                <a16:creationId xmlns:a16="http://schemas.microsoft.com/office/drawing/2014/main" id="{68648AE1-05C8-4341-AFC6-B70088808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6" t="13053" r="50886" b="21321"/>
          <a:stretch/>
        </p:blipFill>
        <p:spPr>
          <a:xfrm>
            <a:off x="6309066" y="3664198"/>
            <a:ext cx="2507323" cy="202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직사각형 7">
            <a:extLst>
              <a:ext uri="{FF2B5EF4-FFF2-40B4-BE49-F238E27FC236}">
                <a16:creationId xmlns:a16="http://schemas.microsoft.com/office/drawing/2014/main" id="{DCA7DB7F-EBB6-4C00-8361-3906CEC6F430}"/>
              </a:ext>
            </a:extLst>
          </p:cNvPr>
          <p:cNvSpPr/>
          <p:nvPr/>
        </p:nvSpPr>
        <p:spPr>
          <a:xfrm>
            <a:off x="4504322" y="2257802"/>
            <a:ext cx="738258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ก่อนอื่นให้หยุดนิ่งและอย่าขยับ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20" name="직사각형 9">
            <a:extLst>
              <a:ext uri="{FF2B5EF4-FFF2-40B4-BE49-F238E27FC236}">
                <a16:creationId xmlns:a16="http://schemas.microsoft.com/office/drawing/2014/main" id="{951A0E68-FBEF-4045-B47F-D5270A280741}"/>
              </a:ext>
            </a:extLst>
          </p:cNvPr>
          <p:cNvSpPr/>
          <p:nvPr/>
        </p:nvSpPr>
        <p:spPr>
          <a:xfrm>
            <a:off x="1582619" y="4469177"/>
            <a:ext cx="741415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ปิดตาจมูกและปากเพื่อไม่ให้ใบหน้าไหม้และไม่สูดควัน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5B24D6EA-65CA-468B-A6A1-A52DA4C8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3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4" name="다이아몬드 23">
            <a:extLst>
              <a:ext uri="{FF2B5EF4-FFF2-40B4-BE49-F238E27FC236}">
                <a16:creationId xmlns:a16="http://schemas.microsoft.com/office/drawing/2014/main" id="{288C55BF-4915-481D-94C4-B048A20A8AB5}"/>
              </a:ext>
            </a:extLst>
          </p:cNvPr>
          <p:cNvSpPr/>
          <p:nvPr/>
        </p:nvSpPr>
        <p:spPr>
          <a:xfrm>
            <a:off x="4194786" y="246491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다이아몬드 37">
            <a:extLst>
              <a:ext uri="{FF2B5EF4-FFF2-40B4-BE49-F238E27FC236}">
                <a16:creationId xmlns:a16="http://schemas.microsoft.com/office/drawing/2014/main" id="{83CCB65A-B9A6-4B09-9CCD-D0EE09E3C474}"/>
              </a:ext>
            </a:extLst>
          </p:cNvPr>
          <p:cNvSpPr/>
          <p:nvPr/>
        </p:nvSpPr>
        <p:spPr>
          <a:xfrm>
            <a:off x="1337826" y="467026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ECCA64FC-F977-4A89-B866-5D1773CAAD6A}"/>
              </a:ext>
            </a:extLst>
          </p:cNvPr>
          <p:cNvSpPr/>
          <p:nvPr/>
        </p:nvSpPr>
        <p:spPr>
          <a:xfrm>
            <a:off x="293779" y="231773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9" name="직사각형 8">
            <a:extLst>
              <a:ext uri="{FF2B5EF4-FFF2-40B4-BE49-F238E27FC236}">
                <a16:creationId xmlns:a16="http://schemas.microsoft.com/office/drawing/2014/main" id="{9802C95B-23F0-47E0-A515-3E501A6FF003}"/>
              </a:ext>
            </a:extLst>
          </p:cNvPr>
          <p:cNvSpPr/>
          <p:nvPr/>
        </p:nvSpPr>
        <p:spPr>
          <a:xfrm>
            <a:off x="865144" y="216167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เมื่อเสื้อผ้าถูกไฟไหม้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ea typeface="+mj-ea"/>
              <a:cs typeface="Cordia New" panose="020B0304020202020204" pitchFamily="34" charset="-34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E4AE170-F12F-497D-81F9-DFCA3AA04118}"/>
              </a:ext>
            </a:extLst>
          </p:cNvPr>
          <p:cNvGrpSpPr/>
          <p:nvPr/>
        </p:nvGrpSpPr>
        <p:grpSpPr>
          <a:xfrm>
            <a:off x="6168044" y="5702596"/>
            <a:ext cx="3610774" cy="1169516"/>
            <a:chOff x="6300089" y="5610111"/>
            <a:chExt cx="3374540" cy="1193495"/>
          </a:xfrm>
        </p:grpSpPr>
        <p:pic>
          <p:nvPicPr>
            <p:cNvPr id="41" name="Google Shape;99;p13">
              <a:extLst>
                <a:ext uri="{FF2B5EF4-FFF2-40B4-BE49-F238E27FC236}">
                  <a16:creationId xmlns:a16="http://schemas.microsoft.com/office/drawing/2014/main" id="{1B393117-3F42-4D5C-AE1E-5B40E8EAF7E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58642" y="5892282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00;p13">
              <a:extLst>
                <a:ext uri="{FF2B5EF4-FFF2-40B4-BE49-F238E27FC236}">
                  <a16:creationId xmlns:a16="http://schemas.microsoft.com/office/drawing/2014/main" id="{3F42D84C-C3FA-4A2C-B3A7-9CA2618C11C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35003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01;p13">
              <a:extLst>
                <a:ext uri="{FF2B5EF4-FFF2-40B4-BE49-F238E27FC236}">
                  <a16:creationId xmlns:a16="http://schemas.microsoft.com/office/drawing/2014/main" id="{EBAE7CFB-2FA3-4F9D-A1E8-27F83CFB521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77124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02;p13">
              <a:extLst>
                <a:ext uri="{FF2B5EF4-FFF2-40B4-BE49-F238E27FC236}">
                  <a16:creationId xmlns:a16="http://schemas.microsoft.com/office/drawing/2014/main" id="{A5BFB349-6575-4A4F-92B2-3E5717098B13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39463" y="5610111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F01809F-D6F1-4977-9964-9847232F7CDE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234402B-6B4A-4EDE-875A-8EF9E2EFC1E5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27226470-36E6-4678-BFAE-955A515BA221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0A74FC1B-FDA0-49AC-97FC-84D9DF325F2C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0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1880</TotalTime>
  <Words>638</Words>
  <Application>Microsoft Office PowerPoint</Application>
  <PresentationFormat>사용자 지정</PresentationFormat>
  <Paragraphs>143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Cordia New</vt:lpstr>
      <vt:lpstr>나눔스퀘어 Bold</vt:lpstr>
      <vt:lpstr>나눔스퀘어_ac Bold</vt:lpstr>
      <vt:lpstr>나눔스퀘어_ac Light</vt:lpstr>
      <vt:lpstr>맑은 고딕</vt:lpstr>
      <vt:lpstr>Arial</vt:lpstr>
      <vt:lpstr>Arial Black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112</cp:revision>
  <dcterms:created xsi:type="dcterms:W3CDTF">2019-12-24T06:56:25Z</dcterms:created>
  <dcterms:modified xsi:type="dcterms:W3CDTF">2020-10-22T05:10:58Z</dcterms:modified>
</cp:coreProperties>
</file>