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899650" cy="6875463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맑은 고딕" panose="020B0503020000020004" pitchFamily="50" charset="-127"/>
      <p:regular r:id="rId24"/>
      <p:bold r:id="rId25"/>
    </p:embeddedFont>
    <p:embeddedFont>
      <p:font typeface="Segoe UI Black" panose="020B0A02040204020203" pitchFamily="34" charset="0"/>
      <p:bold r:id="rId26"/>
      <p:boldItalic r:id="rId27"/>
    </p:embeddedFont>
    <p:embeddedFont>
      <p:font typeface="맑은 고딕" panose="020B0503020000020004" pitchFamily="50" charset="-127"/>
      <p:regular r:id="rId24"/>
      <p:bold r:id="rId25"/>
    </p:embeddedFont>
    <p:embeddedFont>
      <p:font typeface="Stardos Stencil" panose="020B0600000101010101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D362C"/>
    <a:srgbClr val="189EBE"/>
    <a:srgbClr val="C7E6EB"/>
    <a:srgbClr val="E7F6FA"/>
    <a:srgbClr val="D3ECF0"/>
    <a:srgbClr val="D7EEF3"/>
    <a:srgbClr val="E8E7E7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4C0A29-E00C-4BC5-AC6C-DE6C6F0B69AC}">
  <a:tblStyle styleId="{164C0A29-E00C-4BC5-AC6C-DE6C6F0B69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1476" y="132"/>
      </p:cViewPr>
      <p:guideLst>
        <p:guide orient="horz" pos="2165"/>
        <p:guide pos="31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770745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42474" y="1125221"/>
            <a:ext cx="8414703" cy="239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15"/>
              <a:buFont typeface="Calibri"/>
              <a:buNone/>
              <a:defRPr sz="601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237456" y="3611210"/>
            <a:ext cx="7424738" cy="165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/>
            </a:lvl1pPr>
            <a:lvl2pPr lvl="1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/>
            </a:lvl2pPr>
            <a:lvl3pPr lvl="2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/>
            </a:lvl3pPr>
            <a:lvl4pPr lvl="3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4pPr>
            <a:lvl5pPr lvl="4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5pPr>
            <a:lvl6pPr lvl="5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6pPr>
            <a:lvl7pPr lvl="6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7pPr>
            <a:lvl8pPr lvl="7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8pPr>
            <a:lvl9pPr lvl="8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768616" y="-257741"/>
            <a:ext cx="4362418" cy="853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238425" y="2212067"/>
            <a:ext cx="5826637" cy="213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907329" y="139329"/>
            <a:ext cx="5826637" cy="628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75445" y="1714093"/>
            <a:ext cx="8538448" cy="286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15"/>
              <a:buFont typeface="Calibri"/>
              <a:buNone/>
              <a:defRPr sz="601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75445" y="4601151"/>
            <a:ext cx="8538448" cy="150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2005"/>
              <a:buNone/>
              <a:defRPr sz="2004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805"/>
              <a:buNone/>
              <a:defRPr sz="180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4207351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5011698" y="1830274"/>
            <a:ext cx="4207351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81890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81892" y="1685444"/>
            <a:ext cx="4188015" cy="82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 b="1"/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 b="1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 b="1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81892" y="2511454"/>
            <a:ext cx="4188015" cy="369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5011698" y="1685444"/>
            <a:ext cx="4208641" cy="82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 b="1"/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 b="1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 b="1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5011698" y="2511454"/>
            <a:ext cx="4208641" cy="369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8"/>
              <a:buFont typeface="Calibri"/>
              <a:buNone/>
              <a:defRPr sz="320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208641" y="989941"/>
            <a:ext cx="5011698" cy="488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2308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3208"/>
              <a:buChar char="•"/>
              <a:defRPr sz="3208"/>
            </a:lvl1pPr>
            <a:lvl2pPr marL="914400" lvl="1" indent="-406844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807"/>
              <a:buChar char="•"/>
              <a:defRPr sz="2807"/>
            </a:lvl2pPr>
            <a:lvl3pPr marL="1371600" lvl="2" indent="-381381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Char char="•"/>
              <a:defRPr sz="2406"/>
            </a:lvl3pPr>
            <a:lvl4pPr marL="1828800" lvl="3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4pPr>
            <a:lvl5pPr marL="2286000" lvl="4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5pPr>
            <a:lvl6pPr marL="2743200" lvl="5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6pPr>
            <a:lvl7pPr marL="3200400" lvl="6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7pPr>
            <a:lvl8pPr marL="3657600" lvl="7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8pPr>
            <a:lvl9pPr marL="4114800" lvl="8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81890" y="2062639"/>
            <a:ext cx="3192895" cy="382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404"/>
              <a:buNone/>
              <a:defRPr sz="1404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203"/>
              <a:buNone/>
              <a:defRPr sz="1203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8"/>
              <a:buFont typeface="Calibri"/>
              <a:buNone/>
              <a:defRPr sz="320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4208641" y="989941"/>
            <a:ext cx="5011698" cy="488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3208"/>
              <a:buFont typeface="Arial"/>
              <a:buNone/>
              <a:defRPr sz="32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807"/>
              <a:buFont typeface="Arial"/>
              <a:buNone/>
              <a:defRPr sz="28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Font typeface="Arial"/>
              <a:buNone/>
              <a:defRPr sz="24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81890" y="2062639"/>
            <a:ext cx="3192895" cy="382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404"/>
              <a:buNone/>
              <a:defRPr sz="1404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203"/>
              <a:buNone/>
              <a:defRPr sz="1203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11"/>
              <a:buFont typeface="Calibri"/>
              <a:buNone/>
              <a:defRPr sz="44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844" algn="l" rtl="0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807"/>
              <a:buFont typeface="Arial"/>
              <a:buChar char="•"/>
              <a:defRPr sz="28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381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Font typeface="Arial"/>
              <a:buChar char="•"/>
              <a:defRPr sz="24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9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Char char="•"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25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image" Target="../media/image32.jp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34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35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8.png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1.jpg"/><Relationship Id="rId5" Type="http://schemas.openxmlformats.org/officeDocument/2006/relationships/image" Target="../media/image4.png"/><Relationship Id="rId10" Type="http://schemas.openxmlformats.org/officeDocument/2006/relationships/image" Target="../media/image20.jp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383209" y="1522431"/>
            <a:ext cx="1407491" cy="369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33459" y="1456451"/>
            <a:ext cx="20489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altLang="ko-KR" sz="2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Episode</a:t>
            </a:r>
            <a:r>
              <a:rPr lang="ko-KR" sz="2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.9 ]</a:t>
            </a:r>
            <a:endParaRPr sz="20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182881" y="118872"/>
            <a:ext cx="2459736" cy="731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181" y="3813186"/>
            <a:ext cx="5145087" cy="4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180" y="1938721"/>
            <a:ext cx="5145087" cy="49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3"/>
          <p:cNvGrpSpPr/>
          <p:nvPr/>
        </p:nvGrpSpPr>
        <p:grpSpPr>
          <a:xfrm>
            <a:off x="6652303" y="5630878"/>
            <a:ext cx="2820276" cy="1180814"/>
            <a:chOff x="420304" y="5584560"/>
            <a:chExt cx="2820276" cy="1180814"/>
          </a:xfrm>
        </p:grpSpPr>
        <p:grpSp>
          <p:nvGrpSpPr>
            <p:cNvPr id="98" name="Google Shape;98;p13"/>
            <p:cNvGrpSpPr/>
            <p:nvPr/>
          </p:nvGrpSpPr>
          <p:grpSpPr>
            <a:xfrm>
              <a:off x="1097108" y="5910484"/>
              <a:ext cx="1240472" cy="819190"/>
              <a:chOff x="1109808" y="5910484"/>
              <a:chExt cx="1240472" cy="819190"/>
            </a:xfrm>
          </p:grpSpPr>
          <p:pic>
            <p:nvPicPr>
              <p:cNvPr id="99" name="Google Shape;99;p1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109808" y="5910484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" name="Google Shape;100;p1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769132" y="5910484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1" name="Google Shape;101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0304" y="5907187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464786" y="5584560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Google Shape;103;p13"/>
          <p:cNvSpPr/>
          <p:nvPr/>
        </p:nvSpPr>
        <p:spPr>
          <a:xfrm>
            <a:off x="-18865" y="2202872"/>
            <a:ext cx="567768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400" b="1" i="0" u="none" strike="noStrike" cap="none" dirty="0">
                <a:solidFill>
                  <a:srgbClr val="1F386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Fire Safety in karaoke</a:t>
            </a:r>
            <a:endParaRPr lang="en-US" sz="4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4" name="Google Shape;10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18165" y="1073791"/>
            <a:ext cx="3226250" cy="34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그림 12">
            <a:extLst>
              <a:ext uri="{FF2B5EF4-FFF2-40B4-BE49-F238E27FC236}">
                <a16:creationId xmlns:a16="http://schemas.microsoft.com/office/drawing/2014/main" id="{2903C967-CD50-457E-8B8B-FEA3ABE5C1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1038631" y="5320384"/>
            <a:ext cx="1937053" cy="97432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A87BF4A-35F8-4045-A14D-E5B9DA5C76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130" y="5334185"/>
            <a:ext cx="2572348" cy="1012609"/>
          </a:xfrm>
          <a:prstGeom prst="rect">
            <a:avLst/>
          </a:prstGeom>
        </p:spPr>
      </p:pic>
      <p:pic>
        <p:nvPicPr>
          <p:cNvPr id="21" name="Google Shape;88;p13">
            <a:extLst>
              <a:ext uri="{FF2B5EF4-FFF2-40B4-BE49-F238E27FC236}">
                <a16:creationId xmlns:a16="http://schemas.microsoft.com/office/drawing/2014/main" id="{8272113A-325A-49AB-9E81-57CB9D9C53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264" t="95489" r="-52264"/>
          <a:stretch/>
        </p:blipFill>
        <p:spPr>
          <a:xfrm>
            <a:off x="5172635" y="6565392"/>
            <a:ext cx="9897192" cy="31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3400D32B-997F-46B2-AAD1-B8C8679F27CA}"/>
              </a:ext>
            </a:extLst>
          </p:cNvPr>
          <p:cNvSpPr/>
          <p:nvPr/>
        </p:nvSpPr>
        <p:spPr>
          <a:xfrm>
            <a:off x="6552022" y="6535817"/>
            <a:ext cx="73930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45E8F4E1-2D3C-4E62-B77A-6F1C5B4768A5}"/>
              </a:ext>
            </a:extLst>
          </p:cNvPr>
          <p:cNvSpPr/>
          <p:nvPr/>
        </p:nvSpPr>
        <p:spPr>
          <a:xfrm>
            <a:off x="7283860" y="6535162"/>
            <a:ext cx="69121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8549EF7-7649-447E-BCFE-9EF88A63D176}"/>
              </a:ext>
            </a:extLst>
          </p:cNvPr>
          <p:cNvSpPr/>
          <p:nvPr/>
        </p:nvSpPr>
        <p:spPr>
          <a:xfrm>
            <a:off x="7984318" y="6545710"/>
            <a:ext cx="62389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FFD3141C-9C7E-4C87-9576-B7DDD83F2694}"/>
              </a:ext>
            </a:extLst>
          </p:cNvPr>
          <p:cNvSpPr/>
          <p:nvPr/>
        </p:nvSpPr>
        <p:spPr>
          <a:xfrm>
            <a:off x="8536049" y="6485580"/>
            <a:ext cx="10997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800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-4099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3"/>
          <p:cNvSpPr txBox="1"/>
          <p:nvPr/>
        </p:nvSpPr>
        <p:spPr>
          <a:xfrm>
            <a:off x="1177475" y="4339296"/>
            <a:ext cx="3826125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  Flash Point</a:t>
            </a:r>
            <a:endParaRPr dirty="0"/>
          </a:p>
        </p:txBody>
      </p:sp>
      <p:pic>
        <p:nvPicPr>
          <p:cNvPr id="300" name="Google Shape;300;p23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0683" y="2074302"/>
            <a:ext cx="2835321" cy="2150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1" name="Google Shape;301;p23"/>
          <p:cNvSpPr txBox="1"/>
          <p:nvPr/>
        </p:nvSpPr>
        <p:spPr>
          <a:xfrm>
            <a:off x="5476577" y="4339296"/>
            <a:ext cx="406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Ignition Point</a:t>
            </a:r>
            <a:endParaRPr dirty="0"/>
          </a:p>
        </p:txBody>
      </p:sp>
      <p:sp>
        <p:nvSpPr>
          <p:cNvPr id="302" name="Google Shape;302;p23"/>
          <p:cNvSpPr txBox="1"/>
          <p:nvPr/>
        </p:nvSpPr>
        <p:spPr>
          <a:xfrm>
            <a:off x="552537" y="4889771"/>
            <a:ext cx="4451063" cy="1198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lowest temperature at which a substance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vaporises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into a gas, which</a:t>
            </a:r>
          </a:p>
          <a:p>
            <a:pPr lvl="0" algn="ctr"/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be ignited with the introduction</a:t>
            </a:r>
          </a:p>
          <a:p>
            <a:pPr lvl="0" algn="ctr"/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an external source of fire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3"/>
          <p:cNvSpPr txBox="1"/>
          <p:nvPr/>
        </p:nvSpPr>
        <p:spPr>
          <a:xfrm>
            <a:off x="5427589" y="4889771"/>
            <a:ext cx="34754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lowest temperature  which ignites without the help of any external flame or ignition source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3"/>
          <p:cNvSpPr txBox="1"/>
          <p:nvPr/>
        </p:nvSpPr>
        <p:spPr>
          <a:xfrm>
            <a:off x="-139538" y="1274202"/>
            <a:ext cx="9898421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 material has its flash point lower than ignition point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23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3910" y="2065759"/>
            <a:ext cx="2835321" cy="2131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8" name="Google Shape;308;p23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rgbClr val="7F7F7F"/>
                </a:solidFill>
              </a:rPr>
              <a:t>9</a:t>
            </a:r>
            <a:endParaRPr>
              <a:solidFill>
                <a:srgbClr val="7F7F7F"/>
              </a:solidFill>
            </a:endParaRPr>
          </a:p>
        </p:txBody>
      </p:sp>
      <p:grpSp>
        <p:nvGrpSpPr>
          <p:cNvPr id="309" name="Google Shape;309;p23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310" name="Google Shape;310;p23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311" name="Google Shape;311;p2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2" name="Google Shape;312;p23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13" name="Google Shape;313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2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직사각형 1">
            <a:extLst>
              <a:ext uri="{FF2B5EF4-FFF2-40B4-BE49-F238E27FC236}">
                <a16:creationId xmlns:a16="http://schemas.microsoft.com/office/drawing/2014/main" id="{57E1849C-0E8C-4DE6-AC2C-F08B11A801AF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2">
            <a:extLst>
              <a:ext uri="{FF2B5EF4-FFF2-40B4-BE49-F238E27FC236}">
                <a16:creationId xmlns:a16="http://schemas.microsoft.com/office/drawing/2014/main" id="{CAC84023-6913-4177-97D1-CD2AF74085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6DA6E19-1A2F-4DD6-A5F2-5809CE34BA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2" name="Google Shape;141;p16">
            <a:extLst>
              <a:ext uri="{FF2B5EF4-FFF2-40B4-BE49-F238E27FC236}">
                <a16:creationId xmlns:a16="http://schemas.microsoft.com/office/drawing/2014/main" id="{F3C04BC7-6D4A-4BCF-A9DE-724A047558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151AD0AF-544F-4D2A-9943-555D3104AD81}"/>
              </a:ext>
            </a:extLst>
          </p:cNvPr>
          <p:cNvSpPr/>
          <p:nvPr/>
        </p:nvSpPr>
        <p:spPr>
          <a:xfrm>
            <a:off x="6936590" y="6482027"/>
            <a:ext cx="73930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A142FBFD-56FF-47A9-8955-CD2BD6D01114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3593116-0E65-4FAD-B5B9-55BBD0E6AB1A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A29549A8-8197-4EA9-A5D1-A236E8388402}"/>
              </a:ext>
            </a:extLst>
          </p:cNvPr>
          <p:cNvSpPr/>
          <p:nvPr/>
        </p:nvSpPr>
        <p:spPr>
          <a:xfrm>
            <a:off x="8452457" y="6491920"/>
            <a:ext cx="63354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Google Shape;241;p20">
            <a:extLst>
              <a:ext uri="{FF2B5EF4-FFF2-40B4-BE49-F238E27FC236}">
                <a16:creationId xmlns:a16="http://schemas.microsoft.com/office/drawing/2014/main" id="{BEC22E3C-04F5-4CD6-9B3D-1973A4CB28FD}"/>
              </a:ext>
            </a:extLst>
          </p:cNvPr>
          <p:cNvSpPr/>
          <p:nvPr/>
        </p:nvSpPr>
        <p:spPr>
          <a:xfrm>
            <a:off x="897406" y="13831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CA" altLang="ko-KR" sz="2400" b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Causes of Karaoke Fires</a:t>
            </a:r>
            <a:endParaRPr lang="en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9" name="Google Shape;242;p20">
            <a:extLst>
              <a:ext uri="{FF2B5EF4-FFF2-40B4-BE49-F238E27FC236}">
                <a16:creationId xmlns:a16="http://schemas.microsoft.com/office/drawing/2014/main" id="{2FB0D6A9-9858-42F2-B71B-9FFD45B09074}"/>
              </a:ext>
            </a:extLst>
          </p:cNvPr>
          <p:cNvSpPr/>
          <p:nvPr/>
        </p:nvSpPr>
        <p:spPr>
          <a:xfrm>
            <a:off x="417106" y="214335"/>
            <a:ext cx="339299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0" name="다이아몬드 29">
            <a:extLst>
              <a:ext uri="{FF2B5EF4-FFF2-40B4-BE49-F238E27FC236}">
                <a16:creationId xmlns:a16="http://schemas.microsoft.com/office/drawing/2014/main" id="{69AC5744-63B8-46A5-81B3-812534053F0D}"/>
              </a:ext>
            </a:extLst>
          </p:cNvPr>
          <p:cNvSpPr/>
          <p:nvPr/>
        </p:nvSpPr>
        <p:spPr>
          <a:xfrm>
            <a:off x="1672693" y="4504217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다이아몬드 30">
            <a:extLst>
              <a:ext uri="{FF2B5EF4-FFF2-40B4-BE49-F238E27FC236}">
                <a16:creationId xmlns:a16="http://schemas.microsoft.com/office/drawing/2014/main" id="{63A2243D-2017-4230-8625-27337A141487}"/>
              </a:ext>
            </a:extLst>
          </p:cNvPr>
          <p:cNvSpPr/>
          <p:nvPr/>
        </p:nvSpPr>
        <p:spPr>
          <a:xfrm>
            <a:off x="5581305" y="4504217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4"/>
          <p:cNvSpPr txBox="1"/>
          <p:nvPr/>
        </p:nvSpPr>
        <p:spPr>
          <a:xfrm>
            <a:off x="870296" y="878978"/>
            <a:ext cx="5026200" cy="46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250000"/>
              </a:lnSpc>
            </a:pPr>
            <a:r>
              <a:rPr lang="en-US" altLang="ko-KR" sz="24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“Electronic cigarettes cannot cause fire and are harmless?</a:t>
            </a:r>
          </a:p>
          <a:p>
            <a:pPr lvl="0">
              <a:lnSpc>
                <a:spcPct val="250000"/>
              </a:lnSpc>
            </a:pPr>
            <a:r>
              <a:rPr lang="en-US" altLang="ko-KR" sz="1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Electronic cigarettes (having batteries) can cause an explosion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200000"/>
              </a:lnSpc>
            </a:pP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Store the battery by its own storage device</a:t>
            </a:r>
          </a:p>
          <a:p>
            <a:pPr lvl="0">
              <a:lnSpc>
                <a:spcPct val="200000"/>
              </a:lnSpc>
            </a:pP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battery usage instructions and safety rules when using electronic cigarettes</a:t>
            </a:r>
            <a:r>
              <a:rPr lang="en-US" altLang="ko-KR" sz="1800" dirty="0"/>
              <a:t/>
            </a:r>
            <a:br>
              <a:rPr lang="en-US" altLang="ko-KR" sz="1800" dirty="0"/>
            </a:br>
            <a:r>
              <a:rPr lang="en-US" altLang="ko-KR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 not charge when sleeping or while going out!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24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6662" y="2212200"/>
            <a:ext cx="2894297" cy="1635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2" name="Google Shape;322;p24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59385" y="4074638"/>
            <a:ext cx="2968850" cy="1642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3" name="Google Shape;323;p24"/>
          <p:cNvSpPr/>
          <p:nvPr/>
        </p:nvSpPr>
        <p:spPr>
          <a:xfrm>
            <a:off x="5859385" y="4258556"/>
            <a:ext cx="1457085" cy="1458788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4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</a:rPr>
              <a:t>10</a:t>
            </a:r>
            <a:endParaRPr dirty="0">
              <a:solidFill>
                <a:srgbClr val="7F7F7F"/>
              </a:solidFill>
            </a:endParaRPr>
          </a:p>
        </p:txBody>
      </p:sp>
      <p:grpSp>
        <p:nvGrpSpPr>
          <p:cNvPr id="327" name="Google Shape;327;p24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328" name="Google Shape;328;p24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329" name="Google Shape;329;p24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0" name="Google Shape;330;p24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1" name="Google Shape;331;p2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2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직사각형 1">
            <a:extLst>
              <a:ext uri="{FF2B5EF4-FFF2-40B4-BE49-F238E27FC236}">
                <a16:creationId xmlns:a16="http://schemas.microsoft.com/office/drawing/2014/main" id="{9863CFDE-FD29-4576-A69C-B5DC8B9234EA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2">
            <a:extLst>
              <a:ext uri="{FF2B5EF4-FFF2-40B4-BE49-F238E27FC236}">
                <a16:creationId xmlns:a16="http://schemas.microsoft.com/office/drawing/2014/main" id="{BF47798A-62BC-474B-A8F1-3546068A608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969CCE1-C7FF-433A-B06D-0BEC0CF15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19" name="Google Shape;141;p16">
            <a:extLst>
              <a:ext uri="{FF2B5EF4-FFF2-40B4-BE49-F238E27FC236}">
                <a16:creationId xmlns:a16="http://schemas.microsoft.com/office/drawing/2014/main" id="{E6A75DF0-1E32-42B5-BA59-438168FE4C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82A62BC2-2E82-46B3-A433-4C2D7D56F63B}"/>
              </a:ext>
            </a:extLst>
          </p:cNvPr>
          <p:cNvSpPr/>
          <p:nvPr/>
        </p:nvSpPr>
        <p:spPr>
          <a:xfrm>
            <a:off x="6936590" y="6482027"/>
            <a:ext cx="73930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8E828A9F-DFDF-4368-8045-6E85ADB99443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900F0B07-2865-4EC3-84D0-AF35A50A5F70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35B4C49-5569-4334-AA42-4AD2C8584522}"/>
              </a:ext>
            </a:extLst>
          </p:cNvPr>
          <p:cNvSpPr/>
          <p:nvPr/>
        </p:nvSpPr>
        <p:spPr>
          <a:xfrm>
            <a:off x="8452457" y="6491920"/>
            <a:ext cx="63354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Google Shape;241;p20">
            <a:extLst>
              <a:ext uri="{FF2B5EF4-FFF2-40B4-BE49-F238E27FC236}">
                <a16:creationId xmlns:a16="http://schemas.microsoft.com/office/drawing/2014/main" id="{D199F6C8-A18A-4D18-84E3-56D02E402961}"/>
              </a:ext>
            </a:extLst>
          </p:cNvPr>
          <p:cNvSpPr/>
          <p:nvPr/>
        </p:nvSpPr>
        <p:spPr>
          <a:xfrm>
            <a:off x="897406" y="13831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CA" altLang="ko-KR" sz="2400" b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Causes of Karaoke Fires</a:t>
            </a:r>
            <a:endParaRPr lang="en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6" name="Google Shape;242;p20">
            <a:extLst>
              <a:ext uri="{FF2B5EF4-FFF2-40B4-BE49-F238E27FC236}">
                <a16:creationId xmlns:a16="http://schemas.microsoft.com/office/drawing/2014/main" id="{0F7518E0-0DF1-42E9-994E-41FAA7047FAD}"/>
              </a:ext>
            </a:extLst>
          </p:cNvPr>
          <p:cNvSpPr/>
          <p:nvPr/>
        </p:nvSpPr>
        <p:spPr>
          <a:xfrm>
            <a:off x="417106" y="214335"/>
            <a:ext cx="339299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27" name="다이아몬드 26">
            <a:extLst>
              <a:ext uri="{FF2B5EF4-FFF2-40B4-BE49-F238E27FC236}">
                <a16:creationId xmlns:a16="http://schemas.microsoft.com/office/drawing/2014/main" id="{CEA6FFD3-DB1C-4909-9375-1725FED5D54F}"/>
              </a:ext>
            </a:extLst>
          </p:cNvPr>
          <p:cNvSpPr/>
          <p:nvPr/>
        </p:nvSpPr>
        <p:spPr>
          <a:xfrm>
            <a:off x="586755" y="1393464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5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5720" y="1662690"/>
            <a:ext cx="1794487" cy="2097845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39" name="Google Shape;339;p25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5925" y="1651870"/>
            <a:ext cx="1627440" cy="2123428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40" name="Google Shape;340;p25" descr="화면 캡처"/>
          <p:cNvPicPr preferRelativeResize="0"/>
          <p:nvPr/>
        </p:nvPicPr>
        <p:blipFill rotWithShape="1">
          <a:blip r:embed="rId6">
            <a:alphaModFix/>
          </a:blip>
          <a:srcRect l="14649" t="-1000" r="17220"/>
          <a:stretch/>
        </p:blipFill>
        <p:spPr>
          <a:xfrm>
            <a:off x="6529941" y="1636395"/>
            <a:ext cx="1521480" cy="2173590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341" name="Google Shape;341;p25"/>
          <p:cNvSpPr txBox="1"/>
          <p:nvPr/>
        </p:nvSpPr>
        <p:spPr>
          <a:xfrm>
            <a:off x="2553885" y="1351338"/>
            <a:ext cx="1448670" cy="300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altLang="ko-K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Portable light</a:t>
            </a:r>
            <a:r>
              <a:rPr lang="ko-K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5"/>
          <p:cNvSpPr txBox="1"/>
          <p:nvPr/>
        </p:nvSpPr>
        <p:spPr>
          <a:xfrm>
            <a:off x="4310744" y="1336814"/>
            <a:ext cx="214604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altLang="ko-K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Emergency </a:t>
            </a:r>
            <a:r>
              <a:rPr lang="en-US" altLang="ko-K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Instruction</a:t>
            </a:r>
            <a:r>
              <a:rPr lang="ko-K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5"/>
          <p:cNvSpPr txBox="1"/>
          <p:nvPr/>
        </p:nvSpPr>
        <p:spPr>
          <a:xfrm>
            <a:off x="6752449" y="1342385"/>
            <a:ext cx="11913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ko-K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altLang="ko-K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Exit Sign)</a:t>
            </a:r>
            <a:endParaRPr dirty="0"/>
          </a:p>
        </p:txBody>
      </p:sp>
      <p:sp>
        <p:nvSpPr>
          <p:cNvPr id="344" name="Google Shape;344;p25"/>
          <p:cNvSpPr/>
          <p:nvPr/>
        </p:nvSpPr>
        <p:spPr>
          <a:xfrm>
            <a:off x="2374103" y="4134851"/>
            <a:ext cx="5694218" cy="16754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5"/>
          <p:cNvSpPr txBox="1"/>
          <p:nvPr/>
        </p:nvSpPr>
        <p:spPr>
          <a:xfrm>
            <a:off x="2475801" y="4139725"/>
            <a:ext cx="5694300" cy="19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 automatic sound blocking devices to prevent fires </a:t>
            </a:r>
          </a:p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more than 2 exits when entering into a karaoke room</a:t>
            </a:r>
          </a:p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Locate portable flashlight and use when there is power failure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5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rgbClr val="7F7F7F"/>
                </a:solidFill>
              </a:rPr>
              <a:t>11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347" name="Google Shape;347;p25"/>
          <p:cNvSpPr/>
          <p:nvPr/>
        </p:nvSpPr>
        <p:spPr>
          <a:xfrm>
            <a:off x="418216" y="232116"/>
            <a:ext cx="398277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dirty="0"/>
          </a:p>
        </p:txBody>
      </p:sp>
      <p:sp>
        <p:nvSpPr>
          <p:cNvPr id="348" name="Google Shape;348;p25"/>
          <p:cNvSpPr/>
          <p:nvPr/>
        </p:nvSpPr>
        <p:spPr>
          <a:xfrm>
            <a:off x="962686" y="32292"/>
            <a:ext cx="574606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Fire Safety &amp; Evacuation Tips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49" name="Google Shape;349;p25"/>
          <p:cNvSpPr txBox="1"/>
          <p:nvPr/>
        </p:nvSpPr>
        <p:spPr>
          <a:xfrm>
            <a:off x="8215621" y="1336814"/>
            <a:ext cx="16275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altLang="ko-K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 extinguisher</a:t>
            </a:r>
            <a:r>
              <a:rPr lang="ko-K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cháy</a:t>
            </a:r>
            <a:r>
              <a:rPr lang="ko-K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pic>
        <p:nvPicPr>
          <p:cNvPr id="350" name="Google Shape;350;p25" descr="화면 캡처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94556" y="1636395"/>
            <a:ext cx="1395712" cy="2187739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51" name="Google Shape;351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8216" y="1697992"/>
            <a:ext cx="1671941" cy="2126142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5"/>
          <p:cNvSpPr txBox="1"/>
          <p:nvPr/>
        </p:nvSpPr>
        <p:spPr>
          <a:xfrm>
            <a:off x="485191" y="1351350"/>
            <a:ext cx="1604965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ko-K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altLang="ko-K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Alarm system</a:t>
            </a:r>
            <a:r>
              <a:rPr lang="ko-K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grpSp>
        <p:nvGrpSpPr>
          <p:cNvPr id="353" name="Google Shape;353;p25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354" name="Google Shape;354;p25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355" name="Google Shape;355;p25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6" name="Google Shape;356;p25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7" name="Google Shape;357;p2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2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직사각형 1">
            <a:extLst>
              <a:ext uri="{FF2B5EF4-FFF2-40B4-BE49-F238E27FC236}">
                <a16:creationId xmlns:a16="http://schemas.microsoft.com/office/drawing/2014/main" id="{8FFD63BB-1AD8-4731-8FF1-C0ACB511578A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12">
            <a:extLst>
              <a:ext uri="{FF2B5EF4-FFF2-40B4-BE49-F238E27FC236}">
                <a16:creationId xmlns:a16="http://schemas.microsoft.com/office/drawing/2014/main" id="{0290719D-2591-4354-AB59-7163B802582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535EC78-53F6-47D2-8A05-FDC892CC68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7" name="Google Shape;141;p16">
            <a:extLst>
              <a:ext uri="{FF2B5EF4-FFF2-40B4-BE49-F238E27FC236}">
                <a16:creationId xmlns:a16="http://schemas.microsoft.com/office/drawing/2014/main" id="{D37C2E9F-4EAF-4720-A23A-73286778CA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8DC93A57-B1A4-426F-B74F-D5026CE6DE8D}"/>
              </a:ext>
            </a:extLst>
          </p:cNvPr>
          <p:cNvSpPr/>
          <p:nvPr/>
        </p:nvSpPr>
        <p:spPr>
          <a:xfrm>
            <a:off x="6936590" y="6482027"/>
            <a:ext cx="73930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C4C4B893-1B49-478C-BF1D-2B8987130EBD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D05B84E5-3223-45FF-861D-916EE9553C7B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0C484B42-9986-4854-879D-638264D537CB}"/>
              </a:ext>
            </a:extLst>
          </p:cNvPr>
          <p:cNvSpPr/>
          <p:nvPr/>
        </p:nvSpPr>
        <p:spPr>
          <a:xfrm>
            <a:off x="8452457" y="6491920"/>
            <a:ext cx="63354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6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rgbClr val="7F7F7F"/>
                </a:solidFill>
              </a:rPr>
              <a:t>12</a:t>
            </a:r>
            <a:endParaRPr>
              <a:solidFill>
                <a:srgbClr val="7F7F7F"/>
              </a:solidFill>
            </a:endParaRPr>
          </a:p>
        </p:txBody>
      </p:sp>
      <p:grpSp>
        <p:nvGrpSpPr>
          <p:cNvPr id="367" name="Google Shape;367;p26"/>
          <p:cNvGrpSpPr/>
          <p:nvPr/>
        </p:nvGrpSpPr>
        <p:grpSpPr>
          <a:xfrm>
            <a:off x="1302832" y="4199580"/>
            <a:ext cx="5585274" cy="540000"/>
            <a:chOff x="1020333" y="1700116"/>
            <a:chExt cx="6394621" cy="540000"/>
          </a:xfrm>
        </p:grpSpPr>
        <p:sp>
          <p:nvSpPr>
            <p:cNvPr id="368" name="Google Shape;368;p26"/>
            <p:cNvSpPr/>
            <p:nvPr/>
          </p:nvSpPr>
          <p:spPr>
            <a:xfrm>
              <a:off x="1649616" y="1700116"/>
              <a:ext cx="5765338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출입구 및 피난안내도 확인하기</a:t>
              </a:r>
              <a:endParaRPr/>
            </a:p>
          </p:txBody>
        </p:sp>
        <p:sp>
          <p:nvSpPr>
            <p:cNvPr id="369" name="Google Shape;369;p26"/>
            <p:cNvSpPr/>
            <p:nvPr/>
          </p:nvSpPr>
          <p:spPr>
            <a:xfrm>
              <a:off x="1020344" y="1700116"/>
              <a:ext cx="6407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70" name="Google Shape;370;p26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26"/>
            <p:cNvSpPr/>
            <p:nvPr/>
          </p:nvSpPr>
          <p:spPr>
            <a:xfrm>
              <a:off x="1020333" y="1766757"/>
              <a:ext cx="620002" cy="396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rgbClr val="189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26"/>
          <p:cNvGrpSpPr/>
          <p:nvPr/>
        </p:nvGrpSpPr>
        <p:grpSpPr>
          <a:xfrm>
            <a:off x="1302833" y="4964650"/>
            <a:ext cx="5585272" cy="540000"/>
            <a:chOff x="1020334" y="1700116"/>
            <a:chExt cx="6394620" cy="540000"/>
          </a:xfrm>
        </p:grpSpPr>
        <p:sp>
          <p:nvSpPr>
            <p:cNvPr id="373" name="Google Shape;373;p26"/>
            <p:cNvSpPr/>
            <p:nvPr/>
          </p:nvSpPr>
          <p:spPr>
            <a:xfrm>
              <a:off x="1649616" y="1700116"/>
              <a:ext cx="5765338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소방시설 위치 확인하기</a:t>
              </a:r>
              <a:endParaRPr/>
            </a:p>
          </p:txBody>
        </p:sp>
        <p:sp>
          <p:nvSpPr>
            <p:cNvPr id="374" name="Google Shape;374;p26"/>
            <p:cNvSpPr/>
            <p:nvPr/>
          </p:nvSpPr>
          <p:spPr>
            <a:xfrm>
              <a:off x="1020344" y="1700116"/>
              <a:ext cx="6407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75" name="Google Shape;375;p26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6"/>
            <p:cNvSpPr/>
            <p:nvPr/>
          </p:nvSpPr>
          <p:spPr>
            <a:xfrm>
              <a:off x="1020334" y="1766757"/>
              <a:ext cx="620002" cy="396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rgbClr val="189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7" name="Google Shape;377;p26"/>
          <p:cNvGrpSpPr/>
          <p:nvPr/>
        </p:nvGrpSpPr>
        <p:grpSpPr>
          <a:xfrm>
            <a:off x="1245151" y="5317979"/>
            <a:ext cx="5642955" cy="945001"/>
            <a:chOff x="1020333" y="1700115"/>
            <a:chExt cx="6803198" cy="945001"/>
          </a:xfrm>
        </p:grpSpPr>
        <p:sp>
          <p:nvSpPr>
            <p:cNvPr id="378" name="Google Shape;378;p26"/>
            <p:cNvSpPr/>
            <p:nvPr/>
          </p:nvSpPr>
          <p:spPr>
            <a:xfrm>
              <a:off x="1760369" y="2105116"/>
              <a:ext cx="6063162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대피로 2곳 이상 생각해 두기</a:t>
              </a:r>
              <a:endParaRPr/>
            </a:p>
          </p:txBody>
        </p:sp>
        <p:sp>
          <p:nvSpPr>
            <p:cNvPr id="379" name="Google Shape;379;p26"/>
            <p:cNvSpPr/>
            <p:nvPr/>
          </p:nvSpPr>
          <p:spPr>
            <a:xfrm>
              <a:off x="1077661" y="2105116"/>
              <a:ext cx="6732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80" name="Google Shape;380;p26"/>
            <p:cNvSpPr txBox="1"/>
            <p:nvPr/>
          </p:nvSpPr>
          <p:spPr>
            <a:xfrm>
              <a:off x="1120097" y="1700115"/>
              <a:ext cx="598357" cy="3641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26"/>
            <p:cNvSpPr/>
            <p:nvPr/>
          </p:nvSpPr>
          <p:spPr>
            <a:xfrm>
              <a:off x="1020333" y="1766756"/>
              <a:ext cx="620002" cy="396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rgbClr val="189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Google Shape;382;p26"/>
          <p:cNvSpPr txBox="1"/>
          <p:nvPr/>
        </p:nvSpPr>
        <p:spPr>
          <a:xfrm>
            <a:off x="4458908" y="2652099"/>
            <a:ext cx="510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211" y="1551961"/>
            <a:ext cx="3128543" cy="2200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4" name="Google Shape;38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1671" y="1551961"/>
            <a:ext cx="3128543" cy="2200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88" name="Google Shape;388;p26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389" name="Google Shape;389;p26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390" name="Google Shape;390;p2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1" name="Google Shape;391;p2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2" name="Google Shape;392;p2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2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직사각형 1">
            <a:extLst>
              <a:ext uri="{FF2B5EF4-FFF2-40B4-BE49-F238E27FC236}">
                <a16:creationId xmlns:a16="http://schemas.microsoft.com/office/drawing/2014/main" id="{351F13CF-3A1D-4F63-B5DE-2C8BB520F4DE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그림 12">
            <a:extLst>
              <a:ext uri="{FF2B5EF4-FFF2-40B4-BE49-F238E27FC236}">
                <a16:creationId xmlns:a16="http://schemas.microsoft.com/office/drawing/2014/main" id="{3A1BF557-14D9-4221-8E27-99A64C286D2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E05D7DE-3F51-4033-882C-EA3272342B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36" name="Google Shape;141;p16">
            <a:extLst>
              <a:ext uri="{FF2B5EF4-FFF2-40B4-BE49-F238E27FC236}">
                <a16:creationId xmlns:a16="http://schemas.microsoft.com/office/drawing/2014/main" id="{E9EBC0E9-CCE1-4B07-80F0-94D8F19889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id="{1CE86825-E8A9-4C20-88E0-A61F0177EE80}"/>
              </a:ext>
            </a:extLst>
          </p:cNvPr>
          <p:cNvSpPr/>
          <p:nvPr/>
        </p:nvSpPr>
        <p:spPr>
          <a:xfrm>
            <a:off x="6936590" y="6482027"/>
            <a:ext cx="73930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7BCBA712-71BA-4937-8C47-BA401AAF89A0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6A49C013-8EFA-4336-9FDF-854F29FC7378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59416" y="1657068"/>
            <a:ext cx="1976739" cy="26712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Evacuation map</a:t>
            </a:r>
            <a:endParaRPr lang="ko-KR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892538" y="4262482"/>
            <a:ext cx="4032401" cy="350321"/>
          </a:xfrm>
          <a:prstGeom prst="rect">
            <a:avLst/>
          </a:prstGeom>
          <a:solidFill>
            <a:srgbClr val="189EBE"/>
          </a:solidFill>
          <a:ln>
            <a:solidFill>
              <a:srgbClr val="189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altLang="ko-KR" sz="1700" b="1" dirty="0">
              <a:solidFill>
                <a:schemeClr val="bg1"/>
              </a:solidFill>
            </a:endParaRPr>
          </a:p>
          <a:p>
            <a:pPr algn="ctr"/>
            <a:r>
              <a:rPr lang="en-CA" altLang="ko-KR" sz="1700" b="1" dirty="0">
                <a:solidFill>
                  <a:schemeClr val="bg1"/>
                </a:solidFill>
              </a:rPr>
              <a:t>Identify </a:t>
            </a:r>
            <a:r>
              <a:rPr lang="ko-KR" altLang="ko-KR" sz="1700" b="1" dirty="0">
                <a:solidFill>
                  <a:schemeClr val="bg1"/>
                </a:solidFill>
              </a:rPr>
              <a:t>the exit and evacuation </a:t>
            </a:r>
            <a:r>
              <a:rPr lang="en-US" altLang="ko-KR" sz="1700" b="1" dirty="0">
                <a:solidFill>
                  <a:schemeClr val="bg1"/>
                </a:solidFill>
              </a:rPr>
              <a:t> map</a:t>
            </a:r>
            <a:r>
              <a:rPr lang="ko-KR" altLang="ko-KR" dirty="0"/>
              <a:t/>
            </a:r>
            <a:br>
              <a:rPr lang="ko-KR" altLang="ko-KR" dirty="0"/>
            </a:br>
            <a:endParaRPr lang="ko-KR" altLang="en-US" dirty="0"/>
          </a:p>
        </p:txBody>
      </p:sp>
      <p:sp>
        <p:nvSpPr>
          <p:cNvPr id="43" name="직사각형 42"/>
          <p:cNvSpPr/>
          <p:nvPr/>
        </p:nvSpPr>
        <p:spPr>
          <a:xfrm>
            <a:off x="1869422" y="5011685"/>
            <a:ext cx="4993620" cy="350321"/>
          </a:xfrm>
          <a:prstGeom prst="rect">
            <a:avLst/>
          </a:prstGeom>
          <a:solidFill>
            <a:srgbClr val="189EBE"/>
          </a:solidFill>
          <a:ln>
            <a:solidFill>
              <a:srgbClr val="189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 b="1" dirty="0">
                <a:latin typeface="+mn-ea"/>
              </a:rPr>
              <a:t>Identify the location of firefighting facilities</a:t>
            </a:r>
            <a:endParaRPr lang="ko-KR" altLang="en-US" sz="1700" b="1" dirty="0">
              <a:latin typeface="+mn-ea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883991" y="5761163"/>
            <a:ext cx="4979051" cy="435745"/>
          </a:xfrm>
          <a:prstGeom prst="rect">
            <a:avLst/>
          </a:prstGeom>
          <a:solidFill>
            <a:srgbClr val="189EBE"/>
          </a:solidFill>
          <a:ln>
            <a:solidFill>
              <a:srgbClr val="189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ko-KR" sz="1700" b="1" dirty="0">
                <a:solidFill>
                  <a:schemeClr val="bg1"/>
                </a:solidFill>
              </a:rPr>
              <a:t>Think </a:t>
            </a:r>
            <a:r>
              <a:rPr lang="en-CA" altLang="ko-KR" sz="1700" b="1" dirty="0">
                <a:solidFill>
                  <a:schemeClr val="bg1"/>
                </a:solidFill>
              </a:rPr>
              <a:t>of </a:t>
            </a:r>
            <a:r>
              <a:rPr lang="ko-KR" altLang="ko-KR" sz="1700" b="1" dirty="0">
                <a:solidFill>
                  <a:schemeClr val="bg1"/>
                </a:solidFill>
              </a:rPr>
              <a:t>more than two </a:t>
            </a:r>
            <a:r>
              <a:rPr lang="en-US" altLang="ko-KR" sz="1700" b="1" dirty="0">
                <a:solidFill>
                  <a:schemeClr val="bg1"/>
                </a:solidFill>
              </a:rPr>
              <a:t>routes</a:t>
            </a:r>
            <a:r>
              <a:rPr lang="ko-KR" altLang="ko-KR" sz="1700" b="1" dirty="0">
                <a:solidFill>
                  <a:schemeClr val="bg1"/>
                </a:solidFill>
              </a:rPr>
              <a:t> for evacuation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BCE2D87A-A7D4-476E-9A12-61BD6F9612CC}"/>
              </a:ext>
            </a:extLst>
          </p:cNvPr>
          <p:cNvSpPr/>
          <p:nvPr/>
        </p:nvSpPr>
        <p:spPr>
          <a:xfrm>
            <a:off x="8452457" y="6491920"/>
            <a:ext cx="63354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Google Shape;347;p25">
            <a:extLst>
              <a:ext uri="{FF2B5EF4-FFF2-40B4-BE49-F238E27FC236}">
                <a16:creationId xmlns:a16="http://schemas.microsoft.com/office/drawing/2014/main" id="{72E78A30-4DAD-4C7B-8B84-4731DBC90B59}"/>
              </a:ext>
            </a:extLst>
          </p:cNvPr>
          <p:cNvSpPr/>
          <p:nvPr/>
        </p:nvSpPr>
        <p:spPr>
          <a:xfrm>
            <a:off x="418216" y="232116"/>
            <a:ext cx="398277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dirty="0"/>
          </a:p>
        </p:txBody>
      </p:sp>
      <p:sp>
        <p:nvSpPr>
          <p:cNvPr id="47" name="Google Shape;348;p25">
            <a:extLst>
              <a:ext uri="{FF2B5EF4-FFF2-40B4-BE49-F238E27FC236}">
                <a16:creationId xmlns:a16="http://schemas.microsoft.com/office/drawing/2014/main" id="{31B417F3-140E-4470-B853-D4DABBF6483D}"/>
              </a:ext>
            </a:extLst>
          </p:cNvPr>
          <p:cNvSpPr/>
          <p:nvPr/>
        </p:nvSpPr>
        <p:spPr>
          <a:xfrm>
            <a:off x="962686" y="32292"/>
            <a:ext cx="574606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Fire Safety &amp; Evacuation Tips</a:t>
            </a:r>
            <a:endParaRPr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8" name="다이아몬드 47">
            <a:extLst>
              <a:ext uri="{FF2B5EF4-FFF2-40B4-BE49-F238E27FC236}">
                <a16:creationId xmlns:a16="http://schemas.microsoft.com/office/drawing/2014/main" id="{6BDA5C89-8ECE-40D3-8B84-F410932124B6}"/>
              </a:ext>
            </a:extLst>
          </p:cNvPr>
          <p:cNvSpPr/>
          <p:nvPr/>
        </p:nvSpPr>
        <p:spPr>
          <a:xfrm>
            <a:off x="1365144" y="4240747"/>
            <a:ext cx="439736" cy="43973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다이아몬드 49">
            <a:extLst>
              <a:ext uri="{FF2B5EF4-FFF2-40B4-BE49-F238E27FC236}">
                <a16:creationId xmlns:a16="http://schemas.microsoft.com/office/drawing/2014/main" id="{EC122BAB-64D6-4CFA-8F14-3866188913B8}"/>
              </a:ext>
            </a:extLst>
          </p:cNvPr>
          <p:cNvSpPr/>
          <p:nvPr/>
        </p:nvSpPr>
        <p:spPr>
          <a:xfrm>
            <a:off x="1358954" y="5012376"/>
            <a:ext cx="439736" cy="43973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다이아몬드 50">
            <a:extLst>
              <a:ext uri="{FF2B5EF4-FFF2-40B4-BE49-F238E27FC236}">
                <a16:creationId xmlns:a16="http://schemas.microsoft.com/office/drawing/2014/main" id="{B8610CC8-1A63-46AD-84D1-40736601AF8C}"/>
              </a:ext>
            </a:extLst>
          </p:cNvPr>
          <p:cNvSpPr/>
          <p:nvPr/>
        </p:nvSpPr>
        <p:spPr>
          <a:xfrm>
            <a:off x="1358673" y="5781819"/>
            <a:ext cx="439736" cy="439736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5700"/>
            <a:ext cx="9922328" cy="689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7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rgbClr val="7F7F7F"/>
                </a:solidFill>
              </a:rPr>
              <a:t>13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402" name="Google Shape;40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596" y="1416808"/>
            <a:ext cx="4736350" cy="46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7"/>
          <p:cNvSpPr/>
          <p:nvPr/>
        </p:nvSpPr>
        <p:spPr>
          <a:xfrm>
            <a:off x="6063932" y="1866115"/>
            <a:ext cx="3555990" cy="372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important note to remember is that when you are in a fire, do not panic or else you will breathe in gas and smoke</a:t>
            </a:r>
          </a:p>
          <a:p>
            <a:pPr lvl="0" algn="ctr">
              <a:lnSpc>
                <a:spcPct val="150000"/>
              </a:lnSpc>
            </a:pPr>
            <a:r>
              <a:rPr lang="en-US" altLang="ko-KR" sz="1700" b="1" dirty="0">
                <a:solidFill>
                  <a:srgbClr val="486ED0"/>
                </a:solidFill>
              </a:rPr>
              <a:t>Cover your nose and mouth, lower your body and act calmly</a:t>
            </a:r>
            <a:endParaRPr lang="en-US" sz="1800" dirty="0"/>
          </a:p>
        </p:txBody>
      </p:sp>
      <p:grpSp>
        <p:nvGrpSpPr>
          <p:cNvPr id="404" name="Google Shape;404;p27"/>
          <p:cNvGrpSpPr/>
          <p:nvPr/>
        </p:nvGrpSpPr>
        <p:grpSpPr>
          <a:xfrm>
            <a:off x="5559175" y="1285392"/>
            <a:ext cx="4060747" cy="1556182"/>
            <a:chOff x="1250114" y="1568863"/>
            <a:chExt cx="4806573" cy="2603853"/>
          </a:xfrm>
        </p:grpSpPr>
        <p:sp>
          <p:nvSpPr>
            <p:cNvPr id="405" name="Google Shape;405;p27"/>
            <p:cNvSpPr/>
            <p:nvPr/>
          </p:nvSpPr>
          <p:spPr>
            <a:xfrm>
              <a:off x="3083142" y="1568863"/>
              <a:ext cx="1105706" cy="26038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6" name="Google Shape;406;p27"/>
            <p:cNvGrpSpPr/>
            <p:nvPr/>
          </p:nvGrpSpPr>
          <p:grpSpPr>
            <a:xfrm>
              <a:off x="1250114" y="2451674"/>
              <a:ext cx="4806573" cy="0"/>
              <a:chOff x="1512582" y="2142908"/>
              <a:chExt cx="4806573" cy="0"/>
            </a:xfrm>
          </p:grpSpPr>
          <p:cxnSp>
            <p:nvCxnSpPr>
              <p:cNvPr id="407" name="Google Shape;407;p27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408" name="Google Shape;408;p27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09" name="Google Shape;409;p27"/>
          <p:cNvGrpSpPr/>
          <p:nvPr/>
        </p:nvGrpSpPr>
        <p:grpSpPr>
          <a:xfrm>
            <a:off x="5682693" y="4938937"/>
            <a:ext cx="4060747" cy="1555209"/>
            <a:chOff x="1250115" y="1854451"/>
            <a:chExt cx="4806573" cy="1893957"/>
          </a:xfrm>
        </p:grpSpPr>
        <p:sp>
          <p:nvSpPr>
            <p:cNvPr id="410" name="Google Shape;410;p27"/>
            <p:cNvSpPr/>
            <p:nvPr/>
          </p:nvSpPr>
          <p:spPr>
            <a:xfrm>
              <a:off x="3083142" y="1854451"/>
              <a:ext cx="1105706" cy="189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”</a:t>
              </a:r>
              <a:endParaRPr/>
            </a:p>
          </p:txBody>
        </p:sp>
        <p:grpSp>
          <p:nvGrpSpPr>
            <p:cNvPr id="411" name="Google Shape;411;p27"/>
            <p:cNvGrpSpPr/>
            <p:nvPr/>
          </p:nvGrpSpPr>
          <p:grpSpPr>
            <a:xfrm>
              <a:off x="1250115" y="2451677"/>
              <a:ext cx="4806573" cy="0"/>
              <a:chOff x="1512582" y="2142908"/>
              <a:chExt cx="4806573" cy="0"/>
            </a:xfrm>
          </p:grpSpPr>
          <p:cxnSp>
            <p:nvCxnSpPr>
              <p:cNvPr id="412" name="Google Shape;412;p27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413" name="Google Shape;413;p27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14" name="Google Shape;414;p27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415" name="Google Shape;415;p27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416" name="Google Shape;416;p2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7" name="Google Shape;417;p27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18" name="Google Shape;418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직사각형 1">
            <a:extLst>
              <a:ext uri="{FF2B5EF4-FFF2-40B4-BE49-F238E27FC236}">
                <a16:creationId xmlns:a16="http://schemas.microsoft.com/office/drawing/2014/main" id="{E5D88C92-1A47-4764-B8FC-D11FF2D6DDDB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12">
            <a:extLst>
              <a:ext uri="{FF2B5EF4-FFF2-40B4-BE49-F238E27FC236}">
                <a16:creationId xmlns:a16="http://schemas.microsoft.com/office/drawing/2014/main" id="{753C41E6-3E11-4322-81DF-D3D2FB2B2F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F3DA91E-79C3-4C06-8F0C-B398F6C55C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7" name="Google Shape;141;p16">
            <a:extLst>
              <a:ext uri="{FF2B5EF4-FFF2-40B4-BE49-F238E27FC236}">
                <a16:creationId xmlns:a16="http://schemas.microsoft.com/office/drawing/2014/main" id="{FD7575DA-17CD-4F5C-A348-23DA73DF15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F581A8F1-9084-4023-A55A-5BFD213235F2}"/>
              </a:ext>
            </a:extLst>
          </p:cNvPr>
          <p:cNvSpPr/>
          <p:nvPr/>
        </p:nvSpPr>
        <p:spPr>
          <a:xfrm>
            <a:off x="6936590" y="6482027"/>
            <a:ext cx="73930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32D19A21-ED81-459C-8CB9-7D97D0D70389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0C9889E1-5531-4449-8729-AB81FCE5BC37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565029" y="2841573"/>
            <a:ext cx="1168512" cy="517451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800" dirty="0"/>
          </a:p>
          <a:p>
            <a:pPr algn="ctr"/>
            <a:r>
              <a:rPr lang="ko-KR" altLang="ko-KR" sz="800" dirty="0" err="1"/>
              <a:t>Use</a:t>
            </a:r>
            <a:r>
              <a:rPr lang="ko-KR" altLang="ko-KR" sz="800" dirty="0"/>
              <a:t> </a:t>
            </a:r>
            <a:r>
              <a:rPr lang="ko-KR" altLang="ko-KR" sz="800" dirty="0" err="1"/>
              <a:t>handkerchief</a:t>
            </a:r>
            <a:r>
              <a:rPr lang="ko-KR" altLang="ko-KR" sz="800" dirty="0"/>
              <a:t> </a:t>
            </a:r>
            <a:r>
              <a:rPr lang="ko-KR" altLang="ko-KR" sz="800" dirty="0" err="1"/>
              <a:t>clothes</a:t>
            </a:r>
            <a:r>
              <a:rPr lang="ko-KR" altLang="ko-KR" sz="800" dirty="0"/>
              <a:t> </a:t>
            </a:r>
            <a:r>
              <a:rPr lang="ko-KR" altLang="ko-KR" sz="800" dirty="0" err="1"/>
              <a:t>to</a:t>
            </a:r>
            <a:r>
              <a:rPr lang="ko-KR" altLang="ko-KR" sz="800" dirty="0"/>
              <a:t> </a:t>
            </a:r>
            <a:r>
              <a:rPr lang="ko-KR" altLang="ko-KR" sz="800" dirty="0" err="1"/>
              <a:t>cover</a:t>
            </a:r>
            <a:r>
              <a:rPr lang="ko-KR" altLang="ko-KR" sz="800" dirty="0"/>
              <a:t> </a:t>
            </a:r>
            <a:r>
              <a:rPr lang="ko-KR" altLang="ko-KR" sz="800" dirty="0" err="1"/>
              <a:t>your</a:t>
            </a:r>
            <a:r>
              <a:rPr lang="ko-KR" altLang="ko-KR" sz="800" dirty="0"/>
              <a:t> </a:t>
            </a:r>
            <a:r>
              <a:rPr lang="ko-KR" altLang="ko-KR" sz="800" dirty="0" err="1"/>
              <a:t>nose</a:t>
            </a:r>
            <a:r>
              <a:rPr lang="ko-KR" altLang="ko-KR" sz="800" dirty="0"/>
              <a:t> and </a:t>
            </a:r>
            <a:r>
              <a:rPr lang="ko-KR" altLang="ko-KR" sz="800" dirty="0" err="1"/>
              <a:t>mouth</a:t>
            </a:r>
            <a:r>
              <a:rPr lang="en-US" altLang="ko-KR" sz="800" dirty="0"/>
              <a:t/>
            </a:r>
            <a:br>
              <a:rPr lang="en-US" altLang="ko-KR" sz="800" dirty="0"/>
            </a:br>
            <a:endParaRPr lang="ko-KR" altLang="en-US" sz="800" dirty="0"/>
          </a:p>
        </p:txBody>
      </p:sp>
      <p:sp>
        <p:nvSpPr>
          <p:cNvPr id="38" name="직사각형 37"/>
          <p:cNvSpPr/>
          <p:nvPr/>
        </p:nvSpPr>
        <p:spPr>
          <a:xfrm>
            <a:off x="3870758" y="3047544"/>
            <a:ext cx="1316575" cy="170441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3896328" y="2978875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ko-KR" dirty="0" err="1">
                <a:solidFill>
                  <a:schemeClr val="bg1"/>
                </a:solidFill>
              </a:rPr>
              <a:t>Lower</a:t>
            </a:r>
            <a:r>
              <a:rPr lang="ko-KR" altLang="ko-KR" dirty="0">
                <a:solidFill>
                  <a:schemeClr val="bg1"/>
                </a:solidFill>
              </a:rPr>
              <a:t> </a:t>
            </a:r>
            <a:r>
              <a:rPr lang="ko-KR" altLang="ko-KR" dirty="0" err="1">
                <a:solidFill>
                  <a:schemeClr val="bg1"/>
                </a:solidFill>
              </a:rPr>
              <a:t>posture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506683" y="5478805"/>
            <a:ext cx="1226858" cy="418202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1458325" y="5498902"/>
            <a:ext cx="1381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1000" b="1" dirty="0" err="1">
                <a:solidFill>
                  <a:schemeClr val="bg1"/>
                </a:solidFill>
                <a:latin typeface="+mj-ea"/>
                <a:ea typeface="+mj-ea"/>
              </a:rPr>
              <a:t>Evacuate</a:t>
            </a:r>
            <a:r>
              <a:rPr lang="ko-KR" altLang="ko-KR" sz="10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ko-KR" sz="1000" b="1" dirty="0" err="1">
                <a:solidFill>
                  <a:schemeClr val="bg1"/>
                </a:solidFill>
                <a:latin typeface="+mj-ea"/>
                <a:ea typeface="+mj-ea"/>
              </a:rPr>
              <a:t>quickly</a:t>
            </a:r>
            <a:r>
              <a:rPr lang="ko-KR" altLang="ko-KR" sz="10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ko-KR" sz="1000" b="1" dirty="0" err="1">
                <a:solidFill>
                  <a:schemeClr val="bg1"/>
                </a:solidFill>
                <a:latin typeface="+mj-ea"/>
                <a:ea typeface="+mj-ea"/>
              </a:rPr>
              <a:t>in</a:t>
            </a:r>
            <a:r>
              <a:rPr lang="ko-KR" altLang="ko-KR" sz="10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ko-KR" sz="1000" b="1" dirty="0" err="1">
                <a:solidFill>
                  <a:schemeClr val="bg1"/>
                </a:solidFill>
                <a:latin typeface="+mj-ea"/>
                <a:ea typeface="+mj-ea"/>
              </a:rPr>
              <a:t>one</a:t>
            </a:r>
            <a:r>
              <a:rPr lang="ko-KR" altLang="ko-KR" sz="10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ko-KR" sz="1000" b="1" dirty="0" err="1">
                <a:solidFill>
                  <a:schemeClr val="bg1"/>
                </a:solidFill>
                <a:latin typeface="+mj-ea"/>
                <a:ea typeface="+mj-ea"/>
              </a:rPr>
              <a:t>direction</a:t>
            </a:r>
            <a:endParaRPr lang="ko-KR" altLang="en-US" sz="1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4007604" y="5461221"/>
            <a:ext cx="1151677" cy="424695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800" dirty="0"/>
          </a:p>
          <a:p>
            <a:pPr algn="ctr"/>
            <a:r>
              <a:rPr lang="en-US" altLang="ko-KR" sz="800" dirty="0"/>
              <a:t/>
            </a:r>
            <a:br>
              <a:rPr lang="en-US" altLang="ko-KR" sz="800" dirty="0"/>
            </a:br>
            <a:endParaRPr lang="ko-KR" altLang="en-US" sz="800" dirty="0"/>
          </a:p>
        </p:txBody>
      </p:sp>
      <p:sp>
        <p:nvSpPr>
          <p:cNvPr id="44" name="TextBox 43"/>
          <p:cNvSpPr txBox="1"/>
          <p:nvPr/>
        </p:nvSpPr>
        <p:spPr>
          <a:xfrm>
            <a:off x="3961133" y="5488104"/>
            <a:ext cx="1381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1000" b="1" dirty="0">
                <a:solidFill>
                  <a:schemeClr val="bg1"/>
                </a:solidFill>
                <a:latin typeface="+mn-ea"/>
                <a:ea typeface="+mn-ea"/>
              </a:rPr>
              <a:t>The </a:t>
            </a:r>
            <a:r>
              <a:rPr lang="ko-KR" altLang="ko-KR" sz="1000" b="1" dirty="0" err="1">
                <a:solidFill>
                  <a:schemeClr val="bg1"/>
                </a:solidFill>
                <a:latin typeface="+mn-ea"/>
                <a:ea typeface="+mn-ea"/>
              </a:rPr>
              <a:t>other</a:t>
            </a:r>
            <a:r>
              <a:rPr lang="ko-KR" altLang="ko-KR" sz="10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ko-KR" altLang="ko-KR" sz="1000" b="1" dirty="0" err="1">
                <a:solidFill>
                  <a:schemeClr val="bg1"/>
                </a:solidFill>
                <a:latin typeface="+mn-ea"/>
                <a:ea typeface="+mn-ea"/>
              </a:rPr>
              <a:t>hand</a:t>
            </a:r>
            <a:r>
              <a:rPr lang="ko-KR" altLang="ko-KR" sz="10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ko-KR" altLang="ko-KR" sz="1000" b="1" dirty="0" err="1">
                <a:solidFill>
                  <a:schemeClr val="bg1"/>
                </a:solidFill>
                <a:latin typeface="+mn-ea"/>
                <a:ea typeface="+mn-ea"/>
              </a:rPr>
              <a:t>points</a:t>
            </a:r>
            <a:r>
              <a:rPr lang="ko-KR" altLang="ko-KR" sz="10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ko-KR" altLang="ko-KR" sz="1000" b="1" dirty="0" err="1">
                <a:solidFill>
                  <a:schemeClr val="bg1"/>
                </a:solidFill>
                <a:latin typeface="+mn-ea"/>
                <a:ea typeface="+mn-ea"/>
              </a:rPr>
              <a:t>to</a:t>
            </a:r>
            <a:r>
              <a:rPr lang="ko-KR" altLang="ko-KR" sz="10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ko-KR" altLang="ko-KR" sz="1000" b="1" dirty="0" err="1">
                <a:solidFill>
                  <a:schemeClr val="bg1"/>
                </a:solidFill>
                <a:latin typeface="+mn-ea"/>
                <a:ea typeface="+mn-ea"/>
              </a:rPr>
              <a:t>the</a:t>
            </a:r>
            <a:r>
              <a:rPr lang="ko-KR" altLang="ko-KR" sz="10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ko-KR" altLang="ko-KR" sz="1000" b="1" dirty="0" err="1">
                <a:solidFill>
                  <a:schemeClr val="bg1"/>
                </a:solidFill>
                <a:latin typeface="+mn-ea"/>
                <a:ea typeface="+mn-ea"/>
              </a:rPr>
              <a:t>wall</a:t>
            </a:r>
            <a:r>
              <a:rPr lang="ko-KR" altLang="ko-KR" sz="1000" b="1" dirty="0"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lang="ko-KR" altLang="en-US" sz="1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BAD83EFB-81D4-438D-A0F8-5AC8AE4CC7BA}"/>
              </a:ext>
            </a:extLst>
          </p:cNvPr>
          <p:cNvSpPr/>
          <p:nvPr/>
        </p:nvSpPr>
        <p:spPr>
          <a:xfrm>
            <a:off x="8452457" y="6491920"/>
            <a:ext cx="63354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Google Shape;347;p25">
            <a:extLst>
              <a:ext uri="{FF2B5EF4-FFF2-40B4-BE49-F238E27FC236}">
                <a16:creationId xmlns:a16="http://schemas.microsoft.com/office/drawing/2014/main" id="{54DE1547-7742-4155-AD68-98E10EA21940}"/>
              </a:ext>
            </a:extLst>
          </p:cNvPr>
          <p:cNvSpPr/>
          <p:nvPr/>
        </p:nvSpPr>
        <p:spPr>
          <a:xfrm>
            <a:off x="418216" y="232116"/>
            <a:ext cx="398277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dirty="0"/>
          </a:p>
        </p:txBody>
      </p:sp>
      <p:sp>
        <p:nvSpPr>
          <p:cNvPr id="42" name="Google Shape;348;p25">
            <a:extLst>
              <a:ext uri="{FF2B5EF4-FFF2-40B4-BE49-F238E27FC236}">
                <a16:creationId xmlns:a16="http://schemas.microsoft.com/office/drawing/2014/main" id="{DB8F374B-A2D7-4C21-9FC7-72118B5D7558}"/>
              </a:ext>
            </a:extLst>
          </p:cNvPr>
          <p:cNvSpPr/>
          <p:nvPr/>
        </p:nvSpPr>
        <p:spPr>
          <a:xfrm>
            <a:off x="962686" y="32292"/>
            <a:ext cx="574606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Fire Safety &amp; Evacuation Tips</a:t>
            </a:r>
            <a:endParaRPr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p:transition spd="med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8817" y="1296288"/>
            <a:ext cx="4380582" cy="435866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8"/>
          <p:cNvSpPr/>
          <p:nvPr/>
        </p:nvSpPr>
        <p:spPr>
          <a:xfrm>
            <a:off x="860317" y="3028346"/>
            <a:ext cx="4949825" cy="156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the crowded nature of public places such as karaoke bars, we need to calmly handle and escape when there is a fire.</a:t>
            </a:r>
            <a:endParaRPr lang="en-US" sz="1600" dirty="0"/>
          </a:p>
        </p:txBody>
      </p:sp>
      <p:grpSp>
        <p:nvGrpSpPr>
          <p:cNvPr id="427" name="Google Shape;427;p28"/>
          <p:cNvGrpSpPr/>
          <p:nvPr/>
        </p:nvGrpSpPr>
        <p:grpSpPr>
          <a:xfrm>
            <a:off x="990561" y="1993938"/>
            <a:ext cx="4806573" cy="1569660"/>
            <a:chOff x="1250115" y="1963556"/>
            <a:chExt cx="4806573" cy="1569660"/>
          </a:xfrm>
        </p:grpSpPr>
        <p:sp>
          <p:nvSpPr>
            <p:cNvPr id="428" name="Google Shape;428;p28"/>
            <p:cNvSpPr/>
            <p:nvPr/>
          </p:nvSpPr>
          <p:spPr>
            <a:xfrm>
              <a:off x="3061516" y="1963556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9" name="Google Shape;429;p2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430" name="Google Shape;430;p2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" name="Google Shape;431;p2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32" name="Google Shape;432;p28"/>
          <p:cNvGrpSpPr/>
          <p:nvPr/>
        </p:nvGrpSpPr>
        <p:grpSpPr>
          <a:xfrm>
            <a:off x="990561" y="3717157"/>
            <a:ext cx="4806573" cy="1569660"/>
            <a:chOff x="1250115" y="4262123"/>
            <a:chExt cx="4806573" cy="1569660"/>
          </a:xfrm>
        </p:grpSpPr>
        <p:sp>
          <p:nvSpPr>
            <p:cNvPr id="433" name="Google Shape;433;p28"/>
            <p:cNvSpPr/>
            <p:nvPr/>
          </p:nvSpPr>
          <p:spPr>
            <a:xfrm rot="10800000" flipH="1">
              <a:off x="3079081" y="4262123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4" name="Google Shape;434;p28"/>
            <p:cNvGrpSpPr/>
            <p:nvPr/>
          </p:nvGrpSpPr>
          <p:grpSpPr>
            <a:xfrm>
              <a:off x="1250115" y="5344014"/>
              <a:ext cx="4806573" cy="0"/>
              <a:chOff x="1512582" y="1656852"/>
              <a:chExt cx="4806573" cy="0"/>
            </a:xfrm>
          </p:grpSpPr>
          <p:cxnSp>
            <p:nvCxnSpPr>
              <p:cNvPr id="435" name="Google Shape;435;p28"/>
              <p:cNvCxnSpPr/>
              <p:nvPr/>
            </p:nvCxnSpPr>
            <p:spPr>
              <a:xfrm>
                <a:off x="1512582" y="1656852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6" name="Google Shape;436;p28"/>
              <p:cNvCxnSpPr/>
              <p:nvPr/>
            </p:nvCxnSpPr>
            <p:spPr>
              <a:xfrm>
                <a:off x="4390519" y="1656852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37" name="Google Shape;437;p28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438" name="Google Shape;438;p28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439" name="Google Shape;439;p2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0" name="Google Shape;440;p2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1" name="Google Shape;441;p2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4" name="Google Shape;444;p28"/>
          <p:cNvSpPr/>
          <p:nvPr/>
        </p:nvSpPr>
        <p:spPr>
          <a:xfrm>
            <a:off x="2684028" y="253880"/>
            <a:ext cx="608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Key Points for Fire Safety</a:t>
            </a:r>
            <a:endParaRPr sz="24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직사각형 1">
            <a:extLst>
              <a:ext uri="{FF2B5EF4-FFF2-40B4-BE49-F238E27FC236}">
                <a16:creationId xmlns:a16="http://schemas.microsoft.com/office/drawing/2014/main" id="{2C854CAA-3AB4-4E8C-AC6B-5C357583E9C6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12">
            <a:extLst>
              <a:ext uri="{FF2B5EF4-FFF2-40B4-BE49-F238E27FC236}">
                <a16:creationId xmlns:a16="http://schemas.microsoft.com/office/drawing/2014/main" id="{D7F009BD-A7CC-4BD6-8D5D-BFAB6E1031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50D2DC0-03D4-4C73-80ED-46BC127208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6" name="Google Shape;141;p16">
            <a:extLst>
              <a:ext uri="{FF2B5EF4-FFF2-40B4-BE49-F238E27FC236}">
                <a16:creationId xmlns:a16="http://schemas.microsoft.com/office/drawing/2014/main" id="{13040F27-978E-434B-BC5F-0061556495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직사각형 26">
            <a:extLst>
              <a:ext uri="{FF2B5EF4-FFF2-40B4-BE49-F238E27FC236}">
                <a16:creationId xmlns:a16="http://schemas.microsoft.com/office/drawing/2014/main" id="{74B558C9-5723-4EA4-A904-9205A84349F6}"/>
              </a:ext>
            </a:extLst>
          </p:cNvPr>
          <p:cNvSpPr/>
          <p:nvPr/>
        </p:nvSpPr>
        <p:spPr>
          <a:xfrm>
            <a:off x="6936590" y="6482027"/>
            <a:ext cx="73930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BCB1DFF-4638-40DD-8574-E1528DC24DA9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050716B-9750-4CEE-AA92-A7AA32F74E12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07653DD3-7A01-428E-AE65-1D4DAD8AA91C}"/>
              </a:ext>
            </a:extLst>
          </p:cNvPr>
          <p:cNvSpPr/>
          <p:nvPr/>
        </p:nvSpPr>
        <p:spPr>
          <a:xfrm>
            <a:off x="8452457" y="6491920"/>
            <a:ext cx="63354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E27181-B49A-47C2-9045-0DCEE5792579}"/>
              </a:ext>
            </a:extLst>
          </p:cNvPr>
          <p:cNvSpPr/>
          <p:nvPr/>
        </p:nvSpPr>
        <p:spPr>
          <a:xfrm>
            <a:off x="424582" y="304270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3" name="직사각형 28">
            <a:extLst>
              <a:ext uri="{FF2B5EF4-FFF2-40B4-BE49-F238E27FC236}">
                <a16:creationId xmlns:a16="http://schemas.microsoft.com/office/drawing/2014/main" id="{63591A97-3EA2-4667-9EA3-0F2ADBD91521}"/>
              </a:ext>
            </a:extLst>
          </p:cNvPr>
          <p:cNvSpPr/>
          <p:nvPr/>
        </p:nvSpPr>
        <p:spPr>
          <a:xfrm>
            <a:off x="-2251885" y="291600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직사각형 1">
            <a:extLst>
              <a:ext uri="{FF2B5EF4-FFF2-40B4-BE49-F238E27FC236}">
                <a16:creationId xmlns:a16="http://schemas.microsoft.com/office/drawing/2014/main" id="{8CEBBBA7-DF57-41FC-B981-4C77A51BBE5D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12">
            <a:extLst>
              <a:ext uri="{FF2B5EF4-FFF2-40B4-BE49-F238E27FC236}">
                <a16:creationId xmlns:a16="http://schemas.microsoft.com/office/drawing/2014/main" id="{965428B8-EB60-4DAF-8686-BE7A8F4019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27469CB-C6B5-4C22-AA6B-47D3475DD1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8" name="그림 7" descr="그리기이(가) 표시된 사진&#10;&#10;자동 생성된 설명">
            <a:extLst>
              <a:ext uri="{FF2B5EF4-FFF2-40B4-BE49-F238E27FC236}">
                <a16:creationId xmlns:a16="http://schemas.microsoft.com/office/drawing/2014/main" id="{03BF89E5-D5BB-4FCE-830E-C3BF5C8944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220"/>
          <a:stretch/>
        </p:blipFill>
        <p:spPr>
          <a:xfrm>
            <a:off x="600015" y="2818244"/>
            <a:ext cx="8197307" cy="1544081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CECE2C8A-2201-4E4A-A25F-EEEDC9F04ED6}"/>
              </a:ext>
            </a:extLst>
          </p:cNvPr>
          <p:cNvSpPr/>
          <p:nvPr/>
        </p:nvSpPr>
        <p:spPr>
          <a:xfrm>
            <a:off x="1602232" y="4450256"/>
            <a:ext cx="6887344" cy="30593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/>
              <a:t>Fire safety training is the foundation for a safe society and happy people</a:t>
            </a:r>
            <a:endParaRPr lang="ko-KR" altLang="en-US" sz="1600" dirty="0"/>
          </a:p>
        </p:txBody>
      </p:sp>
      <p:pic>
        <p:nvPicPr>
          <p:cNvPr id="10" name="그림 9" descr="그리기, 방이(가) 표시된 사진&#10;&#10;자동 생성된 설명">
            <a:extLst>
              <a:ext uri="{FF2B5EF4-FFF2-40B4-BE49-F238E27FC236}">
                <a16:creationId xmlns:a16="http://schemas.microsoft.com/office/drawing/2014/main" id="{DF1A51E0-291B-4FD2-91A8-945D0D8BE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32" y="167583"/>
            <a:ext cx="479558" cy="601112"/>
          </a:xfrm>
          <a:prstGeom prst="rect">
            <a:avLst/>
          </a:prstGeom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custGeom>
                    <a:avLst/>
                    <a:gdLst>
                      <a:gd name="connsiteX0" fmla="*/ 0 w 479558"/>
                      <a:gd name="connsiteY0" fmla="*/ 0 h 601112"/>
                      <a:gd name="connsiteX1" fmla="*/ 479558 w 479558"/>
                      <a:gd name="connsiteY1" fmla="*/ 0 h 601112"/>
                      <a:gd name="connsiteX2" fmla="*/ 479558 w 479558"/>
                      <a:gd name="connsiteY2" fmla="*/ 601112 h 601112"/>
                      <a:gd name="connsiteX3" fmla="*/ 0 w 479558"/>
                      <a:gd name="connsiteY3" fmla="*/ 601112 h 601112"/>
                      <a:gd name="connsiteX4" fmla="*/ 0 w 479558"/>
                      <a:gd name="connsiteY4" fmla="*/ 0 h 601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9558" h="601112" fill="none" extrusionOk="0">
                        <a:moveTo>
                          <a:pt x="0" y="0"/>
                        </a:moveTo>
                        <a:cubicBezTo>
                          <a:pt x="66213" y="5700"/>
                          <a:pt x="430001" y="23144"/>
                          <a:pt x="479558" y="0"/>
                        </a:cubicBezTo>
                        <a:cubicBezTo>
                          <a:pt x="466727" y="174216"/>
                          <a:pt x="511116" y="413783"/>
                          <a:pt x="479558" y="601112"/>
                        </a:cubicBezTo>
                        <a:cubicBezTo>
                          <a:pt x="375599" y="586262"/>
                          <a:pt x="177420" y="625226"/>
                          <a:pt x="0" y="601112"/>
                        </a:cubicBezTo>
                        <a:cubicBezTo>
                          <a:pt x="-7082" y="500559"/>
                          <a:pt x="-26386" y="186513"/>
                          <a:pt x="0" y="0"/>
                        </a:cubicBezTo>
                        <a:close/>
                      </a:path>
                      <a:path w="479558" h="601112" stroke="0" extrusionOk="0">
                        <a:moveTo>
                          <a:pt x="0" y="0"/>
                        </a:moveTo>
                        <a:cubicBezTo>
                          <a:pt x="194011" y="38127"/>
                          <a:pt x="383320" y="10130"/>
                          <a:pt x="479558" y="0"/>
                        </a:cubicBezTo>
                        <a:cubicBezTo>
                          <a:pt x="435072" y="264220"/>
                          <a:pt x="453623" y="338467"/>
                          <a:pt x="479558" y="601112"/>
                        </a:cubicBezTo>
                        <a:cubicBezTo>
                          <a:pt x="357585" y="603628"/>
                          <a:pt x="207498" y="560128"/>
                          <a:pt x="0" y="601112"/>
                        </a:cubicBezTo>
                        <a:cubicBezTo>
                          <a:pt x="3010" y="422396"/>
                          <a:pt x="21194" y="23069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077707-EE63-4B83-A9DE-2166D6C2F919}"/>
              </a:ext>
            </a:extLst>
          </p:cNvPr>
          <p:cNvSpPr txBox="1"/>
          <p:nvPr/>
        </p:nvSpPr>
        <p:spPr>
          <a:xfrm>
            <a:off x="1510789" y="237306"/>
            <a:ext cx="495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400" b="1" i="0" u="none" strike="noStrike" cap="none" dirty="0">
                <a:solidFill>
                  <a:srgbClr val="1F386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Fire Safety in karaoke</a:t>
            </a:r>
            <a:endParaRPr lang="en-US" altLang="ko-KR" sz="2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p:transition spd="med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/>
          <p:nvPr/>
        </p:nvSpPr>
        <p:spPr>
          <a:xfrm>
            <a:off x="-376714" y="1256361"/>
            <a:ext cx="26565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6600" b="0" i="0" u="none" strike="noStrike" cap="none">
                <a:solidFill>
                  <a:schemeClr val="lt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</a:t>
            </a:r>
            <a:r>
              <a:rPr lang="ko-KR" sz="2400" b="0" i="0" u="none" strike="noStrike" cap="none">
                <a:solidFill>
                  <a:schemeClr val="lt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ontents</a:t>
            </a:r>
            <a:endParaRPr sz="2400" b="0" i="0" u="none" strike="noStrike" cap="none">
              <a:solidFill>
                <a:schemeClr val="lt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1943777" y="1701161"/>
            <a:ext cx="42732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altLang="ko-KR" sz="2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Fire Safety in Karaoke</a:t>
            </a:r>
            <a:endParaRPr dirty="0">
              <a:solidFill>
                <a:schemeClr val="tx1"/>
              </a:solidFill>
            </a:endParaRPr>
          </a:p>
        </p:txBody>
      </p:sp>
      <p:cxnSp>
        <p:nvCxnSpPr>
          <p:cNvPr id="112" name="Google Shape;112;p14"/>
          <p:cNvCxnSpPr/>
          <p:nvPr/>
        </p:nvCxnSpPr>
        <p:spPr>
          <a:xfrm>
            <a:off x="2397115" y="1425639"/>
            <a:ext cx="0" cy="769441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113" name="Google Shape;113;p14"/>
          <p:cNvGrpSpPr/>
          <p:nvPr/>
        </p:nvGrpSpPr>
        <p:grpSpPr>
          <a:xfrm>
            <a:off x="420304" y="5584560"/>
            <a:ext cx="2820276" cy="1180814"/>
            <a:chOff x="420304" y="5584560"/>
            <a:chExt cx="2820276" cy="1180814"/>
          </a:xfrm>
        </p:grpSpPr>
        <p:grpSp>
          <p:nvGrpSpPr>
            <p:cNvPr id="114" name="Google Shape;114;p14"/>
            <p:cNvGrpSpPr/>
            <p:nvPr/>
          </p:nvGrpSpPr>
          <p:grpSpPr>
            <a:xfrm>
              <a:off x="1097108" y="5910484"/>
              <a:ext cx="1240472" cy="819190"/>
              <a:chOff x="1109808" y="5910484"/>
              <a:chExt cx="1240472" cy="819190"/>
            </a:xfrm>
          </p:grpSpPr>
          <p:pic>
            <p:nvPicPr>
              <p:cNvPr id="115" name="Google Shape;115;p1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109808" y="5910484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Google Shape;116;p1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769132" y="5910484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7" name="Google Shape;117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0304" y="5907187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464786" y="5584560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" name="Google Shape;119;p14"/>
          <p:cNvSpPr txBox="1"/>
          <p:nvPr/>
        </p:nvSpPr>
        <p:spPr>
          <a:xfrm>
            <a:off x="2450916" y="1374149"/>
            <a:ext cx="19301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[Episode</a:t>
            </a:r>
            <a:r>
              <a:rPr lang="ko-KR" sz="2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.9]</a:t>
            </a:r>
            <a:endParaRPr sz="20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44781" y="4158136"/>
            <a:ext cx="2828820" cy="256656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/>
          <p:cNvSpPr/>
          <p:nvPr/>
        </p:nvSpPr>
        <p:spPr>
          <a:xfrm>
            <a:off x="911375" y="2557641"/>
            <a:ext cx="77466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>
              <a:lnSpc>
                <a:spcPct val="150000"/>
              </a:lnSpc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en-US" altLang="ko-KR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Fire Weakness of Karaoke </a:t>
            </a:r>
            <a:r>
              <a:rPr lang="ko-KR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_ 2p</a:t>
            </a:r>
            <a:endParaRPr sz="24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en-US" altLang="ko-KR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Fires in Publicly Used Establishments </a:t>
            </a:r>
            <a:r>
              <a:rPr lang="ko-KR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_ 3p</a:t>
            </a:r>
            <a:endParaRPr sz="24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en-US" altLang="ko-KR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Causes of Karaoke Fires</a:t>
            </a:r>
            <a:r>
              <a:rPr lang="ko-KR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_ 6p</a:t>
            </a:r>
            <a:endParaRPr sz="24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en-CA" altLang="ko-KR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Fire Safety &amp; Evacuation Tips </a:t>
            </a:r>
            <a:r>
              <a:rPr lang="ko-KR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_ 11p</a:t>
            </a:r>
            <a:endParaRPr sz="24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직사각형 2">
            <a:extLst>
              <a:ext uri="{FF2B5EF4-FFF2-40B4-BE49-F238E27FC236}">
                <a16:creationId xmlns:a16="http://schemas.microsoft.com/office/drawing/2014/main" id="{E53D113C-B46C-449A-A32E-79484C616A1F}"/>
              </a:ext>
            </a:extLst>
          </p:cNvPr>
          <p:cNvSpPr/>
          <p:nvPr/>
        </p:nvSpPr>
        <p:spPr>
          <a:xfrm>
            <a:off x="7340138" y="116378"/>
            <a:ext cx="24668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4">
            <a:extLst>
              <a:ext uri="{FF2B5EF4-FFF2-40B4-BE49-F238E27FC236}">
                <a16:creationId xmlns:a16="http://schemas.microsoft.com/office/drawing/2014/main" id="{9291BE98-4B87-409B-BF27-EEDC07B0DAA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556191" y="134911"/>
            <a:ext cx="1250790" cy="629140"/>
          </a:xfrm>
          <a:prstGeom prst="rect">
            <a:avLst/>
          </a:prstGeom>
        </p:spPr>
      </p:pic>
      <p:pic>
        <p:nvPicPr>
          <p:cNvPr id="17" name="그림 15">
            <a:extLst>
              <a:ext uri="{FF2B5EF4-FFF2-40B4-BE49-F238E27FC236}">
                <a16:creationId xmlns:a16="http://schemas.microsoft.com/office/drawing/2014/main" id="{82B76761-2E86-4C94-B9C7-20F342BA50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4" y="126136"/>
            <a:ext cx="1661012" cy="653860"/>
          </a:xfrm>
          <a:prstGeom prst="rect">
            <a:avLst/>
          </a:prstGeom>
        </p:spPr>
      </p:pic>
      <p:pic>
        <p:nvPicPr>
          <p:cNvPr id="18" name="Google Shape;109;p14">
            <a:extLst>
              <a:ext uri="{FF2B5EF4-FFF2-40B4-BE49-F238E27FC236}">
                <a16:creationId xmlns:a16="http://schemas.microsoft.com/office/drawing/2014/main" id="{9C4A8DB1-3778-4B43-8F51-7DA1E64F74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" t="96017" r="59263" b="165"/>
          <a:stretch/>
        </p:blipFill>
        <p:spPr>
          <a:xfrm>
            <a:off x="0" y="6526141"/>
            <a:ext cx="4030434" cy="26248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3B351BE7-E91C-4C4A-A313-7E97CB5224AA}"/>
              </a:ext>
            </a:extLst>
          </p:cNvPr>
          <p:cNvSpPr/>
          <p:nvPr/>
        </p:nvSpPr>
        <p:spPr>
          <a:xfrm>
            <a:off x="318650" y="6490097"/>
            <a:ext cx="73930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2078FD-74AA-41B4-B0EF-31D9C368D42A}"/>
              </a:ext>
            </a:extLst>
          </p:cNvPr>
          <p:cNvSpPr/>
          <p:nvPr/>
        </p:nvSpPr>
        <p:spPr>
          <a:xfrm>
            <a:off x="1050488" y="6489442"/>
            <a:ext cx="69121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E90970D0-869A-48BA-BE2A-036F28E3FF08}"/>
              </a:ext>
            </a:extLst>
          </p:cNvPr>
          <p:cNvSpPr/>
          <p:nvPr/>
        </p:nvSpPr>
        <p:spPr>
          <a:xfrm>
            <a:off x="1759553" y="6499990"/>
            <a:ext cx="62389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24B6E75-7FEE-4CA0-B4AD-AE7C4612526C}"/>
              </a:ext>
            </a:extLst>
          </p:cNvPr>
          <p:cNvSpPr/>
          <p:nvPr/>
        </p:nvSpPr>
        <p:spPr>
          <a:xfrm>
            <a:off x="2302677" y="6439860"/>
            <a:ext cx="10997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800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16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143" name="Google Shape;143;p16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144" name="Google Shape;144;p1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5" name="Google Shape;145;p1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6" name="Google Shape;146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8" name="Google Shape;148;p16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2</a:t>
            </a:r>
            <a:endParaRPr/>
          </a:p>
        </p:txBody>
      </p:sp>
      <p:pic>
        <p:nvPicPr>
          <p:cNvPr id="149" name="Google Shape;149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11883" y="1802707"/>
            <a:ext cx="4404006" cy="40370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16"/>
          <p:cNvGrpSpPr/>
          <p:nvPr/>
        </p:nvGrpSpPr>
        <p:grpSpPr>
          <a:xfrm>
            <a:off x="1329410" y="1079065"/>
            <a:ext cx="4806573" cy="1569660"/>
            <a:chOff x="1250115" y="1974826"/>
            <a:chExt cx="4806573" cy="1569660"/>
          </a:xfrm>
        </p:grpSpPr>
        <p:sp>
          <p:nvSpPr>
            <p:cNvPr id="151" name="Google Shape;151;p16"/>
            <p:cNvSpPr/>
            <p:nvPr/>
          </p:nvSpPr>
          <p:spPr>
            <a:xfrm>
              <a:off x="3083141" y="1974826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" name="Google Shape;152;p16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53" name="Google Shape;153;p16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54" name="Google Shape;154;p16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155" name="Google Shape;155;p16"/>
          <p:cNvSpPr txBox="1"/>
          <p:nvPr/>
        </p:nvSpPr>
        <p:spPr>
          <a:xfrm>
            <a:off x="1489710" y="1778066"/>
            <a:ext cx="4135755" cy="160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 to the loud music and singing, most people could not recognize the signs of a fire, causing many lives losses when a fire occurs.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6"/>
          <p:cNvSpPr txBox="1"/>
          <p:nvPr/>
        </p:nvSpPr>
        <p:spPr>
          <a:xfrm>
            <a:off x="743284" y="3626261"/>
            <a:ext cx="5904840" cy="200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ko-K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the 2 exit doors every time you enter a karaoke bar</a:t>
            </a:r>
          </a:p>
          <a:p>
            <a:pPr lvl="0" algn="ctr">
              <a:lnSpc>
                <a:spcPct val="150000"/>
              </a:lnSpc>
            </a:pPr>
            <a:r>
              <a:rPr lang="en-US" altLang="ko-K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the screen is off or upon hearing a fire notification, calm down and evacuate  immediately</a:t>
            </a:r>
            <a:endParaRPr lang="en-US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16"/>
          <p:cNvGrpSpPr/>
          <p:nvPr/>
        </p:nvGrpSpPr>
        <p:grpSpPr>
          <a:xfrm>
            <a:off x="1154286" y="5187032"/>
            <a:ext cx="4806573" cy="511371"/>
            <a:chOff x="1250115" y="5830070"/>
            <a:chExt cx="4806573" cy="511371"/>
          </a:xfrm>
        </p:grpSpPr>
        <p:sp>
          <p:nvSpPr>
            <p:cNvPr id="158" name="Google Shape;158;p16"/>
            <p:cNvSpPr/>
            <p:nvPr/>
          </p:nvSpPr>
          <p:spPr>
            <a:xfrm rot="10800000" flipH="1">
              <a:off x="3120130" y="6001241"/>
              <a:ext cx="1092300" cy="3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9" name="Google Shape;159;p16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160" name="Google Shape;160;p16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61" name="Google Shape;161;p16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162" name="Google Shape;162;p16"/>
          <p:cNvGrpSpPr/>
          <p:nvPr/>
        </p:nvGrpSpPr>
        <p:grpSpPr>
          <a:xfrm>
            <a:off x="362847" y="125698"/>
            <a:ext cx="7871609" cy="596120"/>
            <a:chOff x="362847" y="125698"/>
            <a:chExt cx="7871609" cy="596120"/>
          </a:xfrm>
        </p:grpSpPr>
        <p:sp>
          <p:nvSpPr>
            <p:cNvPr id="163" name="Google Shape;163;p16"/>
            <p:cNvSpPr/>
            <p:nvPr/>
          </p:nvSpPr>
          <p:spPr>
            <a:xfrm>
              <a:off x="922856" y="125698"/>
              <a:ext cx="73116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400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Fire Weakness of Karaoke 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</a:endParaRPr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362847" y="229809"/>
              <a:ext cx="450761" cy="492009"/>
            </a:xfrm>
            <a:prstGeom prst="rect">
              <a:avLst/>
            </a:prstGeom>
            <a:solidFill>
              <a:srgbClr val="00206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직사각형 1">
            <a:extLst>
              <a:ext uri="{FF2B5EF4-FFF2-40B4-BE49-F238E27FC236}">
                <a16:creationId xmlns:a16="http://schemas.microsoft.com/office/drawing/2014/main" id="{E558BC81-AD0D-4362-B370-86E455270CFF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12">
            <a:extLst>
              <a:ext uri="{FF2B5EF4-FFF2-40B4-BE49-F238E27FC236}">
                <a16:creationId xmlns:a16="http://schemas.microsoft.com/office/drawing/2014/main" id="{A5589C90-A70C-4991-BDC5-194DE69D96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FDD85FB-0C11-49D4-9AF8-8F6062822D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9" name="Google Shape;141;p16">
            <a:extLst>
              <a:ext uri="{FF2B5EF4-FFF2-40B4-BE49-F238E27FC236}">
                <a16:creationId xmlns:a16="http://schemas.microsoft.com/office/drawing/2014/main" id="{C664292C-3E17-4B27-ACF4-1554957B66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9241BE78-D443-4A1C-9F71-E285A5B831D5}"/>
              </a:ext>
            </a:extLst>
          </p:cNvPr>
          <p:cNvSpPr/>
          <p:nvPr/>
        </p:nvSpPr>
        <p:spPr>
          <a:xfrm>
            <a:off x="6936590" y="6482027"/>
            <a:ext cx="73930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9F232865-A890-4914-8E12-BBAD9CD9FAC8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7715CBC5-855F-43C7-9366-4168D4C3C886}"/>
              </a:ext>
            </a:extLst>
          </p:cNvPr>
          <p:cNvSpPr/>
          <p:nvPr/>
        </p:nvSpPr>
        <p:spPr>
          <a:xfrm>
            <a:off x="8452457" y="6491920"/>
            <a:ext cx="63354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164CEA4F-8C9D-4133-B891-D1C5B7154B98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7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rgbClr val="7F7F7F"/>
                </a:solidFill>
              </a:rPr>
              <a:t>3</a:t>
            </a:r>
            <a:endParaRPr>
              <a:solidFill>
                <a:srgbClr val="7F7F7F"/>
              </a:solidFill>
            </a:endParaRPr>
          </a:p>
        </p:txBody>
      </p:sp>
      <p:graphicFrame>
        <p:nvGraphicFramePr>
          <p:cNvPr id="171" name="Google Shape;171;p17"/>
          <p:cNvGraphicFramePr/>
          <p:nvPr>
            <p:extLst>
              <p:ext uri="{D42A27DB-BD31-4B8C-83A1-F6EECF244321}">
                <p14:modId xmlns:p14="http://schemas.microsoft.com/office/powerpoint/2010/main" val="1461284854"/>
              </p:ext>
            </p:extLst>
          </p:nvPr>
        </p:nvGraphicFramePr>
        <p:xfrm>
          <a:off x="950489" y="1359451"/>
          <a:ext cx="7633674" cy="3513265"/>
        </p:xfrm>
        <a:graphic>
          <a:graphicData uri="http://schemas.openxmlformats.org/drawingml/2006/table">
            <a:tbl>
              <a:tblPr>
                <a:noFill/>
                <a:tableStyleId>{164C0A29-E00C-4BC5-AC6C-DE6C6F0B69AC}</a:tableStyleId>
              </a:tblPr>
              <a:tblGrid>
                <a:gridCol w="1258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8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77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76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1725">
                <a:tc rowSpan="2">
                  <a:txBody>
                    <a:bodyPr/>
                    <a:lstStyle/>
                    <a:p>
                      <a:pPr marL="0" marR="0" lvl="0" indent="0" algn="di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Classification</a:t>
                      </a:r>
                      <a:endParaRPr dirty="0"/>
                    </a:p>
                  </a:txBody>
                  <a:tcPr marL="91450" marR="91450" marT="45725" marB="45725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/>
                        <a:t>All</a:t>
                      </a:r>
                      <a:endParaRPr dirty="0"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/>
                        <a:t>General Buildings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u="none" strike="noStrike" cap="none" dirty="0"/>
                        <a:t>Publicly Used Establishments</a:t>
                      </a:r>
                      <a:endParaRPr sz="1050" dirty="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u="none" strike="noStrike" cap="none" dirty="0"/>
                        <a:t>Fires</a:t>
                      </a:r>
                      <a:endParaRPr sz="14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u="none" strike="noStrike" cap="none" dirty="0"/>
                        <a:t>Casualties</a:t>
                      </a:r>
                      <a:endParaRPr sz="14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u="none" strike="noStrike" cap="none" dirty="0"/>
                        <a:t>Fires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sz="1400" u="none" strike="noStrike" cap="none" dirty="0"/>
                        <a:t>Casualties</a:t>
                      </a:r>
                      <a:endParaRPr lang="en-US" altLang="ko-KR" sz="1400"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u="none" strike="noStrike" cap="none" dirty="0"/>
                        <a:t>fires</a:t>
                      </a: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sz="1400" u="none" strike="noStrike" cap="none" dirty="0"/>
                        <a:t>Casualties</a:t>
                      </a:r>
                      <a:endParaRPr lang="en-US" altLang="ko-KR" sz="1400"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7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altLang="ko-KR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216,498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11,089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213,398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10,820</a:t>
                      </a:r>
                      <a:endParaRPr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3,101</a:t>
                      </a:r>
                      <a:endParaRPr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269</a:t>
                      </a:r>
                      <a:endParaRPr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100%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100%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98.57%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97.52%</a:t>
                      </a:r>
                      <a:endParaRPr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1.43%</a:t>
                      </a:r>
                      <a:endParaRPr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2.48%</a:t>
                      </a:r>
                      <a:endParaRPr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/>
                        <a:t>20</a:t>
                      </a:r>
                      <a:r>
                        <a:rPr lang="ko-KR" sz="1804" u="none" strike="noStrike" cap="none" dirty="0"/>
                        <a:t>18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42,337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2,594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41,773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2,477</a:t>
                      </a:r>
                      <a:endParaRPr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565</a:t>
                      </a:r>
                      <a:endParaRPr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117</a:t>
                      </a:r>
                      <a:endParaRPr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/>
                        <a:t>20</a:t>
                      </a:r>
                      <a:r>
                        <a:rPr lang="ko-KR" sz="1804" u="none" strike="noStrike" cap="none" dirty="0"/>
                        <a:t>17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44,178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2,197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43,599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2,175</a:t>
                      </a:r>
                      <a:endParaRPr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579</a:t>
                      </a:r>
                      <a:endParaRPr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22</a:t>
                      </a:r>
                      <a:endParaRPr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/>
                        <a:t>20</a:t>
                      </a:r>
                      <a:r>
                        <a:rPr lang="ko-KR" sz="1804" u="none" strike="noStrike" cap="none" dirty="0"/>
                        <a:t>16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43,413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2,024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42,700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1,964</a:t>
                      </a:r>
                      <a:endParaRPr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713</a:t>
                      </a:r>
                      <a:endParaRPr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60</a:t>
                      </a:r>
                      <a:endParaRPr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/>
                        <a:t>20</a:t>
                      </a:r>
                      <a:r>
                        <a:rPr lang="ko-KR" sz="1804" u="none" strike="noStrike" cap="none" dirty="0"/>
                        <a:t>15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44,435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2,093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43,870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2,058</a:t>
                      </a:r>
                      <a:endParaRPr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565</a:t>
                      </a:r>
                      <a:endParaRPr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35</a:t>
                      </a:r>
                      <a:endParaRPr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/>
                        <a:t>20</a:t>
                      </a:r>
                      <a:r>
                        <a:rPr lang="ko-KR" sz="1804" u="none" strike="noStrike" cap="none" dirty="0"/>
                        <a:t>14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42,135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2,181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41,517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2,154</a:t>
                      </a:r>
                      <a:endParaRPr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/>
                        <a:t>608</a:t>
                      </a:r>
                      <a:endParaRPr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B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/>
                        <a:t>27</a:t>
                      </a:r>
                      <a:endParaRPr dirty="0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B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72" name="Google Shape;172;p17"/>
          <p:cNvSpPr/>
          <p:nvPr/>
        </p:nvSpPr>
        <p:spPr>
          <a:xfrm>
            <a:off x="858288" y="5101951"/>
            <a:ext cx="8281622" cy="959811"/>
          </a:xfrm>
          <a:prstGeom prst="rect">
            <a:avLst/>
          </a:prstGeom>
          <a:solidFill>
            <a:srgbClr val="FEE599"/>
          </a:solidFill>
          <a:ln w="19050" cap="flat" cmpd="sng">
            <a:solidFill>
              <a:srgbClr val="FFFF00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ko-K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cases of fires accumulated for 5 years are 3,101(for 1.43%) of the total number of fires</a:t>
            </a:r>
          </a:p>
          <a:p>
            <a:pPr lvl="0"/>
            <a:endParaRPr lang="en-US" altLang="ko-K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altLang="ko-K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269 casualties represent 2.48% of the total casualties of 2,954 which means the casualties proportion in publicly used establishments is relatively very high.</a:t>
            </a:r>
            <a:endParaRPr dirty="0"/>
          </a:p>
        </p:txBody>
      </p:sp>
      <p:sp>
        <p:nvSpPr>
          <p:cNvPr id="174" name="Google Shape;174;p17"/>
          <p:cNvSpPr/>
          <p:nvPr/>
        </p:nvSpPr>
        <p:spPr>
          <a:xfrm>
            <a:off x="851467" y="223134"/>
            <a:ext cx="6379757" cy="49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7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Fires in Publicly Used Establishments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75" name="Google Shape;175;p17"/>
          <p:cNvSpPr/>
          <p:nvPr/>
        </p:nvSpPr>
        <p:spPr>
          <a:xfrm>
            <a:off x="360441" y="245798"/>
            <a:ext cx="401559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/>
          </a:p>
        </p:txBody>
      </p:sp>
      <p:grpSp>
        <p:nvGrpSpPr>
          <p:cNvPr id="176" name="Google Shape;176;p17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177" name="Google Shape;177;p17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178" name="Google Shape;178;p1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1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80" name="Google Shape;180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직사각형 1">
            <a:extLst>
              <a:ext uri="{FF2B5EF4-FFF2-40B4-BE49-F238E27FC236}">
                <a16:creationId xmlns:a16="http://schemas.microsoft.com/office/drawing/2014/main" id="{0F3DBF46-AB5C-48DF-B47C-9B605E3DB5DE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2">
            <a:extLst>
              <a:ext uri="{FF2B5EF4-FFF2-40B4-BE49-F238E27FC236}">
                <a16:creationId xmlns:a16="http://schemas.microsoft.com/office/drawing/2014/main" id="{C0E68CEB-C306-4420-94C0-32EA1907E5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CEC2A45-BDA1-48BE-8913-8ED91E493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18" name="Google Shape;141;p16">
            <a:extLst>
              <a:ext uri="{FF2B5EF4-FFF2-40B4-BE49-F238E27FC236}">
                <a16:creationId xmlns:a16="http://schemas.microsoft.com/office/drawing/2014/main" id="{7E71A72F-BD31-47D0-B9D4-DAF474CE7C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442E1752-EE8E-446D-B16B-E9D6B3EA910E}"/>
              </a:ext>
            </a:extLst>
          </p:cNvPr>
          <p:cNvSpPr/>
          <p:nvPr/>
        </p:nvSpPr>
        <p:spPr>
          <a:xfrm>
            <a:off x="6936590" y="6482027"/>
            <a:ext cx="73930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15B6D96C-92EC-4094-B1EF-EA82CB55284E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8F4C1547-C3A8-402E-9C9C-9F2A61262899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0218400C-9000-4E14-A5D0-9354301671A8}"/>
              </a:ext>
            </a:extLst>
          </p:cNvPr>
          <p:cNvSpPr/>
          <p:nvPr/>
        </p:nvSpPr>
        <p:spPr>
          <a:xfrm>
            <a:off x="8452457" y="6491920"/>
            <a:ext cx="63354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463"/>
            <a:ext cx="9897192" cy="6875463"/>
          </a:xfrm>
          <a:prstGeom prst="rect">
            <a:avLst/>
          </a:prstGeom>
          <a:noFill/>
          <a:ln>
            <a:noFill/>
          </a:ln>
          <a:effectLst>
            <a:outerShdw blurRad="127000" dist="127000" dir="27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187" name="Google Shape;187;p18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rgbClr val="7F7F7F"/>
                </a:solidFill>
              </a:rPr>
              <a:t>4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188" name="Google Shape;18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679" y="1482077"/>
            <a:ext cx="4311831" cy="388231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8"/>
          <p:cNvSpPr/>
          <p:nvPr/>
        </p:nvSpPr>
        <p:spPr>
          <a:xfrm>
            <a:off x="5369510" y="2120082"/>
            <a:ext cx="4530140" cy="263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The number of fires in publicly used establishments is less than in restaurants or stores but the number of casualties is many times higher</a:t>
            </a:r>
            <a:endParaRPr lang="en-US" sz="18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lvl="0"/>
            <a:r>
              <a:rPr lang="en-US" altLang="ko-KR" sz="1800" dirty="0">
                <a:solidFill>
                  <a:srgbClr val="FF6600"/>
                </a:solidFill>
                <a:latin typeface="Malgun Gothic"/>
                <a:ea typeface="Malgun Gothic"/>
                <a:cs typeface="Malgun Gothic"/>
                <a:sym typeface="Malgun Gothic"/>
              </a:rPr>
              <a:t/>
            </a:r>
            <a:br>
              <a:rPr lang="en-US" altLang="ko-KR" sz="1800" dirty="0">
                <a:solidFill>
                  <a:srgbClr val="FF6600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en-US" altLang="ko-KR" sz="1800" dirty="0">
                <a:solidFill>
                  <a:srgbClr val="FF6600"/>
                </a:solidFill>
                <a:latin typeface="Malgun Gothic"/>
                <a:ea typeface="Malgun Gothic"/>
                <a:cs typeface="Malgun Gothic"/>
                <a:sym typeface="Malgun Gothic"/>
              </a:rPr>
              <a:t>  </a:t>
            </a:r>
            <a:r>
              <a:rPr lang="en-US" alt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The reason is that roads and buildings are narrowly built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" name="Google Shape;190;p18"/>
          <p:cNvGrpSpPr/>
          <p:nvPr/>
        </p:nvGrpSpPr>
        <p:grpSpPr>
          <a:xfrm>
            <a:off x="5534788" y="1125034"/>
            <a:ext cx="4060747" cy="1554493"/>
            <a:chOff x="1250115" y="1768591"/>
            <a:chExt cx="4806573" cy="1893085"/>
          </a:xfrm>
        </p:grpSpPr>
        <p:sp>
          <p:nvSpPr>
            <p:cNvPr id="191" name="Google Shape;191;p18"/>
            <p:cNvSpPr/>
            <p:nvPr/>
          </p:nvSpPr>
          <p:spPr>
            <a:xfrm>
              <a:off x="3095101" y="1768591"/>
              <a:ext cx="1134573" cy="1893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2" name="Google Shape;192;p1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93" name="Google Shape;193;p1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94" name="Google Shape;194;p1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195" name="Google Shape;195;p18"/>
          <p:cNvGrpSpPr/>
          <p:nvPr/>
        </p:nvGrpSpPr>
        <p:grpSpPr>
          <a:xfrm>
            <a:off x="5534788" y="4557406"/>
            <a:ext cx="4060747" cy="1555736"/>
            <a:chOff x="1250115" y="1974823"/>
            <a:chExt cx="4806573" cy="1894599"/>
          </a:xfrm>
        </p:grpSpPr>
        <p:sp>
          <p:nvSpPr>
            <p:cNvPr id="196" name="Google Shape;196;p18"/>
            <p:cNvSpPr/>
            <p:nvPr/>
          </p:nvSpPr>
          <p:spPr>
            <a:xfrm>
              <a:off x="3083140" y="1974823"/>
              <a:ext cx="1134573" cy="1894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”</a:t>
              </a:r>
              <a:endParaRPr/>
            </a:p>
          </p:txBody>
        </p:sp>
        <p:grpSp>
          <p:nvGrpSpPr>
            <p:cNvPr id="197" name="Google Shape;197;p1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98" name="Google Shape;198;p1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99" name="Google Shape;199;p1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02" name="Google Shape;202;p18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203" name="Google Shape;203;p18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204" name="Google Shape;204;p1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" name="Google Shape;205;p1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6" name="Google Shape;206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직사각형 1">
            <a:extLst>
              <a:ext uri="{FF2B5EF4-FFF2-40B4-BE49-F238E27FC236}">
                <a16:creationId xmlns:a16="http://schemas.microsoft.com/office/drawing/2014/main" id="{C4E11984-3A1F-40E9-94A3-1A78DD940307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12">
            <a:extLst>
              <a:ext uri="{FF2B5EF4-FFF2-40B4-BE49-F238E27FC236}">
                <a16:creationId xmlns:a16="http://schemas.microsoft.com/office/drawing/2014/main" id="{140D5D61-16F3-40A4-A169-3A550497BA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F6AD665-D324-4C5E-BF9C-E748C5A9FD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2020A17-05E2-4517-92F6-E515D86EF679}"/>
              </a:ext>
            </a:extLst>
          </p:cNvPr>
          <p:cNvSpPr/>
          <p:nvPr/>
        </p:nvSpPr>
        <p:spPr>
          <a:xfrm>
            <a:off x="1161093" y="4155119"/>
            <a:ext cx="3956727" cy="645459"/>
          </a:xfrm>
          <a:prstGeom prst="rect">
            <a:avLst/>
          </a:prstGeom>
          <a:solidFill>
            <a:srgbClr val="E8E7E7"/>
          </a:solidFill>
          <a:ln>
            <a:solidFill>
              <a:srgbClr val="E8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44E6BDD-2A05-42E7-A390-D22F92F5EE75}"/>
              </a:ext>
            </a:extLst>
          </p:cNvPr>
          <p:cNvSpPr/>
          <p:nvPr/>
        </p:nvSpPr>
        <p:spPr>
          <a:xfrm rot="19022641">
            <a:off x="1331574" y="4403518"/>
            <a:ext cx="100700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b="0" i="0" dirty="0">
                <a:solidFill>
                  <a:srgbClr val="222222"/>
                </a:solidFill>
                <a:effectLst/>
                <a:latin typeface="+mj-ea"/>
                <a:ea typeface="+mj-ea"/>
              </a:rPr>
              <a:t>restaurant</a:t>
            </a:r>
            <a:endParaRPr lang="en-US" altLang="ko-K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08A6CB82-407E-4F78-86D8-1CF70F5D2D2A}"/>
              </a:ext>
            </a:extLst>
          </p:cNvPr>
          <p:cNvSpPr/>
          <p:nvPr/>
        </p:nvSpPr>
        <p:spPr>
          <a:xfrm rot="19022641">
            <a:off x="2095214" y="4361694"/>
            <a:ext cx="83548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b="0" i="0" dirty="0">
                <a:solidFill>
                  <a:srgbClr val="222222"/>
                </a:solidFill>
                <a:effectLst/>
                <a:latin typeface="+mj-ea"/>
                <a:ea typeface="+mj-ea"/>
              </a:rPr>
              <a:t>Karaoke</a:t>
            </a:r>
            <a:endParaRPr lang="en-US" altLang="ko-K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7F55C2C4-A9A1-4D6F-8244-6B7589432AD2}"/>
              </a:ext>
            </a:extLst>
          </p:cNvPr>
          <p:cNvSpPr/>
          <p:nvPr/>
        </p:nvSpPr>
        <p:spPr>
          <a:xfrm rot="19022641">
            <a:off x="2559389" y="4395216"/>
            <a:ext cx="106471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ko-KR" sz="12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General Bars</a:t>
            </a:r>
            <a:endParaRPr lang="en-US" altLang="ko-K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BFC9223-1AC0-4C96-9604-DDC40728FD3E}"/>
              </a:ext>
            </a:extLst>
          </p:cNvPr>
          <p:cNvSpPr/>
          <p:nvPr/>
        </p:nvSpPr>
        <p:spPr>
          <a:xfrm rot="19022641">
            <a:off x="3226473" y="4351235"/>
            <a:ext cx="78739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2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Gosiwon</a:t>
            </a:r>
            <a:endParaRPr lang="en-US" altLang="ko-K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8A1EAAB4-D30D-4E83-BD46-E7D41A5E6B63}"/>
              </a:ext>
            </a:extLst>
          </p:cNvPr>
          <p:cNvSpPr/>
          <p:nvPr/>
        </p:nvSpPr>
        <p:spPr>
          <a:xfrm rot="19022641">
            <a:off x="3735015" y="4333306"/>
            <a:ext cx="102303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ko-KR" sz="12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Karaoke Bar</a:t>
            </a:r>
            <a:endParaRPr lang="en-US" altLang="ko-K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280E9E3-32A7-4E9A-822F-02E81DD2176C}"/>
              </a:ext>
            </a:extLst>
          </p:cNvPr>
          <p:cNvSpPr/>
          <p:nvPr/>
        </p:nvSpPr>
        <p:spPr>
          <a:xfrm rot="19022641">
            <a:off x="4290542" y="4361159"/>
            <a:ext cx="106631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ko-KR" sz="12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Internet cafe</a:t>
            </a:r>
            <a:endParaRPr lang="en-US" altLang="ko-K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6986231-30D8-4189-A1E3-223BF755BFD4}"/>
              </a:ext>
            </a:extLst>
          </p:cNvPr>
          <p:cNvSpPr/>
          <p:nvPr/>
        </p:nvSpPr>
        <p:spPr>
          <a:xfrm>
            <a:off x="2411506" y="4938668"/>
            <a:ext cx="846092" cy="341544"/>
          </a:xfrm>
          <a:prstGeom prst="rect">
            <a:avLst/>
          </a:prstGeom>
          <a:solidFill>
            <a:srgbClr val="E8E7E7"/>
          </a:solidFill>
          <a:ln>
            <a:solidFill>
              <a:srgbClr val="E8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40AB8B99-C060-451B-A47D-17C7650DCA96}"/>
              </a:ext>
            </a:extLst>
          </p:cNvPr>
          <p:cNvSpPr/>
          <p:nvPr/>
        </p:nvSpPr>
        <p:spPr>
          <a:xfrm>
            <a:off x="3440589" y="4920296"/>
            <a:ext cx="846092" cy="341544"/>
          </a:xfrm>
          <a:prstGeom prst="rect">
            <a:avLst/>
          </a:prstGeom>
          <a:solidFill>
            <a:srgbClr val="E8E7E7"/>
          </a:solidFill>
          <a:ln>
            <a:solidFill>
              <a:srgbClr val="E8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15A09C9A-86C5-4266-9AD7-970A3DD531C5}"/>
              </a:ext>
            </a:extLst>
          </p:cNvPr>
          <p:cNvSpPr/>
          <p:nvPr/>
        </p:nvSpPr>
        <p:spPr>
          <a:xfrm>
            <a:off x="2403737" y="4960225"/>
            <a:ext cx="688009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altLang="ko-KR" sz="1100" dirty="0"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Number </a:t>
            </a:r>
            <a:endParaRPr lang="en-US" altLang="ko-KR" sz="1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vi-VN" altLang="ko-KR" sz="1100" dirty="0"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of fires</a:t>
            </a:r>
            <a:endParaRPr lang="en-US" altLang="ko-KR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1CA4290E-5EC0-44B9-B1E4-2CC4D1C43207}"/>
              </a:ext>
            </a:extLst>
          </p:cNvPr>
          <p:cNvSpPr/>
          <p:nvPr/>
        </p:nvSpPr>
        <p:spPr>
          <a:xfrm>
            <a:off x="3466159" y="4959746"/>
            <a:ext cx="75854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100" dirty="0"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Casualties</a:t>
            </a:r>
            <a:endParaRPr lang="en-US" altLang="ko-KR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8" name="Google Shape;141;p16">
            <a:extLst>
              <a:ext uri="{FF2B5EF4-FFF2-40B4-BE49-F238E27FC236}">
                <a16:creationId xmlns:a16="http://schemas.microsoft.com/office/drawing/2014/main" id="{B65FE8EC-07DF-493F-AFA3-5D8E42D6FA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E5F9B40D-4AA1-4E6D-B775-1AC1C18DA12E}"/>
              </a:ext>
            </a:extLst>
          </p:cNvPr>
          <p:cNvSpPr/>
          <p:nvPr/>
        </p:nvSpPr>
        <p:spPr>
          <a:xfrm>
            <a:off x="6936590" y="6482027"/>
            <a:ext cx="73930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33DDEAE8-4A4B-4EBA-A130-18791DB03080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D6912D5F-F461-4EB9-90CA-088E6EA211C8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4B39F8E-71CF-4764-A020-A3E0EA42DF4C}"/>
              </a:ext>
            </a:extLst>
          </p:cNvPr>
          <p:cNvSpPr/>
          <p:nvPr/>
        </p:nvSpPr>
        <p:spPr>
          <a:xfrm>
            <a:off x="8452457" y="6491920"/>
            <a:ext cx="63354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Google Shape;174;p17">
            <a:extLst>
              <a:ext uri="{FF2B5EF4-FFF2-40B4-BE49-F238E27FC236}">
                <a16:creationId xmlns:a16="http://schemas.microsoft.com/office/drawing/2014/main" id="{8F9FBB1E-5B60-41FB-B6A1-AC30BF59D010}"/>
              </a:ext>
            </a:extLst>
          </p:cNvPr>
          <p:cNvSpPr/>
          <p:nvPr/>
        </p:nvSpPr>
        <p:spPr>
          <a:xfrm>
            <a:off x="851467" y="223134"/>
            <a:ext cx="5969211" cy="49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7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Fires in Publicly Used Establishments</a:t>
            </a:r>
            <a:endParaRPr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7" name="Google Shape;175;p17">
            <a:extLst>
              <a:ext uri="{FF2B5EF4-FFF2-40B4-BE49-F238E27FC236}">
                <a16:creationId xmlns:a16="http://schemas.microsoft.com/office/drawing/2014/main" id="{4CA3D0FA-A9A5-475F-99C2-1FA1D9FF501B}"/>
              </a:ext>
            </a:extLst>
          </p:cNvPr>
          <p:cNvSpPr/>
          <p:nvPr/>
        </p:nvSpPr>
        <p:spPr>
          <a:xfrm>
            <a:off x="360441" y="245798"/>
            <a:ext cx="401559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/>
          </a:p>
        </p:txBody>
      </p:sp>
      <p:sp>
        <p:nvSpPr>
          <p:cNvPr id="43" name="다이아몬드 42">
            <a:extLst>
              <a:ext uri="{FF2B5EF4-FFF2-40B4-BE49-F238E27FC236}">
                <a16:creationId xmlns:a16="http://schemas.microsoft.com/office/drawing/2014/main" id="{DB6E1A61-8D67-4E36-A9F8-DBB0A4015584}"/>
              </a:ext>
            </a:extLst>
          </p:cNvPr>
          <p:cNvSpPr/>
          <p:nvPr/>
        </p:nvSpPr>
        <p:spPr>
          <a:xfrm>
            <a:off x="5480187" y="2513456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다이아몬드 43">
            <a:extLst>
              <a:ext uri="{FF2B5EF4-FFF2-40B4-BE49-F238E27FC236}">
                <a16:creationId xmlns:a16="http://schemas.microsoft.com/office/drawing/2014/main" id="{5D388282-F25E-4E09-A9CB-8D87E8C76AD8}"/>
              </a:ext>
            </a:extLst>
          </p:cNvPr>
          <p:cNvSpPr/>
          <p:nvPr/>
        </p:nvSpPr>
        <p:spPr>
          <a:xfrm>
            <a:off x="5480186" y="3886496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9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rgbClr val="7F7F7F"/>
                </a:solidFill>
              </a:rPr>
              <a:t>5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216" name="Google Shape;21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08" y="1644668"/>
            <a:ext cx="4587581" cy="390063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9"/>
          <p:cNvSpPr/>
          <p:nvPr/>
        </p:nvSpPr>
        <p:spPr>
          <a:xfrm>
            <a:off x="4949824" y="1836420"/>
            <a:ext cx="4645330" cy="3236622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ko-KR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Caused due to electricity 1,250 </a:t>
            </a:r>
          </a:p>
          <a:p>
            <a:pPr lvl="0"/>
            <a:r>
              <a:rPr lang="en-US" altLang="ko-KR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 cases (40.3%)</a:t>
            </a:r>
          </a:p>
          <a:p>
            <a:pPr lvl="0"/>
            <a:endParaRPr lang="en-US" sz="19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lvl="0"/>
            <a:r>
              <a:rPr lang="en-US" altLang="ko-KR" sz="1900" dirty="0">
                <a:solidFill>
                  <a:srgbClr val="FF6600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</a:t>
            </a:r>
            <a:r>
              <a:rPr lang="en-US" altLang="ko-KR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Caused of negligence 1,201 cases </a:t>
            </a:r>
          </a:p>
          <a:p>
            <a:pPr lvl="0"/>
            <a:r>
              <a:rPr lang="en-US" altLang="ko-KR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(38.7%)</a:t>
            </a:r>
          </a:p>
          <a:p>
            <a:pPr lvl="0"/>
            <a:endParaRPr lang="en-US" sz="19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lvl="0"/>
            <a:r>
              <a:rPr lang="en-US" altLang="ko-KR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Negligence : cigarettes, cooking,                                    </a:t>
            </a:r>
          </a:p>
          <a:p>
            <a:pPr lvl="0"/>
            <a:r>
              <a:rPr lang="en-US" altLang="ko-KR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playing with fire, etc.</a:t>
            </a:r>
            <a:endParaRPr lang="en-US" sz="2000" dirty="0"/>
          </a:p>
        </p:txBody>
      </p:sp>
      <p:sp>
        <p:nvSpPr>
          <p:cNvPr id="218" name="Google Shape;218;p19"/>
          <p:cNvSpPr/>
          <p:nvPr/>
        </p:nvSpPr>
        <p:spPr>
          <a:xfrm>
            <a:off x="1926479" y="3165909"/>
            <a:ext cx="1204103" cy="543644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 dirty="0" err="1">
                <a:solidFill>
                  <a:srgbClr val="3865B4"/>
                </a:solidFill>
                <a:latin typeface="Calibri"/>
                <a:ea typeface="Calibri"/>
                <a:cs typeface="Calibri"/>
                <a:sym typeface="Calibri"/>
              </a:rPr>
              <a:t>원인별</a:t>
            </a:r>
            <a:endParaRPr dirty="0"/>
          </a:p>
        </p:txBody>
      </p:sp>
      <p:grpSp>
        <p:nvGrpSpPr>
          <p:cNvPr id="219" name="Google Shape;219;p19"/>
          <p:cNvGrpSpPr/>
          <p:nvPr/>
        </p:nvGrpSpPr>
        <p:grpSpPr>
          <a:xfrm>
            <a:off x="5096389" y="1509875"/>
            <a:ext cx="4060747" cy="1555269"/>
            <a:chOff x="1250116" y="1810669"/>
            <a:chExt cx="4806573" cy="1894028"/>
          </a:xfrm>
        </p:grpSpPr>
        <p:sp>
          <p:nvSpPr>
            <p:cNvPr id="220" name="Google Shape;220;p19"/>
            <p:cNvSpPr/>
            <p:nvPr/>
          </p:nvSpPr>
          <p:spPr>
            <a:xfrm>
              <a:off x="3125691" y="1810669"/>
              <a:ext cx="1065511" cy="1894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1" name="Google Shape;221;p19"/>
            <p:cNvGrpSpPr/>
            <p:nvPr/>
          </p:nvGrpSpPr>
          <p:grpSpPr>
            <a:xfrm>
              <a:off x="1250116" y="2451674"/>
              <a:ext cx="4806573" cy="0"/>
              <a:chOff x="1512582" y="2142908"/>
              <a:chExt cx="4806573" cy="0"/>
            </a:xfrm>
          </p:grpSpPr>
          <p:cxnSp>
            <p:nvCxnSpPr>
              <p:cNvPr id="222" name="Google Shape;222;p1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223" name="Google Shape;223;p19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24" name="Google Shape;224;p19"/>
          <p:cNvGrpSpPr/>
          <p:nvPr/>
        </p:nvGrpSpPr>
        <p:grpSpPr>
          <a:xfrm>
            <a:off x="5096389" y="4368186"/>
            <a:ext cx="4060747" cy="1551272"/>
            <a:chOff x="1250115" y="1834470"/>
            <a:chExt cx="4806573" cy="1889163"/>
          </a:xfrm>
        </p:grpSpPr>
        <p:sp>
          <p:nvSpPr>
            <p:cNvPr id="225" name="Google Shape;225;p19"/>
            <p:cNvSpPr/>
            <p:nvPr/>
          </p:nvSpPr>
          <p:spPr>
            <a:xfrm>
              <a:off x="3083140" y="1834470"/>
              <a:ext cx="1134573" cy="1889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”</a:t>
              </a:r>
              <a:endParaRPr dirty="0"/>
            </a:p>
          </p:txBody>
        </p:sp>
        <p:grpSp>
          <p:nvGrpSpPr>
            <p:cNvPr id="226" name="Google Shape;226;p19"/>
            <p:cNvGrpSpPr/>
            <p:nvPr/>
          </p:nvGrpSpPr>
          <p:grpSpPr>
            <a:xfrm>
              <a:off x="1250115" y="2451674"/>
              <a:ext cx="4806573" cy="0"/>
              <a:chOff x="1512582" y="2142908"/>
              <a:chExt cx="4806573" cy="0"/>
            </a:xfrm>
          </p:grpSpPr>
          <p:cxnSp>
            <p:nvCxnSpPr>
              <p:cNvPr id="227" name="Google Shape;227;p1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228" name="Google Shape;228;p19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29" name="Google Shape;229;p19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230" name="Google Shape;230;p19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231" name="Google Shape;231;p1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2" name="Google Shape;232;p1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33" name="Google Shape;233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직사각형 1">
            <a:extLst>
              <a:ext uri="{FF2B5EF4-FFF2-40B4-BE49-F238E27FC236}">
                <a16:creationId xmlns:a16="http://schemas.microsoft.com/office/drawing/2014/main" id="{AEC61B8E-A1FD-4204-97D3-51268A3FD488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12">
            <a:extLst>
              <a:ext uri="{FF2B5EF4-FFF2-40B4-BE49-F238E27FC236}">
                <a16:creationId xmlns:a16="http://schemas.microsoft.com/office/drawing/2014/main" id="{AF2F1261-1942-472B-B296-E070B0D231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AAB69F5-AF8C-447B-95B7-C37FCE1034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6DB16CE-A757-41B2-A7F5-031114516721}"/>
              </a:ext>
            </a:extLst>
          </p:cNvPr>
          <p:cNvSpPr/>
          <p:nvPr/>
        </p:nvSpPr>
        <p:spPr>
          <a:xfrm>
            <a:off x="2008094" y="3165909"/>
            <a:ext cx="923365" cy="543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6DC60BD-60A8-45C9-9B27-9F72E90A68F9}"/>
              </a:ext>
            </a:extLst>
          </p:cNvPr>
          <p:cNvSpPr/>
          <p:nvPr/>
        </p:nvSpPr>
        <p:spPr>
          <a:xfrm>
            <a:off x="1743455" y="3225651"/>
            <a:ext cx="145264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Cause of fires</a:t>
            </a:r>
            <a:endParaRPr lang="en-US" altLang="ko-KR" sz="54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Google Shape;141;p16">
            <a:extLst>
              <a:ext uri="{FF2B5EF4-FFF2-40B4-BE49-F238E27FC236}">
                <a16:creationId xmlns:a16="http://schemas.microsoft.com/office/drawing/2014/main" id="{3256F659-AA2F-453A-B2B5-7AA2AA4D40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58919C2D-CF2F-40D2-80EB-7AFC981E4D1C}"/>
              </a:ext>
            </a:extLst>
          </p:cNvPr>
          <p:cNvSpPr/>
          <p:nvPr/>
        </p:nvSpPr>
        <p:spPr>
          <a:xfrm>
            <a:off x="6936590" y="6482027"/>
            <a:ext cx="73930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BECF1782-7A73-4E5E-AF16-615E7050612B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032A85DD-0076-4A0C-8711-A7A02E2555E6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49238" y="5109089"/>
            <a:ext cx="4022761" cy="506180"/>
          </a:xfrm>
          <a:prstGeom prst="rect">
            <a:avLst/>
          </a:prstGeom>
          <a:solidFill>
            <a:srgbClr val="D3ECF0"/>
          </a:solidFill>
          <a:ln>
            <a:solidFill>
              <a:srgbClr val="C7E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  <a:latin typeface="+mj-ea"/>
                <a:ea typeface="+mj-ea"/>
              </a:rPr>
              <a:t>Electrical factors      Negligence       M</a:t>
            </a:r>
            <a:r>
              <a:rPr lang="ko-KR" altLang="ko-KR" sz="1000" b="1" dirty="0">
                <a:solidFill>
                  <a:schemeClr val="tx1"/>
                </a:solidFill>
                <a:latin typeface="+mj-ea"/>
                <a:ea typeface="+mj-ea"/>
              </a:rPr>
              <a:t>echanical</a:t>
            </a:r>
            <a:r>
              <a:rPr lang="en-US" altLang="ko-KR" sz="1000" b="1" dirty="0">
                <a:solidFill>
                  <a:schemeClr val="tx1"/>
                </a:solidFill>
                <a:latin typeface="+mj-ea"/>
                <a:ea typeface="+mj-ea"/>
              </a:rPr>
              <a:t>        Arson  </a:t>
            </a:r>
            <a:r>
              <a:rPr lang="ko-KR" altLang="en-US" sz="1000" b="1" dirty="0">
                <a:solidFill>
                  <a:schemeClr val="tx1"/>
                </a:solidFill>
                <a:latin typeface="+mj-ea"/>
                <a:ea typeface="+mj-ea"/>
              </a:rPr>
              <a:t>   </a:t>
            </a:r>
            <a:endParaRPr lang="en-US" altLang="ko-KR" sz="10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46781" y="5300307"/>
            <a:ext cx="133974" cy="123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753823" y="5300307"/>
            <a:ext cx="123744" cy="12374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2818962" y="5300307"/>
            <a:ext cx="123744" cy="1237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3822229" y="5300307"/>
            <a:ext cx="123744" cy="12374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619BD633-CBA6-4BAE-9E42-E5630BE75BBC}"/>
              </a:ext>
            </a:extLst>
          </p:cNvPr>
          <p:cNvSpPr/>
          <p:nvPr/>
        </p:nvSpPr>
        <p:spPr>
          <a:xfrm>
            <a:off x="8452457" y="6491920"/>
            <a:ext cx="63354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Google Shape;174;p17">
            <a:extLst>
              <a:ext uri="{FF2B5EF4-FFF2-40B4-BE49-F238E27FC236}">
                <a16:creationId xmlns:a16="http://schemas.microsoft.com/office/drawing/2014/main" id="{953749E0-2899-40E8-B6DC-DBD3054C9CF1}"/>
              </a:ext>
            </a:extLst>
          </p:cNvPr>
          <p:cNvSpPr/>
          <p:nvPr/>
        </p:nvSpPr>
        <p:spPr>
          <a:xfrm>
            <a:off x="851467" y="223134"/>
            <a:ext cx="6162549" cy="49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7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Fires in Publicly Used Establishments</a:t>
            </a:r>
            <a:endParaRPr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2" name="Google Shape;175;p17">
            <a:extLst>
              <a:ext uri="{FF2B5EF4-FFF2-40B4-BE49-F238E27FC236}">
                <a16:creationId xmlns:a16="http://schemas.microsoft.com/office/drawing/2014/main" id="{373CDACB-4E46-40C2-9047-D81288762F1A}"/>
              </a:ext>
            </a:extLst>
          </p:cNvPr>
          <p:cNvSpPr/>
          <p:nvPr/>
        </p:nvSpPr>
        <p:spPr>
          <a:xfrm>
            <a:off x="360441" y="245798"/>
            <a:ext cx="401559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/>
          </a:p>
        </p:txBody>
      </p:sp>
      <p:sp>
        <p:nvSpPr>
          <p:cNvPr id="43" name="다이아몬드 42">
            <a:extLst>
              <a:ext uri="{FF2B5EF4-FFF2-40B4-BE49-F238E27FC236}">
                <a16:creationId xmlns:a16="http://schemas.microsoft.com/office/drawing/2014/main" id="{77E67766-0C0E-497A-B4B6-24746E81DEBC}"/>
              </a:ext>
            </a:extLst>
          </p:cNvPr>
          <p:cNvSpPr/>
          <p:nvPr/>
        </p:nvSpPr>
        <p:spPr>
          <a:xfrm>
            <a:off x="5070709" y="2351219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다이아몬드 43">
            <a:extLst>
              <a:ext uri="{FF2B5EF4-FFF2-40B4-BE49-F238E27FC236}">
                <a16:creationId xmlns:a16="http://schemas.microsoft.com/office/drawing/2014/main" id="{7B512C0E-2B29-471E-B93B-491509479A34}"/>
              </a:ext>
            </a:extLst>
          </p:cNvPr>
          <p:cNvSpPr/>
          <p:nvPr/>
        </p:nvSpPr>
        <p:spPr>
          <a:xfrm>
            <a:off x="5070709" y="3212979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다이아몬드 44">
            <a:extLst>
              <a:ext uri="{FF2B5EF4-FFF2-40B4-BE49-F238E27FC236}">
                <a16:creationId xmlns:a16="http://schemas.microsoft.com/office/drawing/2014/main" id="{8DA1259E-FC7C-49B3-AE22-65DA505614DF}"/>
              </a:ext>
            </a:extLst>
          </p:cNvPr>
          <p:cNvSpPr/>
          <p:nvPr/>
        </p:nvSpPr>
        <p:spPr>
          <a:xfrm>
            <a:off x="5070709" y="410312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0"/>
          <p:cNvSpPr txBox="1"/>
          <p:nvPr/>
        </p:nvSpPr>
        <p:spPr>
          <a:xfrm>
            <a:off x="1113806" y="893527"/>
            <a:ext cx="11332000" cy="296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800" b="1" dirty="0">
                <a:solidFill>
                  <a:srgbClr val="3865B4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              Cause by electricity</a:t>
            </a:r>
            <a:endParaRPr dirty="0"/>
          </a:p>
          <a:p>
            <a:pPr lvl="0">
              <a:lnSpc>
                <a:spcPct val="200000"/>
              </a:lnSpc>
            </a:pPr>
            <a:r>
              <a:rPr lang="en-US" altLang="ko-KR" sz="20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Due to errors in assembling or outdated gramophone equipment</a:t>
            </a:r>
            <a:r>
              <a:rPr lang="ko-KR" altLang="en-US" sz="20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endParaRPr lang="en-US" altLang="ko-KR" sz="20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lvl="0">
              <a:lnSpc>
                <a:spcPct val="200000"/>
              </a:lnSpc>
            </a:pPr>
            <a:r>
              <a:rPr lang="en-CA" altLang="ko-KR" sz="20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Due to electrical overload</a:t>
            </a:r>
            <a:r>
              <a:rPr lang="ko-KR" altLang="en-US" sz="20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/>
            </a:r>
            <a:br>
              <a:rPr lang="ko-KR" altLang="en-US" sz="20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en-US" altLang="ko-KR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Open cord or power leakage due to moisture and rain</a:t>
            </a:r>
            <a:endParaRPr sz="32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41" name="Google Shape;241;p20"/>
          <p:cNvSpPr/>
          <p:nvPr/>
        </p:nvSpPr>
        <p:spPr>
          <a:xfrm>
            <a:off x="897406" y="13831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CA" altLang="ko-KR" sz="2400" b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Causes of Karaoke Fires</a:t>
            </a:r>
            <a:endParaRPr lang="en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42" name="Google Shape;242;p20"/>
          <p:cNvSpPr/>
          <p:nvPr/>
        </p:nvSpPr>
        <p:spPr>
          <a:xfrm>
            <a:off x="417106" y="214335"/>
            <a:ext cx="339299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rgbClr val="7F7F7F"/>
                </a:solidFill>
              </a:rPr>
              <a:t>6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244" name="Google Shape;24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718" y="4084879"/>
            <a:ext cx="2575290" cy="161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" name="Google Shape;24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3340" y="4084879"/>
            <a:ext cx="2457450" cy="161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6" name="Google Shape;246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1624" y="4084879"/>
            <a:ext cx="2252573" cy="161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50" name="Google Shape;250;p20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251" name="Google Shape;251;p20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252" name="Google Shape;252;p20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20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4" name="Google Shape;254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직사각형 1">
            <a:extLst>
              <a:ext uri="{FF2B5EF4-FFF2-40B4-BE49-F238E27FC236}">
                <a16:creationId xmlns:a16="http://schemas.microsoft.com/office/drawing/2014/main" id="{E4567279-7EFD-4E20-9737-6C4848632676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2">
            <a:extLst>
              <a:ext uri="{FF2B5EF4-FFF2-40B4-BE49-F238E27FC236}">
                <a16:creationId xmlns:a16="http://schemas.microsoft.com/office/drawing/2014/main" id="{0E473753-05F7-43AF-9CFA-290E034C755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42E746F-CD53-44FF-8F72-A7D9B3C49B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2" name="Google Shape;141;p16">
            <a:extLst>
              <a:ext uri="{FF2B5EF4-FFF2-40B4-BE49-F238E27FC236}">
                <a16:creationId xmlns:a16="http://schemas.microsoft.com/office/drawing/2014/main" id="{71DAF574-7F7B-42E5-8DDA-5D4CE7B851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FF8D02DA-1709-44C6-B3CE-1C57C9957597}"/>
              </a:ext>
            </a:extLst>
          </p:cNvPr>
          <p:cNvSpPr/>
          <p:nvPr/>
        </p:nvSpPr>
        <p:spPr>
          <a:xfrm>
            <a:off x="6936590" y="6482027"/>
            <a:ext cx="73930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634C6B85-6060-4A9C-B400-0BD96B7E5841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E0B02602-FB4B-485E-8088-6C3C1838A039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971C2DB3-C830-4728-91DD-034E18F6C263}"/>
              </a:ext>
            </a:extLst>
          </p:cNvPr>
          <p:cNvSpPr/>
          <p:nvPr/>
        </p:nvSpPr>
        <p:spPr>
          <a:xfrm>
            <a:off x="8452457" y="6491920"/>
            <a:ext cx="63354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다이아몬드 27">
            <a:extLst>
              <a:ext uri="{FF2B5EF4-FFF2-40B4-BE49-F238E27FC236}">
                <a16:creationId xmlns:a16="http://schemas.microsoft.com/office/drawing/2014/main" id="{1D8E76A3-A7B9-4ED1-AC53-5D04F2224F52}"/>
              </a:ext>
            </a:extLst>
          </p:cNvPr>
          <p:cNvSpPr/>
          <p:nvPr/>
        </p:nvSpPr>
        <p:spPr>
          <a:xfrm>
            <a:off x="835039" y="2056157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다이아몬드 28">
            <a:extLst>
              <a:ext uri="{FF2B5EF4-FFF2-40B4-BE49-F238E27FC236}">
                <a16:creationId xmlns:a16="http://schemas.microsoft.com/office/drawing/2014/main" id="{91FAA905-17F7-494F-819C-98E43F21E3B3}"/>
              </a:ext>
            </a:extLst>
          </p:cNvPr>
          <p:cNvSpPr/>
          <p:nvPr/>
        </p:nvSpPr>
        <p:spPr>
          <a:xfrm>
            <a:off x="835038" y="2659753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다이아몬드 29">
            <a:extLst>
              <a:ext uri="{FF2B5EF4-FFF2-40B4-BE49-F238E27FC236}">
                <a16:creationId xmlns:a16="http://schemas.microsoft.com/office/drawing/2014/main" id="{98D4086F-F883-4C0F-AAFA-D719632BFB41}"/>
              </a:ext>
            </a:extLst>
          </p:cNvPr>
          <p:cNvSpPr/>
          <p:nvPr/>
        </p:nvSpPr>
        <p:spPr>
          <a:xfrm>
            <a:off x="835037" y="3243102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1"/>
          <p:cNvSpPr txBox="1"/>
          <p:nvPr/>
        </p:nvSpPr>
        <p:spPr>
          <a:xfrm>
            <a:off x="1382653" y="909866"/>
            <a:ext cx="8286639" cy="2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865B4"/>
                </a:solidFill>
                <a:latin typeface="Malgun Gothic"/>
                <a:ea typeface="Malgun Gothic"/>
                <a:sym typeface="Malgun Gothic"/>
              </a:rPr>
              <a:t>               Due to cigarette butts</a:t>
            </a:r>
            <a:endParaRPr sz="1100" dirty="0"/>
          </a:p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Throw cigarette butts in karaoke rooms </a:t>
            </a:r>
          </a:p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Smoking when drunk and not aware of a fire</a:t>
            </a:r>
          </a:p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Throw cigarette butts into a paper bag when the cigarette butts are not completely off, causing a fire</a:t>
            </a:r>
            <a:endParaRPr lang="en-US" sz="24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66" name="Google Shape;266;p21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rgbClr val="7F7F7F"/>
                </a:solidFill>
              </a:rPr>
              <a:t>7</a:t>
            </a:r>
            <a:endParaRPr>
              <a:solidFill>
                <a:srgbClr val="7F7F7F"/>
              </a:solidFill>
            </a:endParaRPr>
          </a:p>
        </p:txBody>
      </p:sp>
      <p:grpSp>
        <p:nvGrpSpPr>
          <p:cNvPr id="271" name="Google Shape;271;p21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272" name="Google Shape;272;p21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273" name="Google Shape;273;p2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2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5" name="Google Shape;275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직사각형 1">
            <a:extLst>
              <a:ext uri="{FF2B5EF4-FFF2-40B4-BE49-F238E27FC236}">
                <a16:creationId xmlns:a16="http://schemas.microsoft.com/office/drawing/2014/main" id="{A37BBC2A-CF41-4A5B-A5FA-683F15C23D10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2">
            <a:extLst>
              <a:ext uri="{FF2B5EF4-FFF2-40B4-BE49-F238E27FC236}">
                <a16:creationId xmlns:a16="http://schemas.microsoft.com/office/drawing/2014/main" id="{B850CC8F-287A-4E34-982A-70BAB31C09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288EA24-75B3-4AF2-AAE8-F8DA9476F6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2" name="Google Shape;141;p16">
            <a:extLst>
              <a:ext uri="{FF2B5EF4-FFF2-40B4-BE49-F238E27FC236}">
                <a16:creationId xmlns:a16="http://schemas.microsoft.com/office/drawing/2014/main" id="{5BB7FB5D-4827-4A11-86DB-546905E32E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999C6AFF-61FE-4A4D-A452-608A07025AA5}"/>
              </a:ext>
            </a:extLst>
          </p:cNvPr>
          <p:cNvSpPr/>
          <p:nvPr/>
        </p:nvSpPr>
        <p:spPr>
          <a:xfrm>
            <a:off x="6936590" y="6482027"/>
            <a:ext cx="73930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F61894A-259C-4413-A9FD-1CB41B065E99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B975C7DF-25B9-46A9-A995-1902D5C750AF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531CC809-BE05-46F7-BCE6-B4B0F4C208B2}"/>
              </a:ext>
            </a:extLst>
          </p:cNvPr>
          <p:cNvSpPr/>
          <p:nvPr/>
        </p:nvSpPr>
        <p:spPr>
          <a:xfrm>
            <a:off x="8452457" y="6491920"/>
            <a:ext cx="63354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Google Shape;241;p20">
            <a:extLst>
              <a:ext uri="{FF2B5EF4-FFF2-40B4-BE49-F238E27FC236}">
                <a16:creationId xmlns:a16="http://schemas.microsoft.com/office/drawing/2014/main" id="{BC1C7660-1DC3-44FA-A72D-12E5B5572CC6}"/>
              </a:ext>
            </a:extLst>
          </p:cNvPr>
          <p:cNvSpPr/>
          <p:nvPr/>
        </p:nvSpPr>
        <p:spPr>
          <a:xfrm>
            <a:off x="897406" y="13831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CA" altLang="ko-KR" sz="2400" b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Causes of Karaoke Fires</a:t>
            </a:r>
            <a:endParaRPr lang="en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9" name="Google Shape;242;p20">
            <a:extLst>
              <a:ext uri="{FF2B5EF4-FFF2-40B4-BE49-F238E27FC236}">
                <a16:creationId xmlns:a16="http://schemas.microsoft.com/office/drawing/2014/main" id="{2655E32C-EEFF-4702-AA7B-14CD2C65188C}"/>
              </a:ext>
            </a:extLst>
          </p:cNvPr>
          <p:cNvSpPr/>
          <p:nvPr/>
        </p:nvSpPr>
        <p:spPr>
          <a:xfrm>
            <a:off x="417106" y="214335"/>
            <a:ext cx="339299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0" name="다이아몬드 29">
            <a:extLst>
              <a:ext uri="{FF2B5EF4-FFF2-40B4-BE49-F238E27FC236}">
                <a16:creationId xmlns:a16="http://schemas.microsoft.com/office/drawing/2014/main" id="{1819E56C-0E2B-494A-8E5C-E29CE6061D51}"/>
              </a:ext>
            </a:extLst>
          </p:cNvPr>
          <p:cNvSpPr/>
          <p:nvPr/>
        </p:nvSpPr>
        <p:spPr>
          <a:xfrm>
            <a:off x="1078401" y="176826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다이아몬드 30">
            <a:extLst>
              <a:ext uri="{FF2B5EF4-FFF2-40B4-BE49-F238E27FC236}">
                <a16:creationId xmlns:a16="http://schemas.microsoft.com/office/drawing/2014/main" id="{4758A898-788E-4166-88C1-0CA1236A558A}"/>
              </a:ext>
            </a:extLst>
          </p:cNvPr>
          <p:cNvSpPr/>
          <p:nvPr/>
        </p:nvSpPr>
        <p:spPr>
          <a:xfrm>
            <a:off x="1078401" y="2252826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다이아몬드 31">
            <a:extLst>
              <a:ext uri="{FF2B5EF4-FFF2-40B4-BE49-F238E27FC236}">
                <a16:creationId xmlns:a16="http://schemas.microsoft.com/office/drawing/2014/main" id="{BB030AAA-DB21-43C9-871E-E24342CD7FE0}"/>
              </a:ext>
            </a:extLst>
          </p:cNvPr>
          <p:cNvSpPr/>
          <p:nvPr/>
        </p:nvSpPr>
        <p:spPr>
          <a:xfrm>
            <a:off x="1078400" y="273739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A2C6E58A-77B0-43F1-82B7-E3FDA64BF9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85" y="3609698"/>
            <a:ext cx="3211835" cy="2157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01197FCC-0EC8-400D-852C-7D004D1F96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86" y="3610328"/>
            <a:ext cx="3211835" cy="217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2"/>
          <p:cNvSpPr txBox="1"/>
          <p:nvPr/>
        </p:nvSpPr>
        <p:spPr>
          <a:xfrm>
            <a:off x="676142" y="1357724"/>
            <a:ext cx="8365219" cy="350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dirty="0"/>
          </a:p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Dispose of cigarette butts can cause a fire</a:t>
            </a:r>
          </a:p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In 2015, we started importing cigarettes with the </a:t>
            </a:r>
          </a:p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body made of non-combustible materials</a:t>
            </a:r>
          </a:p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Fire-safe cigarette will automatically turn off when </a:t>
            </a:r>
          </a:p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lighting it without smoking </a:t>
            </a:r>
          </a:p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Sell after receiving a certificate for its ability to reduce </a:t>
            </a:r>
          </a:p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the likelihood of causing a fire</a:t>
            </a:r>
            <a:endParaRPr lang="en-US" sz="1600" dirty="0"/>
          </a:p>
        </p:txBody>
      </p:sp>
      <p:sp>
        <p:nvSpPr>
          <p:cNvPr id="283" name="Google Shape;283;p22"/>
          <p:cNvSpPr/>
          <p:nvPr/>
        </p:nvSpPr>
        <p:spPr>
          <a:xfrm>
            <a:off x="0" y="0"/>
            <a:ext cx="98996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22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7567" y="2425700"/>
            <a:ext cx="3648458" cy="2438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87" name="Google Shape;287;p22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rgbClr val="7F7F7F"/>
                </a:solidFill>
              </a:rPr>
              <a:t>8</a:t>
            </a:r>
            <a:endParaRPr>
              <a:solidFill>
                <a:srgbClr val="7F7F7F"/>
              </a:solidFill>
            </a:endParaRPr>
          </a:p>
        </p:txBody>
      </p:sp>
      <p:grpSp>
        <p:nvGrpSpPr>
          <p:cNvPr id="288" name="Google Shape;288;p22"/>
          <p:cNvGrpSpPr/>
          <p:nvPr/>
        </p:nvGrpSpPr>
        <p:grpSpPr>
          <a:xfrm>
            <a:off x="7014016" y="5704129"/>
            <a:ext cx="2794099" cy="965972"/>
            <a:chOff x="7014016" y="5704129"/>
            <a:chExt cx="2794099" cy="965972"/>
          </a:xfrm>
        </p:grpSpPr>
        <p:grpSp>
          <p:nvGrpSpPr>
            <p:cNvPr id="289" name="Google Shape;289;p22"/>
            <p:cNvGrpSpPr/>
            <p:nvPr/>
          </p:nvGrpSpPr>
          <p:grpSpPr>
            <a:xfrm>
              <a:off x="7745855" y="5850911"/>
              <a:ext cx="1295507" cy="819190"/>
              <a:chOff x="7679086" y="5914482"/>
              <a:chExt cx="1295507" cy="819190"/>
            </a:xfrm>
          </p:grpSpPr>
          <p:pic>
            <p:nvPicPr>
              <p:cNvPr id="290" name="Google Shape;290;p2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79086" y="5914482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2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2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14016" y="5850911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2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74573" y="5704129"/>
              <a:ext cx="633542" cy="96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직사각형 1">
            <a:extLst>
              <a:ext uri="{FF2B5EF4-FFF2-40B4-BE49-F238E27FC236}">
                <a16:creationId xmlns:a16="http://schemas.microsoft.com/office/drawing/2014/main" id="{2A468DAD-8486-4478-BF54-FB3313BA5554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2">
            <a:extLst>
              <a:ext uri="{FF2B5EF4-FFF2-40B4-BE49-F238E27FC236}">
                <a16:creationId xmlns:a16="http://schemas.microsoft.com/office/drawing/2014/main" id="{87873903-8593-4778-A225-BD902824E2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E393ACA-C87F-4D05-8678-15C06AA0C1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18" name="Google Shape;141;p16">
            <a:extLst>
              <a:ext uri="{FF2B5EF4-FFF2-40B4-BE49-F238E27FC236}">
                <a16:creationId xmlns:a16="http://schemas.microsoft.com/office/drawing/2014/main" id="{8AFD3CF0-CC1E-4774-B334-A88A53FD14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747E8AAF-341E-4C55-A2E8-5C7883DB9168}"/>
              </a:ext>
            </a:extLst>
          </p:cNvPr>
          <p:cNvSpPr/>
          <p:nvPr/>
        </p:nvSpPr>
        <p:spPr>
          <a:xfrm>
            <a:off x="6936590" y="6482027"/>
            <a:ext cx="73930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Disabled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62208B4F-D846-422E-A4EE-99BFD8BD2F79}"/>
              </a:ext>
            </a:extLst>
          </p:cNvPr>
          <p:cNvSpPr/>
          <p:nvPr/>
        </p:nvSpPr>
        <p:spPr>
          <a:xfrm>
            <a:off x="7696011" y="6481372"/>
            <a:ext cx="69121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Woman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4E0C11C5-D281-40D2-A2AA-6A9277755243}"/>
              </a:ext>
            </a:extLst>
          </p:cNvPr>
          <p:cNvSpPr/>
          <p:nvPr/>
        </p:nvSpPr>
        <p:spPr>
          <a:xfrm>
            <a:off x="8939464" y="6440755"/>
            <a:ext cx="1099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b="1" dirty="0">
                <a:solidFill>
                  <a:srgbClr val="005A8D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Foreigner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419E15AE-2384-4711-81DC-9CF090E0C87A}"/>
              </a:ext>
            </a:extLst>
          </p:cNvPr>
          <p:cNvSpPr/>
          <p:nvPr/>
        </p:nvSpPr>
        <p:spPr>
          <a:xfrm>
            <a:off x="8452457" y="6491920"/>
            <a:ext cx="63354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9B9B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Elderly</a:t>
            </a:r>
            <a:endParaRPr lang="en-US" altLang="ko-KR" sz="4000" b="1" cap="none" spc="0" dirty="0">
              <a:ln w="0"/>
              <a:solidFill>
                <a:srgbClr val="9A9B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Google Shape;241;p20">
            <a:extLst>
              <a:ext uri="{FF2B5EF4-FFF2-40B4-BE49-F238E27FC236}">
                <a16:creationId xmlns:a16="http://schemas.microsoft.com/office/drawing/2014/main" id="{43F1CB3F-B245-4EAC-A8B2-F7566266F276}"/>
              </a:ext>
            </a:extLst>
          </p:cNvPr>
          <p:cNvSpPr/>
          <p:nvPr/>
        </p:nvSpPr>
        <p:spPr>
          <a:xfrm>
            <a:off x="897406" y="13831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-CA" altLang="ko-KR" sz="2400" b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Causes of Karaoke Fires</a:t>
            </a:r>
            <a:endParaRPr lang="en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5" name="Google Shape;242;p20">
            <a:extLst>
              <a:ext uri="{FF2B5EF4-FFF2-40B4-BE49-F238E27FC236}">
                <a16:creationId xmlns:a16="http://schemas.microsoft.com/office/drawing/2014/main" id="{A8170A80-ED07-4CFB-AC1D-C5DE344351D0}"/>
              </a:ext>
            </a:extLst>
          </p:cNvPr>
          <p:cNvSpPr/>
          <p:nvPr/>
        </p:nvSpPr>
        <p:spPr>
          <a:xfrm>
            <a:off x="417106" y="214335"/>
            <a:ext cx="339299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26" name="다이아몬드 25">
            <a:extLst>
              <a:ext uri="{FF2B5EF4-FFF2-40B4-BE49-F238E27FC236}">
                <a16:creationId xmlns:a16="http://schemas.microsoft.com/office/drawing/2014/main" id="{42591096-A00C-4DB6-8385-F6BCD20BD890}"/>
              </a:ext>
            </a:extLst>
          </p:cNvPr>
          <p:cNvSpPr/>
          <p:nvPr/>
        </p:nvSpPr>
        <p:spPr>
          <a:xfrm>
            <a:off x="677657" y="2348753"/>
            <a:ext cx="182590" cy="182590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다이아몬드 26">
            <a:extLst>
              <a:ext uri="{FF2B5EF4-FFF2-40B4-BE49-F238E27FC236}">
                <a16:creationId xmlns:a16="http://schemas.microsoft.com/office/drawing/2014/main" id="{437FAF2F-051F-4EF7-80EB-2657DCE6FA93}"/>
              </a:ext>
            </a:extLst>
          </p:cNvPr>
          <p:cNvSpPr/>
          <p:nvPr/>
        </p:nvSpPr>
        <p:spPr>
          <a:xfrm>
            <a:off x="672273" y="283139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다이아몬드 27">
            <a:extLst>
              <a:ext uri="{FF2B5EF4-FFF2-40B4-BE49-F238E27FC236}">
                <a16:creationId xmlns:a16="http://schemas.microsoft.com/office/drawing/2014/main" id="{BC1AF66C-6BDA-48BB-809F-D4CCCB762308}"/>
              </a:ext>
            </a:extLst>
          </p:cNvPr>
          <p:cNvSpPr/>
          <p:nvPr/>
        </p:nvSpPr>
        <p:spPr>
          <a:xfrm>
            <a:off x="672273" y="3811653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다이아몬드 28">
            <a:extLst>
              <a:ext uri="{FF2B5EF4-FFF2-40B4-BE49-F238E27FC236}">
                <a16:creationId xmlns:a16="http://schemas.microsoft.com/office/drawing/2014/main" id="{8BB98D70-9EFB-4748-B624-B0E19C75F76C}"/>
              </a:ext>
            </a:extLst>
          </p:cNvPr>
          <p:cNvSpPr/>
          <p:nvPr/>
        </p:nvSpPr>
        <p:spPr>
          <a:xfrm>
            <a:off x="672273" y="476742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C5D73A7-09B3-4861-9ED5-916A1C587335}"/>
              </a:ext>
            </a:extLst>
          </p:cNvPr>
          <p:cNvSpPr/>
          <p:nvPr/>
        </p:nvSpPr>
        <p:spPr>
          <a:xfrm>
            <a:off x="2614518" y="1585670"/>
            <a:ext cx="4670612" cy="48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Malgun Gothic"/>
                <a:ea typeface="Malgun Gothic"/>
                <a:cs typeface="Malgun Gothic"/>
                <a:sym typeface="Malgun Gothic"/>
              </a:rPr>
              <a:t>What is the Fire-safe Cigarette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테마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</TotalTime>
  <Words>869</Words>
  <Application>Microsoft Office PowerPoint</Application>
  <PresentationFormat>사용자 지정</PresentationFormat>
  <Paragraphs>258</Paragraphs>
  <Slides>16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Times New Roman</vt:lpstr>
      <vt:lpstr>Calibri</vt:lpstr>
      <vt:lpstr>맑은 고딕</vt:lpstr>
      <vt:lpstr>Segoe UI Black</vt:lpstr>
      <vt:lpstr>맑은 고딕</vt:lpstr>
      <vt:lpstr>Stardos Stencil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Nguyen</dc:creator>
  <cp:lastModifiedBy>park</cp:lastModifiedBy>
  <cp:revision>43</cp:revision>
  <dcterms:modified xsi:type="dcterms:W3CDTF">2020-10-20T13:06:38Z</dcterms:modified>
</cp:coreProperties>
</file>