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36" r:id="rId2"/>
    <p:sldId id="257" r:id="rId3"/>
    <p:sldId id="326" r:id="rId4"/>
    <p:sldId id="337" r:id="rId5"/>
    <p:sldId id="327" r:id="rId6"/>
    <p:sldId id="339" r:id="rId7"/>
    <p:sldId id="341" r:id="rId8"/>
    <p:sldId id="342" r:id="rId9"/>
    <p:sldId id="343" r:id="rId10"/>
    <p:sldId id="344" r:id="rId11"/>
    <p:sldId id="345" r:id="rId12"/>
    <p:sldId id="330" r:id="rId13"/>
    <p:sldId id="331" r:id="rId14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6E1"/>
    <a:srgbClr val="FDFEF8"/>
    <a:srgbClr val="FFFFFD"/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8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21.jpg"/><Relationship Id="rId10" Type="http://schemas.openxmlformats.org/officeDocument/2006/relationships/image" Target="../media/image4.png"/><Relationship Id="rId4" Type="http://schemas.openxmlformats.org/officeDocument/2006/relationships/image" Target="../media/image20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307007" y="1371168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76202" y="1229862"/>
            <a:ext cx="2048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3600" b="1" dirty="0">
                <a:solidFill>
                  <a:schemeClr val="accent1"/>
                </a:solidFill>
              </a:rPr>
              <a:t>ตอน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9" y="3984272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" y="1787458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76202" y="2011888"/>
            <a:ext cx="5643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</a:rPr>
              <a:t>อุปกรณ์ดับเพลิง</a:t>
            </a: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</a:rPr>
              <a:t>ในประเทศเกาหลี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FE30ED-F35B-41A6-A143-0F5BB72C0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pic>
        <p:nvPicPr>
          <p:cNvPr id="21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직사각형 33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8723B-A2DD-4446-B773-8A2899C87EFC}"/>
              </a:ext>
            </a:extLst>
          </p:cNvPr>
          <p:cNvSpPr/>
          <p:nvPr/>
        </p:nvSpPr>
        <p:spPr>
          <a:xfrm>
            <a:off x="352573" y="216155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C4BDC58-1A61-4EFE-B8F4-E8A14C621319}"/>
              </a:ext>
            </a:extLst>
          </p:cNvPr>
          <p:cNvSpPr/>
          <p:nvPr/>
        </p:nvSpPr>
        <p:spPr>
          <a:xfrm>
            <a:off x="814851" y="145921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27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หลบภัย</a:t>
            </a:r>
            <a:endParaRPr lang="en-US" altLang="ko-KR" sz="27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6C8E9-06B5-476F-B91E-EF07CCCF2FB3}"/>
              </a:ext>
            </a:extLst>
          </p:cNvPr>
          <p:cNvSpPr txBox="1"/>
          <p:nvPr/>
        </p:nvSpPr>
        <p:spPr>
          <a:xfrm>
            <a:off x="5278329" y="2256772"/>
            <a:ext cx="3531351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1.  </a:t>
            </a:r>
            <a:r>
              <a:rPr lang="th-TH" altLang="ko-KR" b="1" dirty="0">
                <a:latin typeface="+mj-ea"/>
                <a:ea typeface="+mj-ea"/>
              </a:rPr>
              <a:t>บันไดฉุกเฉิน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บันไดถูกสร้างขึ้นในอาคารเพื่อการหลบหนีอย่าทิ้งสิ่งของไว้บนบันไดเพราะอาจเป็นอุปสรรค  ในการหนีไฟ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5E4C7-0BD2-4A1A-A5F4-04A75A887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68" y="2256772"/>
            <a:ext cx="2825256" cy="18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13CE5-1784-472C-96BF-09A7AACA9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68" y="4363214"/>
            <a:ext cx="2825256" cy="189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C83F89-B043-438E-9B54-06EDDB04C5D1}"/>
              </a:ext>
            </a:extLst>
          </p:cNvPr>
          <p:cNvSpPr txBox="1"/>
          <p:nvPr/>
        </p:nvSpPr>
        <p:spPr>
          <a:xfrm>
            <a:off x="5278331" y="4360501"/>
            <a:ext cx="2795958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2.  </a:t>
            </a:r>
            <a:r>
              <a:rPr lang="th-TH" altLang="ko-KR" b="1" dirty="0">
                <a:latin typeface="+mj-ea"/>
                <a:ea typeface="+mj-ea"/>
              </a:rPr>
              <a:t>ระเบียง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ใช้เป็นสถานที่หลบหนีชั่วคราวที่ชั้นบน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8B4BB8B-C0E3-4D57-9C53-BC57E78D837D}"/>
              </a:ext>
            </a:extLst>
          </p:cNvPr>
          <p:cNvSpPr/>
          <p:nvPr/>
        </p:nvSpPr>
        <p:spPr>
          <a:xfrm>
            <a:off x="2411264" y="1506715"/>
            <a:ext cx="5077120" cy="4786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สิ่งอำนวยความสะดวกหรืออุกรณ์ที่ช่วยในการหลบภัย</a:t>
            </a:r>
            <a:endParaRPr lang="ko-KR" altLang="en-US" sz="20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91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6C8E9-06B5-476F-B91E-EF07CCCF2FB3}"/>
              </a:ext>
            </a:extLst>
          </p:cNvPr>
          <p:cNvSpPr txBox="1"/>
          <p:nvPr/>
        </p:nvSpPr>
        <p:spPr>
          <a:xfrm>
            <a:off x="5153689" y="2474197"/>
            <a:ext cx="4655927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ไฟ แสดงถึงทางออกเมื่อเกิดอุบัติเหตุหรือไฟไหม้</a:t>
            </a:r>
            <a:r>
              <a:rPr lang="en-US" altLang="ko-KR" sz="2400" b="1" dirty="0">
                <a:latin typeface="+mj-ea"/>
                <a:ea typeface="+mj-ea"/>
              </a:rPr>
              <a:t> 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แม้ภายในควันจำนวนมาก  ไฟยังคงสามารถมองเห็นได้อย่างชัดเจนเพื่อระบุทางออก</a:t>
            </a:r>
          </a:p>
          <a:p>
            <a:pPr fontAlgn="base" latinLnBrk="1">
              <a:lnSpc>
                <a:spcPct val="150000"/>
              </a:lnSpc>
            </a:pPr>
            <a:endParaRPr lang="th-TH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มีการติดตั้งไฟที่ความสูง 1 เมตรขึ้นไปจากบันไดหรือพื้นเพื่อให้สามารถมองเห็นได้ชัดเจน</a:t>
            </a:r>
            <a:endParaRPr lang="ko-KR" altLang="en-US" sz="2400" b="1" dirty="0">
              <a:latin typeface="+mj-ea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3B0B4-34C7-4F05-82F4-FA9FFE2AB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3" y="2462607"/>
            <a:ext cx="4080847" cy="286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그룹 18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E0C3EE22-E5BE-4C4B-B083-FC308DB77EAA}"/>
              </a:ext>
            </a:extLst>
          </p:cNvPr>
          <p:cNvSpPr/>
          <p:nvPr/>
        </p:nvSpPr>
        <p:spPr>
          <a:xfrm>
            <a:off x="352573" y="216155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4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5" name="직사각형 8">
            <a:extLst>
              <a:ext uri="{FF2B5EF4-FFF2-40B4-BE49-F238E27FC236}">
                <a16:creationId xmlns:a16="http://schemas.microsoft.com/office/drawing/2014/main" id="{4C83ECBB-3F56-46D4-83BD-D83530C06CF4}"/>
              </a:ext>
            </a:extLst>
          </p:cNvPr>
          <p:cNvSpPr/>
          <p:nvPr/>
        </p:nvSpPr>
        <p:spPr>
          <a:xfrm>
            <a:off x="814851" y="145921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27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หลบภัย</a:t>
            </a:r>
            <a:endParaRPr lang="en-US" altLang="ko-KR" sz="27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A1363A0-D59C-40B6-82C2-58E2FD037E78}"/>
              </a:ext>
            </a:extLst>
          </p:cNvPr>
          <p:cNvSpPr/>
          <p:nvPr/>
        </p:nvSpPr>
        <p:spPr>
          <a:xfrm>
            <a:off x="3606629" y="1786717"/>
            <a:ext cx="2683933" cy="46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200" b="1" dirty="0">
                <a:solidFill>
                  <a:schemeClr val="bg1"/>
                </a:solidFill>
                <a:latin typeface="+mj-ea"/>
                <a:ea typeface="+mj-ea"/>
              </a:rPr>
              <a:t>ไฟสัญญาณทางออก</a:t>
            </a:r>
            <a:endParaRPr lang="ko-KR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6CE9CABE-44B1-4169-AD90-13A7190ECB16}"/>
              </a:ext>
            </a:extLst>
          </p:cNvPr>
          <p:cNvSpPr/>
          <p:nvPr/>
        </p:nvSpPr>
        <p:spPr>
          <a:xfrm>
            <a:off x="4960332" y="273261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41C06BEC-7197-46CA-8CD6-65E3D74CED6A}"/>
              </a:ext>
            </a:extLst>
          </p:cNvPr>
          <p:cNvSpPr/>
          <p:nvPr/>
        </p:nvSpPr>
        <p:spPr>
          <a:xfrm>
            <a:off x="4960331" y="456075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7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107290" y="1744886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68277" y="3753493"/>
            <a:ext cx="4909838" cy="1569720"/>
            <a:chOff x="1250315" y="5715075"/>
            <a:chExt cx="4909838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64858" y="5715075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760245"/>
              <a:ext cx="4909838" cy="26857"/>
              <a:chOff x="1250315" y="6760245"/>
              <a:chExt cx="4909838" cy="26857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787102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231658" y="676024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05" y="1258400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527339" y="2753617"/>
            <a:ext cx="612700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อุปกรณ์ที่จำเป็นในการช่วยเหลือและจัดการกับเพลิงไหม้!</a:t>
            </a:r>
            <a:endParaRPr lang="en-US" altLang="ko-KR" sz="24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เราควรรู้และเข้าใจธรรมชาติของระบบป้องกันอัคคีภัย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เช่นระบบเตือนภัย   อุปกรณ์ดับเพลิง  และระบบฉุกเฉิน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06614" y="138243"/>
            <a:ext cx="890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spc="1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  </a:t>
            </a: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</a:rPr>
              <a:t>จุดหลักสําคัญในการรักษาความปลอดภัยของไฟไหม้</a:t>
            </a:r>
            <a:endParaRPr lang="ko-KR" altLang="en-US" sz="3600" b="1" spc="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BE543AD0-2A32-41AE-B13B-27A9A6155A13}"/>
              </a:ext>
            </a:extLst>
          </p:cNvPr>
          <p:cNvSpPr/>
          <p:nvPr/>
        </p:nvSpPr>
        <p:spPr>
          <a:xfrm>
            <a:off x="430762" y="276191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34B881C9-30DE-4857-92F9-07B2E19164D1}"/>
              </a:ext>
            </a:extLst>
          </p:cNvPr>
          <p:cNvSpPr/>
          <p:nvPr/>
        </p:nvSpPr>
        <p:spPr>
          <a:xfrm>
            <a:off x="-2245705" y="263521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14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-1"/>
            <a:ext cx="9897192" cy="6875463"/>
          </a:xfrm>
          <a:prstGeom prst="rect">
            <a:avLst/>
          </a:prstGeom>
        </p:spPr>
      </p:pic>
      <p:sp>
        <p:nvSpPr>
          <p:cNvPr id="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765474F-92BE-4228-86A5-BB8901012B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DF0BF8-0834-4AB6-925B-7BEF6A9CBEDF}"/>
              </a:ext>
            </a:extLst>
          </p:cNvPr>
          <p:cNvSpPr/>
          <p:nvPr/>
        </p:nvSpPr>
        <p:spPr>
          <a:xfrm>
            <a:off x="2250652" y="203710"/>
            <a:ext cx="53216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อุปกรณ์ดับเพลิงในประเทศเกาหลี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FC3E52-38CF-437C-AA67-A126BFFD9626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53B4A062-E312-434C-BCA3-57DB9F5257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2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432756" y="2607724"/>
            <a:ext cx="8012385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</a:rPr>
              <a:t>ระบบการเตือนภัยไฟไหม้ </a:t>
            </a:r>
            <a:r>
              <a:rPr lang="en-US" altLang="ko-KR" sz="2800" b="1" dirty="0">
                <a:solidFill>
                  <a:srgbClr val="0070C0"/>
                </a:solidFill>
              </a:rPr>
              <a:t>_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ระบบ</a:t>
            </a:r>
            <a:r>
              <a:rPr lang="th-TH" altLang="ko-KR" sz="2800" b="1" dirty="0">
                <a:solidFill>
                  <a:schemeClr val="accent1"/>
                </a:solidFill>
              </a:rPr>
              <a:t>ดับเพลิง 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5p</a:t>
            </a:r>
            <a:endParaRPr lang="ko-KR" altLang="en-US" sz="24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</a:rPr>
              <a:t>อัคคีภัยระดับ </a:t>
            </a:r>
            <a:r>
              <a:rPr lang="en-US" altLang="ko-KR" sz="2800" b="1" dirty="0">
                <a:solidFill>
                  <a:schemeClr val="accent1"/>
                </a:solidFill>
              </a:rPr>
              <a:t>K 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8p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en-US" altLang="ko-KR" sz="2400" spc="-150" dirty="0">
                <a:solidFill>
                  <a:schemeClr val="accent1"/>
                </a:solidFill>
                <a:latin typeface="+mj-ea"/>
                <a:ea typeface="+mj-ea"/>
              </a:rPr>
              <a:t>. </a:t>
            </a:r>
            <a:r>
              <a:rPr lang="th-TH" altLang="ko-KR" sz="2800" b="1" dirty="0">
                <a:solidFill>
                  <a:schemeClr val="accent1"/>
                </a:solidFill>
              </a:rPr>
              <a:t>หลบภัย</a:t>
            </a:r>
            <a:r>
              <a:rPr lang="en-US" altLang="ko-KR" sz="2800" b="1" dirty="0">
                <a:solidFill>
                  <a:schemeClr val="accent1"/>
                </a:solidFill>
              </a:rPr>
              <a:t>_</a:t>
            </a:r>
            <a:r>
              <a:rPr lang="th-TH" altLang="ko-KR" sz="2800" b="1" dirty="0">
                <a:solidFill>
                  <a:schemeClr val="accent1"/>
                </a:solidFill>
              </a:rPr>
              <a:t>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9p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2425667" y="1690470"/>
            <a:ext cx="633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altLang="ko-KR" sz="3600" b="1" dirty="0"/>
              <a:t>อุปกรณ์ดับเพลิงในประเทศเกาหลี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08182" y="1441028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29804" y="1371474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dirty="0">
                <a:solidFill>
                  <a:schemeClr val="accent1"/>
                </a:solidFill>
              </a:rPr>
              <a:t>ตอน</a:t>
            </a:r>
            <a:r>
              <a:rPr lang="en-US" altLang="ko-KR" sz="2800" b="1" dirty="0">
                <a:solidFill>
                  <a:schemeClr val="accent1"/>
                </a:solidFill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E2D948-38D4-469E-95FA-96821C701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12154" y="5694218"/>
            <a:ext cx="3410851" cy="1177895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직사각형 2">
            <a:extLst>
              <a:ext uri="{FF2B5EF4-FFF2-40B4-BE49-F238E27FC236}">
                <a16:creationId xmlns:a16="http://schemas.microsoft.com/office/drawing/2014/main" id="{C9969F79-8DFF-42DA-A5CE-6BE21F46FCF6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4">
            <a:extLst>
              <a:ext uri="{FF2B5EF4-FFF2-40B4-BE49-F238E27FC236}">
                <a16:creationId xmlns:a16="http://schemas.microsoft.com/office/drawing/2014/main" id="{8D5AE3BD-9F1F-4930-9D01-F0C3D0113B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33" name="그림 15">
            <a:extLst>
              <a:ext uri="{FF2B5EF4-FFF2-40B4-BE49-F238E27FC236}">
                <a16:creationId xmlns:a16="http://schemas.microsoft.com/office/drawing/2014/main" id="{8B254351-30BE-40C8-B4A3-132B39D89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74" y="1645337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003148" y="1689914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72512" y="3169027"/>
            <a:ext cx="5109666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A5A799-39C8-4BF3-8E3E-7D13C80F4278}"/>
              </a:ext>
            </a:extLst>
          </p:cNvPr>
          <p:cNvSpPr/>
          <p:nvPr/>
        </p:nvSpPr>
        <p:spPr>
          <a:xfrm>
            <a:off x="336163" y="240937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899295" y="2531100"/>
            <a:ext cx="5282883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/>
                </a:solidFill>
              </a:rPr>
              <a:t>ระบบป้องกันไฟไหม้ - อุปกรณ์เตือนภัย ระบบอพยพ อุปกรณ์ป้องกันไฟไหม้</a:t>
            </a:r>
            <a:endParaRPr lang="en-US" altLang="ko-KR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/>
              <a:t>     อุปกรณ์เตือนภัยไฟไหม้ การที่รู้ว่าเครื่องดับเพลิงทํางานได้อย่างไรนั้น ถ้ามีไฟรั่วจริง ๆ จะช่วยได้มาก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1" name="직사각형 8">
            <a:extLst>
              <a:ext uri="{FF2B5EF4-FFF2-40B4-BE49-F238E27FC236}">
                <a16:creationId xmlns:a16="http://schemas.microsoft.com/office/drawing/2014/main" id="{F58A3214-B179-4ABD-A547-ED0DAB9F4A2F}"/>
              </a:ext>
            </a:extLst>
          </p:cNvPr>
          <p:cNvSpPr/>
          <p:nvPr/>
        </p:nvSpPr>
        <p:spPr>
          <a:xfrm>
            <a:off x="782967" y="158077"/>
            <a:ext cx="681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ระบบการเตือนภัยไฟไหม้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E718D-D73B-414B-B8A7-C79E8C5C3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84" y="1743572"/>
            <a:ext cx="5029480" cy="292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415CC3-C7CC-45C6-8A20-118E522AB947}"/>
              </a:ext>
            </a:extLst>
          </p:cNvPr>
          <p:cNvSpPr/>
          <p:nvPr/>
        </p:nvSpPr>
        <p:spPr>
          <a:xfrm>
            <a:off x="1950460" y="1192016"/>
            <a:ext cx="875635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2000" b="1" dirty="0">
                <a:solidFill>
                  <a:schemeClr val="accent5">
                    <a:lumMod val="75000"/>
                  </a:schemeClr>
                </a:solidFill>
              </a:rPr>
              <a:t>สัญญาณเตือนอัคคีภัยเป็นอุปกรณ์เตือนไฟไหม้ที่เร็วที่สุดเมื่อเกิดไฟไหม้</a:t>
            </a:r>
            <a:endParaRPr lang="ko-KR" altLang="en-US" sz="2000" b="1" kern="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078C2-E885-4A1B-8BE9-D552D86953E7}"/>
              </a:ext>
            </a:extLst>
          </p:cNvPr>
          <p:cNvSpPr/>
          <p:nvPr/>
        </p:nvSpPr>
        <p:spPr>
          <a:xfrm>
            <a:off x="1767682" y="4981914"/>
            <a:ext cx="636428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th-TH" altLang="ko-KR" sz="2000" b="1" dirty="0"/>
              <a:t>เซ็นเซอร์ที่ติดตั้งบนเพดานตรวจจับความร้อนและควันโดยอัตโนมัติ</a:t>
            </a:r>
          </a:p>
          <a:p>
            <a:pPr algn="ctr" fontAlgn="base" latinLnBrk="1">
              <a:lnSpc>
                <a:spcPct val="160000"/>
              </a:lnSpc>
            </a:pPr>
            <a:r>
              <a:rPr lang="th-TH" altLang="ko-KR" sz="2000" b="1" dirty="0"/>
              <a:t>และส่งสัญญาณเตือนภัย</a:t>
            </a:r>
            <a:endParaRPr lang="ko-KR" altLang="en-US" sz="20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651770" y="1900543"/>
            <a:ext cx="535021" cy="215080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622172" y="1862109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1200" b="1" dirty="0"/>
              <a:t>ตรวจพบ</a:t>
            </a:r>
            <a:endParaRPr lang="ko-KR" altLang="en-US" sz="1200" b="1" dirty="0"/>
          </a:p>
        </p:txBody>
      </p:sp>
      <p:sp>
        <p:nvSpPr>
          <p:cNvPr id="34" name="직사각형 33"/>
          <p:cNvSpPr/>
          <p:nvPr/>
        </p:nvSpPr>
        <p:spPr>
          <a:xfrm>
            <a:off x="3060970" y="2901398"/>
            <a:ext cx="535021" cy="215080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206246" y="3175335"/>
            <a:ext cx="535021" cy="215080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396167" y="4026298"/>
            <a:ext cx="642709" cy="169629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065506" y="3897465"/>
            <a:ext cx="995464" cy="376839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068717" y="4026298"/>
            <a:ext cx="361831" cy="241723"/>
          </a:xfrm>
          <a:prstGeom prst="rect">
            <a:avLst/>
          </a:prstGeom>
          <a:solidFill>
            <a:srgbClr val="FFFFFD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885089" y="2834000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1200" b="1" dirty="0"/>
              <a:t>เกิดไฟไหม้</a:t>
            </a:r>
            <a:endParaRPr lang="ko-KR" altLang="en-US" sz="1200" b="1" dirty="0"/>
          </a:p>
        </p:txBody>
      </p:sp>
      <p:sp>
        <p:nvSpPr>
          <p:cNvPr id="5" name="직사각형 4"/>
          <p:cNvSpPr/>
          <p:nvPr/>
        </p:nvSpPr>
        <p:spPr>
          <a:xfrm>
            <a:off x="5919279" y="3091994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ko-KR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อุปกรณ์รับข้อมูล </a:t>
            </a:r>
            <a:endParaRPr lang="en-US" altLang="ko-KR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05290" y="3971205"/>
            <a:ext cx="1806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400" b="1" dirty="0"/>
              <a:t>สัญญาณเตือนอัคคีภัย</a:t>
            </a:r>
            <a:endParaRPr lang="ko-KR" altLang="en-US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6396167" y="3954847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200" b="1" dirty="0">
                <a:solidFill>
                  <a:srgbClr val="000000"/>
                </a:solidFill>
                <a:latin typeface="Noto Sans"/>
              </a:rPr>
              <a:t>ปฏิบัติการขยายสัญญาณ</a:t>
            </a:r>
            <a:endParaRPr lang="ko-KR" altLang="en-US" sz="1200" b="1" dirty="0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C578CB24-668C-4096-A92A-F527B7F3406C}"/>
              </a:ext>
            </a:extLst>
          </p:cNvPr>
          <p:cNvSpPr/>
          <p:nvPr/>
        </p:nvSpPr>
        <p:spPr>
          <a:xfrm>
            <a:off x="1772185" y="143654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5ADF34C4-A820-48F9-BAD1-52811BA921AE}"/>
              </a:ext>
            </a:extLst>
          </p:cNvPr>
          <p:cNvSpPr/>
          <p:nvPr/>
        </p:nvSpPr>
        <p:spPr>
          <a:xfrm>
            <a:off x="336163" y="240937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8">
            <a:extLst>
              <a:ext uri="{FF2B5EF4-FFF2-40B4-BE49-F238E27FC236}">
                <a16:creationId xmlns:a16="http://schemas.microsoft.com/office/drawing/2014/main" id="{151F0DEE-DFE7-4FB2-B0AD-0DE450468314}"/>
              </a:ext>
            </a:extLst>
          </p:cNvPr>
          <p:cNvSpPr/>
          <p:nvPr/>
        </p:nvSpPr>
        <p:spPr>
          <a:xfrm>
            <a:off x="782967" y="158077"/>
            <a:ext cx="681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ระบบการเตือนภัยไฟไหม้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56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73999-5AC3-4847-9DCB-1CCDABA4A202}"/>
              </a:ext>
            </a:extLst>
          </p:cNvPr>
          <p:cNvSpPr/>
          <p:nvPr/>
        </p:nvSpPr>
        <p:spPr>
          <a:xfrm>
            <a:off x="5021317" y="2378727"/>
            <a:ext cx="4877103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b="1" dirty="0"/>
              <a:t>ใช้แบตเตอรี่ </a:t>
            </a:r>
            <a:r>
              <a:rPr lang="en-US" altLang="ko-KR" b="1" dirty="0"/>
              <a:t>9V </a:t>
            </a:r>
            <a:r>
              <a:rPr lang="th-TH" altLang="ko-KR" b="1" dirty="0"/>
              <a:t>ที่ไม่จําเป็นต้องใช้การเชื่อมต่อแหล่งพลังงานภายในส่งเสียงเตือน </a:t>
            </a:r>
            <a:r>
              <a:rPr lang="en-US" altLang="ko-KR" b="1" dirty="0">
                <a:solidFill>
                  <a:srgbClr val="FF0000"/>
                </a:solidFill>
              </a:rPr>
              <a:t>“Bibi” </a:t>
            </a:r>
            <a:r>
              <a:rPr lang="th-TH" altLang="ko-KR" b="1" dirty="0"/>
              <a:t>ดังขึ้น เพื่อบอกให้ทุกคนหนีไฟ</a:t>
            </a:r>
            <a:br>
              <a:rPr lang="th-TH" altLang="ko-KR" b="1" dirty="0"/>
            </a:br>
            <a:r>
              <a:rPr lang="th-TH" altLang="ko-KR" b="1" dirty="0"/>
              <a:t>อุปกรณ์นี้ติดตั้งอยู่บนเพดานและสามารถกดปุ่มตรวจจับอัคคีภัยได้โดยการกดปุ่มด้วยตนเอง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01903-2639-4314-8B77-F64A88636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871894"/>
            <a:ext cx="3943195" cy="394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CA4E6262-8DF0-4109-817B-B6C55A88AD3D}"/>
              </a:ext>
            </a:extLst>
          </p:cNvPr>
          <p:cNvSpPr/>
          <p:nvPr/>
        </p:nvSpPr>
        <p:spPr>
          <a:xfrm>
            <a:off x="4812560" y="264194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D5D0354-DFC5-41DF-A1F8-3A7EB4FFA177}"/>
              </a:ext>
            </a:extLst>
          </p:cNvPr>
          <p:cNvSpPr/>
          <p:nvPr/>
        </p:nvSpPr>
        <p:spPr>
          <a:xfrm>
            <a:off x="5151348" y="2082238"/>
            <a:ext cx="2308520" cy="4070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chemeClr val="bg1"/>
                </a:solidFill>
              </a:rPr>
              <a:t>อุปกรณ์ตรวจจับที่เป็นอิสระ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A1EAF152-4495-41E5-9EEB-0D5FC803585A}"/>
              </a:ext>
            </a:extLst>
          </p:cNvPr>
          <p:cNvSpPr/>
          <p:nvPr/>
        </p:nvSpPr>
        <p:spPr>
          <a:xfrm>
            <a:off x="336163" y="240937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5" name="직사각형 8">
            <a:extLst>
              <a:ext uri="{FF2B5EF4-FFF2-40B4-BE49-F238E27FC236}">
                <a16:creationId xmlns:a16="http://schemas.microsoft.com/office/drawing/2014/main" id="{B5C2431C-E074-42AD-A375-C3CD189CBFC3}"/>
              </a:ext>
            </a:extLst>
          </p:cNvPr>
          <p:cNvSpPr/>
          <p:nvPr/>
        </p:nvSpPr>
        <p:spPr>
          <a:xfrm>
            <a:off x="782967" y="158077"/>
            <a:ext cx="681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ระบบการเตือนภัยไฟไหม้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811"/>
            <a:ext cx="9897192" cy="6875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8723B-A2DD-4446-B773-8A2899C87EFC}"/>
              </a:ext>
            </a:extLst>
          </p:cNvPr>
          <p:cNvSpPr/>
          <p:nvPr/>
        </p:nvSpPr>
        <p:spPr>
          <a:xfrm>
            <a:off x="368908" y="25729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C4BDC58-1A61-4EFE-B8F4-E8A14C621319}"/>
              </a:ext>
            </a:extLst>
          </p:cNvPr>
          <p:cNvSpPr/>
          <p:nvPr/>
        </p:nvSpPr>
        <p:spPr>
          <a:xfrm>
            <a:off x="819669" y="175064"/>
            <a:ext cx="826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ระบบดับเพลิง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F3D82-0D4F-49A8-AC07-3BE53BFD04FC}"/>
              </a:ext>
            </a:extLst>
          </p:cNvPr>
          <p:cNvSpPr/>
          <p:nvPr/>
        </p:nvSpPr>
        <p:spPr>
          <a:xfrm>
            <a:off x="4714152" y="2039173"/>
            <a:ext cx="480008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/>
              <a:t>หัวดับเพลิงนั้น ติดตั้งบนพื้นผิวของตึกหรืออพาร์ตเมนต์ ท่อประปาที่ยาวเชื่อมต่ออยู่กับถัง</a:t>
            </a:r>
            <a:r>
              <a:rPr lang="th-TH" altLang="ko-KR" b="1" dirty="0" err="1"/>
              <a:t>น้ํา</a:t>
            </a:r>
            <a:r>
              <a:rPr lang="th-TH" altLang="ko-KR" b="1" dirty="0"/>
              <a:t> หมุนท่อแล้ว</a:t>
            </a:r>
            <a:r>
              <a:rPr lang="th-TH" altLang="ko-KR" b="1" dirty="0" err="1"/>
              <a:t>น้ํา</a:t>
            </a:r>
            <a:r>
              <a:rPr lang="th-TH" altLang="ko-KR" b="1" dirty="0"/>
              <a:t>จะพุ่งเพื่อพ่นน้ำดับไฟ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BB847-6EE3-4D63-9E0D-13F282F7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32" y="1492819"/>
            <a:ext cx="3040986" cy="246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AA2F3-4061-41A5-B0CD-334E34383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r="10725" b="19051"/>
          <a:stretch/>
        </p:blipFill>
        <p:spPr>
          <a:xfrm>
            <a:off x="1279491" y="4148671"/>
            <a:ext cx="3103926" cy="22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99F099-ED44-402F-939A-ED4AE76FE1CB}"/>
              </a:ext>
            </a:extLst>
          </p:cNvPr>
          <p:cNvSpPr/>
          <p:nvPr/>
        </p:nvSpPr>
        <p:spPr>
          <a:xfrm>
            <a:off x="4714152" y="4608556"/>
            <a:ext cx="4949825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th-TH" altLang="ko-KR" b="1" dirty="0"/>
              <a:t>อุปกรณ์ถูกติดตั้งบนเพดานหรือกำแพง 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b="1" dirty="0"/>
              <a:t>เมื่อเกิดเหตุไฟไหม้จะพ่นน้ำออกมาอัตโนมัติเหมือนฝนตก</a:t>
            </a:r>
            <a:endParaRPr lang="ko-KR" altLang="en-US" b="1" kern="0" dirty="0">
              <a:latin typeface="+mj-ea"/>
              <a:ea typeface="+mj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21A7C43-9702-4C48-BAA5-A248FB7692ED}"/>
              </a:ext>
            </a:extLst>
          </p:cNvPr>
          <p:cNvSpPr/>
          <p:nvPr/>
        </p:nvSpPr>
        <p:spPr>
          <a:xfrm>
            <a:off x="4827798" y="1727200"/>
            <a:ext cx="1512228" cy="3094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</a:rPr>
              <a:t>หัวท่อดับเพลิง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A305F5-BAC5-4030-BD60-DC1563A50A05}"/>
              </a:ext>
            </a:extLst>
          </p:cNvPr>
          <p:cNvSpPr/>
          <p:nvPr/>
        </p:nvSpPr>
        <p:spPr>
          <a:xfrm>
            <a:off x="4783666" y="4368800"/>
            <a:ext cx="1595567" cy="3471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</a:rPr>
              <a:t>เครื่องสปริงเคิล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F6C07149-FC41-412A-AF25-B3A7DE671067}"/>
              </a:ext>
            </a:extLst>
          </p:cNvPr>
          <p:cNvSpPr/>
          <p:nvPr/>
        </p:nvSpPr>
        <p:spPr>
          <a:xfrm>
            <a:off x="4520795" y="221506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79FCCA85-F2E1-4BDC-B640-3EA5EDCF303A}"/>
              </a:ext>
            </a:extLst>
          </p:cNvPr>
          <p:cNvSpPr/>
          <p:nvPr/>
        </p:nvSpPr>
        <p:spPr>
          <a:xfrm>
            <a:off x="4520795" y="479263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7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73999-5AC3-4847-9DCB-1CCDABA4A202}"/>
              </a:ext>
            </a:extLst>
          </p:cNvPr>
          <p:cNvSpPr/>
          <p:nvPr/>
        </p:nvSpPr>
        <p:spPr>
          <a:xfrm>
            <a:off x="209107" y="1321746"/>
            <a:ext cx="948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rgbClr val="002060"/>
                </a:solidFill>
              </a:rPr>
              <a:t>เครื่องดับเพลิงเป็นอุปกรณ์ที่คนสามารถใช้ในการดับไฟ</a:t>
            </a:r>
            <a:br>
              <a:rPr lang="th-TH" altLang="ko-KR" sz="2000" b="1" dirty="0">
                <a:solidFill>
                  <a:srgbClr val="002060"/>
                </a:solidFill>
              </a:rPr>
            </a:br>
            <a:r>
              <a:rPr lang="th-TH" altLang="ko-KR" sz="2000" b="1" dirty="0">
                <a:solidFill>
                  <a:srgbClr val="002060"/>
                </a:solidFill>
              </a:rPr>
              <a:t>เมื่อเริ่มเกิดไฟลุกหรือเหตุไฟไหม้</a:t>
            </a:r>
            <a:r>
              <a:rPr lang="th-TH" altLang="ko-KR" sz="2000" b="1" dirty="0" err="1">
                <a:solidFill>
                  <a:srgbClr val="002060"/>
                </a:solidFill>
              </a:rPr>
              <a:t>เล็กๆ</a:t>
            </a:r>
            <a:endParaRPr lang="ko-KR" altLang="en-US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8447A-1EED-4C2C-A1B1-0DED9D94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70" y="2291708"/>
            <a:ext cx="2232489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6060E-BF0D-41D6-8359-6DAB89CE1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4098" r="12049" b="7232"/>
          <a:stretch/>
        </p:blipFill>
        <p:spPr>
          <a:xfrm>
            <a:off x="4210986" y="2293574"/>
            <a:ext cx="2232000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48B8D-DA57-4B1F-A9F1-0BCE8C84B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56" y="2291709"/>
            <a:ext cx="2232000" cy="27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11841" y="5156805"/>
            <a:ext cx="16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altLang="ko-KR" b="1" dirty="0"/>
              <a:t>เครื่องดับเพลิง</a:t>
            </a:r>
            <a:endParaRPr lang="en-US" altLang="ko-K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3018" y="5130683"/>
            <a:ext cx="332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/>
              <a:t>เครื่องดับเพลิงคาร์โบนไดออกซิน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07807" y="5154157"/>
            <a:ext cx="169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/>
              <a:t>เครื่องดับเพลิง</a:t>
            </a:r>
            <a:endParaRPr lang="ko-KR" altLang="en-US" b="1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074333" y="5164462"/>
            <a:ext cx="1422400" cy="348066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030154" y="5136656"/>
            <a:ext cx="2656717" cy="369332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7003803" y="5154157"/>
            <a:ext cx="1594108" cy="337434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9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2" name="Rectangle 13">
            <a:extLst>
              <a:ext uri="{FF2B5EF4-FFF2-40B4-BE49-F238E27FC236}">
                <a16:creationId xmlns:a16="http://schemas.microsoft.com/office/drawing/2014/main" id="{3F11489E-AE79-4B37-BE64-21BB8AB8211B}"/>
              </a:ext>
            </a:extLst>
          </p:cNvPr>
          <p:cNvSpPr/>
          <p:nvPr/>
        </p:nvSpPr>
        <p:spPr>
          <a:xfrm>
            <a:off x="368908" y="25729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8">
            <a:extLst>
              <a:ext uri="{FF2B5EF4-FFF2-40B4-BE49-F238E27FC236}">
                <a16:creationId xmlns:a16="http://schemas.microsoft.com/office/drawing/2014/main" id="{240C4739-0E00-4C00-9E23-63288EAE42C8}"/>
              </a:ext>
            </a:extLst>
          </p:cNvPr>
          <p:cNvSpPr/>
          <p:nvPr/>
        </p:nvSpPr>
        <p:spPr>
          <a:xfrm>
            <a:off x="819669" y="175064"/>
            <a:ext cx="826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ระบบดับเพลิง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44" name="다이아몬드 27">
            <a:extLst>
              <a:ext uri="{FF2B5EF4-FFF2-40B4-BE49-F238E27FC236}">
                <a16:creationId xmlns:a16="http://schemas.microsoft.com/office/drawing/2014/main" id="{96CB4C82-C048-4AF6-B1BD-BF2D6A4919D6}"/>
              </a:ext>
            </a:extLst>
          </p:cNvPr>
          <p:cNvSpPr/>
          <p:nvPr/>
        </p:nvSpPr>
        <p:spPr>
          <a:xfrm>
            <a:off x="2156394" y="524181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다이아몬드 27">
            <a:extLst>
              <a:ext uri="{FF2B5EF4-FFF2-40B4-BE49-F238E27FC236}">
                <a16:creationId xmlns:a16="http://schemas.microsoft.com/office/drawing/2014/main" id="{D381D709-3359-46D7-B00C-D5537AC7B4C8}"/>
              </a:ext>
            </a:extLst>
          </p:cNvPr>
          <p:cNvSpPr/>
          <p:nvPr/>
        </p:nvSpPr>
        <p:spPr>
          <a:xfrm>
            <a:off x="4119581" y="523007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다이아몬드 27">
            <a:extLst>
              <a:ext uri="{FF2B5EF4-FFF2-40B4-BE49-F238E27FC236}">
                <a16:creationId xmlns:a16="http://schemas.microsoft.com/office/drawing/2014/main" id="{33609718-0837-4193-9082-43C3FE468E09}"/>
              </a:ext>
            </a:extLst>
          </p:cNvPr>
          <p:cNvSpPr/>
          <p:nvPr/>
        </p:nvSpPr>
        <p:spPr>
          <a:xfrm>
            <a:off x="7088252" y="524181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5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9237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F3D82-0D4F-49A8-AC07-3BE53BFD04FC}"/>
              </a:ext>
            </a:extLst>
          </p:cNvPr>
          <p:cNvSpPr/>
          <p:nvPr/>
        </p:nvSpPr>
        <p:spPr>
          <a:xfrm>
            <a:off x="4641622" y="2755043"/>
            <a:ext cx="5255570" cy="204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endParaRPr lang="ko-KR" altLang="en-US" sz="1400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</a:rPr>
              <a:t>ไฟไหม้ระดับ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th-TH" altLang="ko-KR" b="1" dirty="0"/>
              <a:t>ไฟไหม้จากวัตถุเช่น โต๊ะ, เสื้อผ้า, หนังสือ, ต้นไม้, ผ้า,   กระดาษ ฯลฯ</a:t>
            </a:r>
            <a:endParaRPr lang="en-US" altLang="ko-KR" b="1" dirty="0"/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</a:rPr>
              <a:t>ระดับ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th-TH" altLang="ko-KR" b="1" dirty="0"/>
              <a:t>ไฟไหม้โดยแก๊สหรือน้ำมัน</a:t>
            </a:r>
            <a:endParaRPr lang="ko-KR" altLang="en-US" sz="1400" b="1" dirty="0"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FAA64-A84E-41FC-AD9D-132B118D0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6" y="3023173"/>
            <a:ext cx="3507444" cy="2433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직사각형 1"/>
          <p:cNvSpPr/>
          <p:nvPr/>
        </p:nvSpPr>
        <p:spPr>
          <a:xfrm>
            <a:off x="812516" y="2429227"/>
            <a:ext cx="827461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kern="0" dirty="0">
                <a:latin typeface="+mj-ea"/>
              </a:rPr>
              <a:t>แค่มี เครื่องดับเพลิง เพียงเครื่องเดียวก็สามารถดับไฟระดับ </a:t>
            </a:r>
            <a:r>
              <a:rPr lang="en-US" altLang="ko-KR" sz="2000" b="1" kern="0" dirty="0">
                <a:latin typeface="+mj-ea"/>
              </a:rPr>
              <a:t>A, B, C </a:t>
            </a:r>
            <a:r>
              <a:rPr lang="th-TH" altLang="ko-KR" sz="2000" b="1" kern="0" dirty="0">
                <a:latin typeface="+mj-ea"/>
              </a:rPr>
              <a:t>ได้หมด</a:t>
            </a:r>
            <a:endParaRPr lang="ko-KR" altLang="en-US" sz="2000" b="1" kern="0" dirty="0">
              <a:latin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4758009" y="4812011"/>
            <a:ext cx="5104015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Arial Unicode MS"/>
                <a:ea typeface="inherit"/>
                <a:cs typeface="Angsana New" charset="-34"/>
              </a:rPr>
              <a:t>ระดับ</a:t>
            </a:r>
            <a:r>
              <a:rPr kumimoji="0" lang="th-TH" altLang="ko-K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Unicode MS"/>
                <a:ea typeface="inherit"/>
                <a:cs typeface="Angsana New" charset="-34"/>
              </a:rPr>
              <a:t> C</a:t>
            </a:r>
            <a:endParaRPr kumimoji="0" lang="en-US" altLang="ko-KR" sz="18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Unicode MS"/>
              <a:ea typeface="inherit"/>
              <a:cs typeface="Angsana New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  <a:cs typeface="Angsana New" charset="-34"/>
              </a:rPr>
              <a:t> ไฟไหม้จากอุปกรณ์อิเล็กทรอนิกส์เช่น  ทีวี  หม้อแปลง ฯลฯ</a:t>
            </a:r>
            <a:r>
              <a:rPr kumimoji="0" lang="th-TH" altLang="ko-KR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charset="-34"/>
              </a:rPr>
              <a:t> </a:t>
            </a:r>
            <a:endParaRPr kumimoji="0" lang="en-US" altLang="ko-K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D207159-3A60-4075-BB2A-6F75A158D07F}"/>
              </a:ext>
            </a:extLst>
          </p:cNvPr>
          <p:cNvSpPr/>
          <p:nvPr/>
        </p:nvSpPr>
        <p:spPr>
          <a:xfrm>
            <a:off x="333454" y="236845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8">
            <a:extLst>
              <a:ext uri="{FF2B5EF4-FFF2-40B4-BE49-F238E27FC236}">
                <a16:creationId xmlns:a16="http://schemas.microsoft.com/office/drawing/2014/main" id="{22571D12-D5C3-4574-A006-637A22FCA47D}"/>
              </a:ext>
            </a:extLst>
          </p:cNvPr>
          <p:cNvSpPr/>
          <p:nvPr/>
        </p:nvSpPr>
        <p:spPr>
          <a:xfrm>
            <a:off x="767987" y="20032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อัคคีภัยระดับ </a:t>
            </a:r>
            <a:r>
              <a:rPr lang="en-US" altLang="ko-KR" sz="3600" b="1" dirty="0">
                <a:solidFill>
                  <a:srgbClr val="002060"/>
                </a:solidFill>
              </a:rPr>
              <a:t>K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F31F2F4-7C6D-44DF-897C-F1CCF618BB90}"/>
              </a:ext>
            </a:extLst>
          </p:cNvPr>
          <p:cNvSpPr/>
          <p:nvPr/>
        </p:nvSpPr>
        <p:spPr>
          <a:xfrm>
            <a:off x="2426757" y="2009644"/>
            <a:ext cx="5046134" cy="385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</a:rPr>
              <a:t>เครื่องมือดับเพลิงที่เหมาะสมกับประเภทไฟแต่ละชนิด</a:t>
            </a:r>
            <a:endParaRPr lang="en-US" altLang="ko-KR" sz="24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84D8A684-0E3C-46E7-B813-1C0DA4FC6ABF}"/>
              </a:ext>
            </a:extLst>
          </p:cNvPr>
          <p:cNvSpPr/>
          <p:nvPr/>
        </p:nvSpPr>
        <p:spPr>
          <a:xfrm>
            <a:off x="4460902" y="325682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9D914856-18EC-4557-8FDB-93C2261B0E9D}"/>
              </a:ext>
            </a:extLst>
          </p:cNvPr>
          <p:cNvSpPr/>
          <p:nvPr/>
        </p:nvSpPr>
        <p:spPr>
          <a:xfrm>
            <a:off x="4460901" y="409903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2F360B89-E208-4EB4-88DF-45BC19978EB1}"/>
              </a:ext>
            </a:extLst>
          </p:cNvPr>
          <p:cNvSpPr/>
          <p:nvPr/>
        </p:nvSpPr>
        <p:spPr>
          <a:xfrm>
            <a:off x="4466961" y="48612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8723B-A2DD-4446-B773-8A2899C87EFC}"/>
              </a:ext>
            </a:extLst>
          </p:cNvPr>
          <p:cNvSpPr/>
          <p:nvPr/>
        </p:nvSpPr>
        <p:spPr>
          <a:xfrm>
            <a:off x="333454" y="236845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0C4BDC58-1A61-4EFE-B8F4-E8A14C621319}"/>
              </a:ext>
            </a:extLst>
          </p:cNvPr>
          <p:cNvSpPr/>
          <p:nvPr/>
        </p:nvSpPr>
        <p:spPr>
          <a:xfrm>
            <a:off x="767987" y="20032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spc="-300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อัคคีภัยระดับ </a:t>
            </a:r>
            <a:r>
              <a:rPr lang="en-US" altLang="ko-KR" sz="3600" b="1" dirty="0">
                <a:solidFill>
                  <a:srgbClr val="002060"/>
                </a:solidFill>
              </a:rPr>
              <a:t>K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6C8E9-06B5-476F-B91E-EF07CCCF2FB3}"/>
              </a:ext>
            </a:extLst>
          </p:cNvPr>
          <p:cNvSpPr txBox="1"/>
          <p:nvPr/>
        </p:nvSpPr>
        <p:spPr>
          <a:xfrm>
            <a:off x="2200308" y="4683764"/>
            <a:ext cx="54990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>
              <a:lnSpc>
                <a:spcPct val="200000"/>
              </a:lnSpc>
            </a:pPr>
            <a:r>
              <a:rPr lang="th-TH" altLang="ko-KR" b="1" dirty="0">
                <a:latin typeface="+mj-ea"/>
                <a:ea typeface="+mj-ea"/>
              </a:rPr>
              <a:t>ไฟไหม้ที่เกิดจากการอุปกรณ์ทำอาหารที่มีน้ำมันพืชหรือน้ำมันสัตว์</a:t>
            </a:r>
          </a:p>
          <a:p>
            <a:pPr algn="ctr" fontAlgn="base" latinLnBrk="1">
              <a:lnSpc>
                <a:spcPct val="200000"/>
              </a:lnSpc>
            </a:pPr>
            <a:r>
              <a:rPr lang="th-TH" altLang="ko-KR" b="1" dirty="0">
                <a:latin typeface="+mj-ea"/>
                <a:ea typeface="+mj-ea"/>
              </a:rPr>
              <a:t>ในห้องครัวมีความจำเป็นต้องใช้อุปกรณ์ดับเพลิงระดับ </a:t>
            </a:r>
            <a:r>
              <a:rPr lang="en-US" altLang="ko-KR" b="1" dirty="0">
                <a:latin typeface="+mj-ea"/>
                <a:ea typeface="+mj-ea"/>
              </a:rPr>
              <a:t>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6B439-8D34-479F-B43F-67C85FBA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204" y="2314586"/>
            <a:ext cx="2943186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CE2503-254D-4A50-B410-D74D247F5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37" y="2314586"/>
            <a:ext cx="2943188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그룹 18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1CFDDFA-C6C5-4B5A-80D5-6D09CD886962}"/>
              </a:ext>
            </a:extLst>
          </p:cNvPr>
          <p:cNvSpPr/>
          <p:nvPr/>
        </p:nvSpPr>
        <p:spPr>
          <a:xfrm>
            <a:off x="3669589" y="1540797"/>
            <a:ext cx="2560470" cy="4277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ไฟไหม้ระดับ 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K </a:t>
            </a:r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คืออะไร?</a:t>
            </a:r>
            <a:endParaRPr lang="ko-KR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53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2512</TotalTime>
  <Words>659</Words>
  <Application>Microsoft Office PowerPoint</Application>
  <PresentationFormat>사용자 지정</PresentationFormat>
  <Paragraphs>139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Angsana New</vt:lpstr>
      <vt:lpstr>Arial Unicode MS</vt:lpstr>
      <vt:lpstr>Cordia New</vt:lpstr>
      <vt:lpstr>inherit</vt:lpstr>
      <vt:lpstr>Noto Sans</vt:lpstr>
      <vt:lpstr>나눔스퀘어 Bold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156</cp:revision>
  <dcterms:created xsi:type="dcterms:W3CDTF">2019-12-24T06:56:25Z</dcterms:created>
  <dcterms:modified xsi:type="dcterms:W3CDTF">2020-10-22T05:09:42Z</dcterms:modified>
</cp:coreProperties>
</file>