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1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40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978" y="114"/>
      </p:cViewPr>
      <p:guideLst>
        <p:guide orient="horz" pos="2162"/>
        <p:guide pos="31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1361043453216E-2"/>
          <c:y val="0.16842529177665699"/>
          <c:w val="0.94841712713241599"/>
          <c:h val="0.71928638219833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37-4344-BDEF-24A059929C74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37-4344-BDEF-24A059929C74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37-4344-BDEF-24A059929C74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37-4344-BDEF-24A059929C74}"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37-4344-BDEF-24A059929C7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FFD966"/>
                    </a:solidFill>
                  </a:defRPr>
                </a:pPr>
                <a:endParaRPr lang="ko-K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37-4344-BDEF-24A059929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7039072"/>
        <c:axId val="-2141460896"/>
      </c:barChart>
      <c:catAx>
        <c:axId val="183703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1460896"/>
        <c:crosses val="autoZero"/>
        <c:auto val="1"/>
        <c:lblAlgn val="ctr"/>
        <c:lblOffset val="100"/>
        <c:tickMarkSkip val="1"/>
        <c:noMultiLvlLbl val="0"/>
      </c:catAx>
      <c:valAx>
        <c:axId val="-214146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7039072"/>
        <c:crosses val="autoZero"/>
        <c:crossBetween val="between"/>
      </c:valAx>
      <c:spPr>
        <a:noFill/>
        <a:ln w="9525" cap="flat" cmpd="sng" algn="ctr">
          <a:noFill/>
          <a:prstDash val="solid"/>
          <a:round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0"/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83641123771701"/>
          <c:y val="7.7946893870830494E-2"/>
          <c:w val="0.61597853899002097"/>
          <c:h val="0.578223347663879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63B5-43A4-8491-786EE69018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63B5-43A4-8491-786EE69018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63B5-43A4-8491-786EE69018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63B5-43A4-8491-786EE69018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385724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부주의</c:v>
                </c:pt>
                <c:pt idx="1">
                  <c:v>기계적 요인</c:v>
                </c:pt>
                <c:pt idx="2">
                  <c:v>전기적요인</c:v>
                </c:pt>
                <c:pt idx="3">
                  <c:v>기타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B5-43A4-8491-786EE6901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9525" cap="flat" cmpd="sng" algn="ctr">
          <a:noFill/>
          <a:prstDash val="solid"/>
          <a:round/>
        </a:ln>
      </c:spPr>
    </c:plotArea>
    <c:legend>
      <c:legendPos val="b"/>
      <c:overlay val="0"/>
    </c:legend>
    <c:plotVisOnly val="1"/>
    <c:dispBlanksAs val="gap"/>
    <c:showDLblsOverMax val="1"/>
  </c:chart>
  <c:spPr>
    <a:gradFill rotWithShape="1">
      <a:gsLst>
        <a:gs pos="0">
          <a:schemeClr val="lt2"/>
        </a:gs>
        <a:gs pos="100000">
          <a:schemeClr val="bg1"/>
        </a:gs>
      </a:gsLst>
      <a:lin ang="16200000" scaled="0"/>
      <a:tileRect/>
    </a:gradFill>
  </c:spPr>
  <c:txPr>
    <a:bodyPr/>
    <a:lstStyle/>
    <a:p>
      <a:pPr>
        <a:defRPr sz="1800"/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-1" styleIndex="3"/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A6CD0F2-CC72-41C8-B974-2FA4D99C6B23}" type="datetime1">
              <a:rPr lang="ko-KR" altLang="en-US"/>
              <a:pPr lvl="0">
                <a:defRPr/>
              </a:pPr>
              <a:t>2020-05-04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6D602D43-BF35-44CC-816F-E619016348E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2982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89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72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79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35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7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13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4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7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477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918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6D602D43-BF35-44CC-816F-E619016348E2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31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109E-437E-4FA0-8DAF-2E01AB9E127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8DC3-2CE3-4676-96D8-C9564EE40CC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5836-5B99-48A8-B230-BAFE2EF9552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8C6F-A1DC-41A1-8AF9-CBBAC25CAF34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CB78-F0A4-48E4-A739-D46602B07B83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4A94-2F61-4032-A152-43EA2F6DE019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75DA-8BFD-4D4F-A804-58E5F6D00C51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B0CB4-160F-4F61-A209-FD9FED7F1674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D31-5360-438B-B17F-3DB05C6CD09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0C0B-0144-4DCF-9E23-5B74445C3C0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C562-8CA5-4059-B317-8766A8FCC805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87746-BBA1-4922-BE24-1E23F7271D8B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422932" y="2148044"/>
            <a:ext cx="6597112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산부인과 </a:t>
            </a:r>
          </a:p>
          <a:p>
            <a:pPr algn="ctr">
              <a:spcAft>
                <a:spcPts val="802"/>
              </a:spcAft>
              <a:defRPr/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산후조리원 화재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/>
          <p:cNvSpPr/>
          <p:nvPr/>
        </p:nvSpPr>
        <p:spPr>
          <a:xfrm>
            <a:off x="383209" y="1605548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45719" tIns="45719" rIns="45719" bIns="45719" anchor="ctr">
            <a:spAutoFit/>
          </a:bodyPr>
          <a:lstStyle/>
          <a:p>
            <a:pPr algn="ctr" defTabSz="914403" hangingPunct="0">
              <a:defRPr/>
            </a:pPr>
            <a:endParaRPr lang="ko-KR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/>
          <p:cNvSpPr/>
          <p:nvPr/>
        </p:nvSpPr>
        <p:spPr>
          <a:xfrm>
            <a:off x="6027" y="1533980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8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41181" y="3786187"/>
            <a:ext cx="5145087" cy="492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83209" y="2009138"/>
            <a:ext cx="5145087" cy="492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BD988-CD17-4991-B9DB-19F0F88BAA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그림 4">
            <a:extLst>
              <a:ext uri="{FF2B5EF4-FFF2-40B4-BE49-F238E27FC236}">
                <a16:creationId xmlns:a16="http://schemas.microsoft.com/office/drawing/2014/main" id="{BB93A8E2-2DD3-4E39-98D4-C45CAA70F0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0" name="그림 5">
            <a:extLst>
              <a:ext uri="{FF2B5EF4-FFF2-40B4-BE49-F238E27FC236}">
                <a16:creationId xmlns:a16="http://schemas.microsoft.com/office/drawing/2014/main" id="{EF5FC15D-FEA2-4793-9D1A-89A1721695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896" y="1406406"/>
            <a:ext cx="448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endParaRPr lang="ko-KR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나눔스퀘어_ac Bold"/>
              <a:ea typeface="나눔스퀘어_ac Bold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118114" y="2522037"/>
            <a:ext cx="4666574" cy="69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유독가스가 섞인 연기를 한모금만 마셔도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유독물질이</a:t>
            </a: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폐에 들어가 생명 위협</a:t>
            </a:r>
            <a:endParaRPr lang="en-US" altLang="ko-KR" sz="1400" b="1" dirty="0">
              <a:latin typeface="+mj-ea"/>
              <a:ea typeface="+mj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68977" y="3897000"/>
            <a:ext cx="2834823" cy="1818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그룹 6"/>
          <p:cNvGrpSpPr/>
          <p:nvPr/>
        </p:nvGrpSpPr>
        <p:grpSpPr>
          <a:xfrm>
            <a:off x="4160059" y="1561076"/>
            <a:ext cx="4806573" cy="1557112"/>
            <a:chOff x="1250115" y="1976447"/>
            <a:chExt cx="4806573" cy="1557112"/>
          </a:xfrm>
        </p:grpSpPr>
        <p:sp>
          <p:nvSpPr>
            <p:cNvPr id="33" name="직사각형 7"/>
            <p:cNvSpPr/>
            <p:nvPr/>
          </p:nvSpPr>
          <p:spPr>
            <a:xfrm>
              <a:off x="3061515" y="1976447"/>
              <a:ext cx="1066536" cy="1557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5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6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7" name="그룹 11"/>
          <p:cNvGrpSpPr/>
          <p:nvPr/>
        </p:nvGrpSpPr>
        <p:grpSpPr>
          <a:xfrm>
            <a:off x="4118114" y="4114579"/>
            <a:ext cx="4806573" cy="1557340"/>
            <a:chOff x="1250115" y="4764605"/>
            <a:chExt cx="4806573" cy="1557340"/>
          </a:xfrm>
        </p:grpSpPr>
        <p:sp>
          <p:nvSpPr>
            <p:cNvPr id="38" name="직사각형 12"/>
            <p:cNvSpPr/>
            <p:nvPr/>
          </p:nvSpPr>
          <p:spPr>
            <a:xfrm flipV="1">
              <a:off x="3061515" y="4764605"/>
              <a:ext cx="1066536" cy="1557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9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0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41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pic>
        <p:nvPicPr>
          <p:cNvPr id="42" name="그림 1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68977" y="1775738"/>
            <a:ext cx="2834823" cy="181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그룹 25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27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0" name="그림 18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43" name="그림 19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8" name="그림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29" name="그림 1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44" name="직사각형 1">
            <a:extLst>
              <a:ext uri="{FF2B5EF4-FFF2-40B4-BE49-F238E27FC236}">
                <a16:creationId xmlns:a16="http://schemas.microsoft.com/office/drawing/2014/main" id="{F268980F-6595-4D41-B40D-60C222E7D78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12">
            <a:extLst>
              <a:ext uri="{FF2B5EF4-FFF2-40B4-BE49-F238E27FC236}">
                <a16:creationId xmlns:a16="http://schemas.microsoft.com/office/drawing/2014/main" id="{A41E31F4-04D9-435A-90C8-7B4ADC358B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6" name="그림 15">
            <a:extLst>
              <a:ext uri="{FF2B5EF4-FFF2-40B4-BE49-F238E27FC236}">
                <a16:creationId xmlns:a16="http://schemas.microsoft.com/office/drawing/2014/main" id="{F9D68FBA-DFBE-408C-ABFC-A30C1578E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7" name="직사각형 8">
            <a:extLst>
              <a:ext uri="{FF2B5EF4-FFF2-40B4-BE49-F238E27FC236}">
                <a16:creationId xmlns:a16="http://schemas.microsoft.com/office/drawing/2014/main" id="{34C4E1FF-E51F-4D30-8E4B-24C0B27AB227}"/>
              </a:ext>
            </a:extLst>
          </p:cNvPr>
          <p:cNvSpPr/>
          <p:nvPr/>
        </p:nvSpPr>
        <p:spPr>
          <a:xfrm>
            <a:off x="981711" y="316365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화재 시 열과 연기의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01E1EE-06F0-4E87-9025-CDB13762E3C3}"/>
              </a:ext>
            </a:extLst>
          </p:cNvPr>
          <p:cNvSpPr/>
          <p:nvPr/>
        </p:nvSpPr>
        <p:spPr>
          <a:xfrm>
            <a:off x="418216" y="321675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2E7C5843-7360-4E75-AC81-1650E978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38C3E1-9FC7-4C8A-B2DA-AE7447EB54B2}"/>
              </a:ext>
            </a:extLst>
          </p:cNvPr>
          <p:cNvSpPr/>
          <p:nvPr/>
        </p:nvSpPr>
        <p:spPr>
          <a:xfrm>
            <a:off x="4069721" y="3354313"/>
            <a:ext cx="4949825" cy="1285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</a:rPr>
              <a:t>일산화탄소의 증가와 산소의 감소로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</a:rPr>
              <a:t>전산소증으로 인한 </a:t>
            </a:r>
            <a:r>
              <a:rPr lang="ko-KR" altLang="en-US" b="1" dirty="0">
                <a:solidFill>
                  <a:schemeClr val="accent2">
                    <a:lumMod val="90000"/>
                  </a:schemeClr>
                </a:solidFill>
                <a:latin typeface="+mj-ea"/>
              </a:rPr>
              <a:t>호흡곤란 초래</a:t>
            </a:r>
            <a:endParaRPr lang="en-US" altLang="ko-KR" b="1" dirty="0">
              <a:latin typeface="+mj-ea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</a:rPr>
              <a:t>뜨거운 열기와 화염으로 </a:t>
            </a:r>
            <a:r>
              <a:rPr lang="ko-KR" altLang="en-US" b="1" dirty="0">
                <a:solidFill>
                  <a:schemeClr val="accent2">
                    <a:lumMod val="90000"/>
                  </a:schemeClr>
                </a:solidFill>
                <a:latin typeface="+mj-ea"/>
              </a:rPr>
              <a:t>흡입화상</a:t>
            </a:r>
            <a:r>
              <a:rPr lang="ko-KR" altLang="en-US" b="1" dirty="0">
                <a:latin typeface="+mj-ea"/>
              </a:rPr>
              <a:t> 초래</a:t>
            </a:r>
            <a:endParaRPr lang="en-US" altLang="ko-KR" b="1" dirty="0">
              <a:latin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079819" y="1898333"/>
            <a:ext cx="4829761" cy="1343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유독가스에는 열분해에 의한 여러 가지 가스가 포함</a:t>
            </a:r>
            <a:r>
              <a:rPr lang="en-US" altLang="ko-KR" sz="1400" b="1" dirty="0">
                <a:latin typeface="+mn-ea"/>
              </a:rPr>
              <a:t>.</a:t>
            </a:r>
            <a:endParaRPr lang="ko-KR" altLang="en-US" sz="1400" b="1" dirty="0">
              <a:latin typeface="+mn-ea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화재 시 일산화탄소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시안화수소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염화수소 등 독성 발생</a:t>
            </a:r>
            <a:r>
              <a:rPr lang="en-US" altLang="ko-KR" sz="1400" b="1" dirty="0">
                <a:latin typeface="+mn-ea"/>
              </a:rPr>
              <a:t>.</a:t>
            </a:r>
            <a:endParaRPr lang="ko-KR" altLang="en-US" sz="1400" b="1" dirty="0">
              <a:latin typeface="+mn-ea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화재 현장의 부족한 산소와 유독가스의 상승작용으로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질식 및 중독의 위험 증가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4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14" name="그림 18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5" name="그림 19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16" name="그림 17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17" name="그림 18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22" name="직사각형 1">
            <a:extLst>
              <a:ext uri="{FF2B5EF4-FFF2-40B4-BE49-F238E27FC236}">
                <a16:creationId xmlns:a16="http://schemas.microsoft.com/office/drawing/2014/main" id="{4D0A0883-1635-42DA-82BF-E2702FA8B72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12">
            <a:extLst>
              <a:ext uri="{FF2B5EF4-FFF2-40B4-BE49-F238E27FC236}">
                <a16:creationId xmlns:a16="http://schemas.microsoft.com/office/drawing/2014/main" id="{80251973-5A80-47E3-B5BF-6C4C278E06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4" name="그림 15">
            <a:extLst>
              <a:ext uri="{FF2B5EF4-FFF2-40B4-BE49-F238E27FC236}">
                <a16:creationId xmlns:a16="http://schemas.microsoft.com/office/drawing/2014/main" id="{4C678E12-67EF-4808-865B-C144210EF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5" name="직사각형 8">
            <a:extLst>
              <a:ext uri="{FF2B5EF4-FFF2-40B4-BE49-F238E27FC236}">
                <a16:creationId xmlns:a16="http://schemas.microsoft.com/office/drawing/2014/main" id="{EDED1A30-0556-4585-B0A4-14D593D6887B}"/>
              </a:ext>
            </a:extLst>
          </p:cNvPr>
          <p:cNvSpPr/>
          <p:nvPr/>
        </p:nvSpPr>
        <p:spPr>
          <a:xfrm>
            <a:off x="981711" y="316365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화재 시 열과 연기의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AA32E6-4E01-4000-9F2D-C0DCBAB85FF7}"/>
              </a:ext>
            </a:extLst>
          </p:cNvPr>
          <p:cNvSpPr/>
          <p:nvPr/>
        </p:nvSpPr>
        <p:spPr>
          <a:xfrm>
            <a:off x="418216" y="321675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B990F-58D4-4A95-AF01-125078A335FA}"/>
              </a:ext>
            </a:extLst>
          </p:cNvPr>
          <p:cNvSpPr/>
          <p:nvPr/>
        </p:nvSpPr>
        <p:spPr>
          <a:xfrm>
            <a:off x="1988164" y="1399223"/>
            <a:ext cx="7724526" cy="42551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화면 캡처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94181" y="2367310"/>
            <a:ext cx="2792042" cy="2572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C3587A7-2411-4078-9448-4C4FAE723954}"/>
              </a:ext>
            </a:extLst>
          </p:cNvPr>
          <p:cNvSpPr/>
          <p:nvPr/>
        </p:nvSpPr>
        <p:spPr>
          <a:xfrm>
            <a:off x="5683302" y="5188258"/>
            <a:ext cx="2029765" cy="33145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69F4130F-70DD-4876-814A-9D4A99D3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1" name="다이아몬드 27">
            <a:extLst>
              <a:ext uri="{FF2B5EF4-FFF2-40B4-BE49-F238E27FC236}">
                <a16:creationId xmlns:a16="http://schemas.microsoft.com/office/drawing/2014/main" id="{D498D2DD-0F76-474B-BE6D-4F690B57AFD2}"/>
              </a:ext>
            </a:extLst>
          </p:cNvPr>
          <p:cNvSpPr/>
          <p:nvPr/>
        </p:nvSpPr>
        <p:spPr>
          <a:xfrm>
            <a:off x="3893375" y="2040622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다이아몬드 27">
            <a:extLst>
              <a:ext uri="{FF2B5EF4-FFF2-40B4-BE49-F238E27FC236}">
                <a16:creationId xmlns:a16="http://schemas.microsoft.com/office/drawing/2014/main" id="{8EC12BE3-3C26-44EB-B3D7-6D4121A839E5}"/>
              </a:ext>
            </a:extLst>
          </p:cNvPr>
          <p:cNvSpPr/>
          <p:nvPr/>
        </p:nvSpPr>
        <p:spPr>
          <a:xfrm>
            <a:off x="3893375" y="3632273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다이아몬드 27">
            <a:extLst>
              <a:ext uri="{FF2B5EF4-FFF2-40B4-BE49-F238E27FC236}">
                <a16:creationId xmlns:a16="http://schemas.microsoft.com/office/drawing/2014/main" id="{6AD9AAEA-06E0-4B0D-A3C3-B843FFB21C9E}"/>
              </a:ext>
            </a:extLst>
          </p:cNvPr>
          <p:cNvSpPr/>
          <p:nvPr/>
        </p:nvSpPr>
        <p:spPr>
          <a:xfrm>
            <a:off x="3893374" y="4608237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F66DFC-CCC9-4904-ACA7-2CCCC40F85CD}"/>
              </a:ext>
            </a:extLst>
          </p:cNvPr>
          <p:cNvSpPr txBox="1"/>
          <p:nvPr/>
        </p:nvSpPr>
        <p:spPr>
          <a:xfrm>
            <a:off x="4079820" y="3515619"/>
            <a:ext cx="5589992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만약 얼굴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입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목구멍에 화상을 입은 경우 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호흡곤란을 유발하여 매우 심각한 상태가 발생</a:t>
            </a:r>
            <a:br>
              <a:rPr lang="en-US" altLang="ko-KR" sz="1400" b="1" dirty="0">
                <a:latin typeface="+mn-ea"/>
              </a:rPr>
            </a:br>
            <a:endParaRPr lang="ko-KR" altLang="en-US" sz="1400" b="1" dirty="0">
              <a:latin typeface="+mn-ea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코털이 그을린 흔적이 있거나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입안의 점막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혀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목구멍에 </a:t>
            </a:r>
            <a:br>
              <a:rPr lang="en-US" altLang="ko-KR" sz="1400" b="1" dirty="0">
                <a:latin typeface="+mn-ea"/>
              </a:rPr>
            </a:br>
            <a:r>
              <a:rPr lang="ko-KR" altLang="en-US" sz="1400" b="1" dirty="0">
                <a:latin typeface="+mn-ea"/>
              </a:rPr>
              <a:t>재가 보이거나 부어있는 경우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입 주변 피부의 화상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쉰 목소리</a:t>
            </a:r>
            <a:r>
              <a:rPr lang="en-US" altLang="ko-KR" sz="1400" b="1" dirty="0">
                <a:latin typeface="+mn-ea"/>
              </a:rPr>
              <a:t>, </a:t>
            </a:r>
            <a:br>
              <a:rPr lang="en-US" altLang="ko-KR" sz="1400" b="1" dirty="0">
                <a:latin typeface="+mn-ea"/>
              </a:rPr>
            </a:br>
            <a:r>
              <a:rPr lang="ko-KR" altLang="en-US" sz="1400" b="1" dirty="0">
                <a:latin typeface="+mn-ea"/>
              </a:rPr>
              <a:t>호흡곤란이 있다면 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반드시 흡입 화상을 의심</a:t>
            </a:r>
            <a:r>
              <a:rPr lang="ko-KR" altLang="en-US" sz="1400" b="1" dirty="0">
                <a:latin typeface="+mn-ea"/>
              </a:rPr>
              <a:t>하고 정확한 진찰 필요</a:t>
            </a:r>
            <a:r>
              <a:rPr lang="en-US" altLang="ko-KR" sz="1400" b="1" dirty="0">
                <a:latin typeface="+mn-ea"/>
              </a:rPr>
              <a:t>!</a:t>
            </a:r>
          </a:p>
          <a:p>
            <a:pPr lvl="0">
              <a:defRPr/>
            </a:pPr>
            <a:endParaRPr lang="ko-KR" altLang="en-US" sz="14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995" y="1406525"/>
            <a:ext cx="4481195" cy="369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endParaRPr lang="ko-KR" altLang="en-US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2278" y="4220982"/>
            <a:ext cx="3284874" cy="1439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/>
            </a:pP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비상구 유도등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화재 및 정전 시 안전하고 원활한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대피를 위해 </a:t>
            </a:r>
            <a:r>
              <a:rPr lang="ko-KR" altLang="en-US" sz="1600" b="1" dirty="0">
                <a:solidFill>
                  <a:srgbClr val="FF0000"/>
                </a:solidFill>
                <a:latin typeface="+mn-ea"/>
              </a:rPr>
              <a:t>출입문 위치 표시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91658" y="4172996"/>
            <a:ext cx="3343351" cy="18605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/>
            </a:pP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통로 유도등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거실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복도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계단의 통로에 설치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rgbClr val="FF0000"/>
                </a:solidFill>
                <a:latin typeface="+mn-ea"/>
              </a:rPr>
              <a:t>대피 방향</a:t>
            </a:r>
            <a:r>
              <a:rPr lang="ko-KR" altLang="en-US" sz="1600" b="1" dirty="0">
                <a:latin typeface="+mn-ea"/>
              </a:rPr>
              <a:t>을 </a:t>
            </a:r>
            <a:r>
              <a:rPr lang="ko-KR" altLang="en-US" sz="1600" b="1" dirty="0">
                <a:solidFill>
                  <a:srgbClr val="FF0000"/>
                </a:solidFill>
                <a:latin typeface="+mn-ea"/>
              </a:rPr>
              <a:t>녹색 화살표</a:t>
            </a:r>
            <a:r>
              <a:rPr lang="ko-KR" altLang="en-US" sz="1600" b="1" dirty="0">
                <a:latin typeface="+mn-ea"/>
              </a:rPr>
              <a:t>로 표시</a:t>
            </a:r>
          </a:p>
          <a:p>
            <a:pPr>
              <a:lnSpc>
                <a:spcPct val="200000"/>
              </a:lnSpc>
              <a:defRPr/>
            </a:pPr>
            <a:endParaRPr lang="ko-KR" altLang="en-US" sz="1600" b="1" dirty="0">
              <a:latin typeface="+mn-ea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 b="1">
              <a:latin typeface="+mn-ea"/>
            </a:endParaRPr>
          </a:p>
        </p:txBody>
      </p:sp>
      <p:pic>
        <p:nvPicPr>
          <p:cNvPr id="1025" name="_x13097539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954557" y="2356210"/>
            <a:ext cx="2226881" cy="1866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815029" y="2312650"/>
            <a:ext cx="2226882" cy="1881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7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8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9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0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13304" y="1433184"/>
            <a:ext cx="430117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유도등을 따라 안전하게 대피해요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!!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 </a:t>
            </a:r>
          </a:p>
        </p:txBody>
      </p:sp>
      <p:sp>
        <p:nvSpPr>
          <p:cNvPr id="26" name="직사각형 1">
            <a:extLst>
              <a:ext uri="{FF2B5EF4-FFF2-40B4-BE49-F238E27FC236}">
                <a16:creationId xmlns:a16="http://schemas.microsoft.com/office/drawing/2014/main" id="{8B360B41-701B-4339-8BEB-4E6FAE469E11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82E49E77-57ED-4FAB-8B6B-D2EA91D888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9" name="그림 15">
            <a:extLst>
              <a:ext uri="{FF2B5EF4-FFF2-40B4-BE49-F238E27FC236}">
                <a16:creationId xmlns:a16="http://schemas.microsoft.com/office/drawing/2014/main" id="{EEE3D9E9-1D17-4133-91AB-95E2CB2BC4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3" name="직사각형 8">
            <a:extLst>
              <a:ext uri="{FF2B5EF4-FFF2-40B4-BE49-F238E27FC236}">
                <a16:creationId xmlns:a16="http://schemas.microsoft.com/office/drawing/2014/main" id="{290D2542-EF56-4633-AA81-56D6B6EBA79F}"/>
              </a:ext>
            </a:extLst>
          </p:cNvPr>
          <p:cNvSpPr/>
          <p:nvPr/>
        </p:nvSpPr>
        <p:spPr>
          <a:xfrm>
            <a:off x="998458" y="326595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 시 대피 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C965BE-FB21-493E-B685-6F8B1E5C480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E5D07BAC-ABB9-4F1E-8522-86D88FE9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2" name="다이아몬드 27">
            <a:extLst>
              <a:ext uri="{FF2B5EF4-FFF2-40B4-BE49-F238E27FC236}">
                <a16:creationId xmlns:a16="http://schemas.microsoft.com/office/drawing/2014/main" id="{016875DC-5DE7-4E52-8C51-64349BD3D11E}"/>
              </a:ext>
            </a:extLst>
          </p:cNvPr>
          <p:cNvSpPr/>
          <p:nvPr/>
        </p:nvSpPr>
        <p:spPr>
          <a:xfrm>
            <a:off x="1985159" y="4528680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다이아몬드 27">
            <a:extLst>
              <a:ext uri="{FF2B5EF4-FFF2-40B4-BE49-F238E27FC236}">
                <a16:creationId xmlns:a16="http://schemas.microsoft.com/office/drawing/2014/main" id="{03317114-E8E5-4C49-B7C1-0F100DDD5D8D}"/>
              </a:ext>
            </a:extLst>
          </p:cNvPr>
          <p:cNvSpPr/>
          <p:nvPr/>
        </p:nvSpPr>
        <p:spPr>
          <a:xfrm>
            <a:off x="5995507" y="4498256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356" y="1384547"/>
            <a:ext cx="286551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ea"/>
              </a:rPr>
              <a:t> 엘리베이터 타면 안돼요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!!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 </a:t>
            </a:r>
          </a:p>
        </p:txBody>
      </p:sp>
      <p:grpSp>
        <p:nvGrpSpPr>
          <p:cNvPr id="1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93571" y="1892560"/>
            <a:ext cx="2204070" cy="1612154"/>
          </a:xfrm>
          <a:prstGeom prst="rect">
            <a:avLst/>
          </a:prstGeom>
          <a:ln w="12700" cap="rnd" algn="ctr">
            <a:solidFill>
              <a:schemeClr val="bg2">
                <a:lumMod val="70000"/>
              </a:schemeClr>
            </a:solidFill>
            <a:round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706356" y="2869836"/>
            <a:ext cx="227496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ea"/>
              </a:rPr>
              <a:t>계단이 더 안전해요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!      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6845" y="3281252"/>
            <a:ext cx="5986436" cy="2609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휴먼모음T"/>
                <a:ea typeface="휴먼모음T"/>
              </a:rPr>
              <a:t>계단을 이용하여 침착하게 대피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휴먼모음T"/>
                <a:ea typeface="휴먼모음T"/>
              </a:rPr>
              <a:t>젖은 수건으로 코와 입을 막고 벽을 짚으며 낮은 자세로 대피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휴먼모음T"/>
                <a:ea typeface="휴먼모음T"/>
              </a:rPr>
              <a:t>문 열기 전 손등으로 손잡이 온도 확인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휴먼모음T"/>
                <a:ea typeface="휴먼모음T"/>
              </a:rPr>
              <a:t>화재가 발생한 반대쪽</a:t>
            </a:r>
            <a:r>
              <a:rPr lang="en-US" altLang="ko-KR" sz="1400" b="1" dirty="0">
                <a:latin typeface="휴먼모음T"/>
                <a:ea typeface="휴먼모음T"/>
              </a:rPr>
              <a:t>, </a:t>
            </a:r>
            <a:r>
              <a:rPr lang="ko-KR" altLang="en-US" sz="1400" b="1" dirty="0">
                <a:latin typeface="휴먼모음T"/>
                <a:ea typeface="휴먼모음T"/>
              </a:rPr>
              <a:t>공기가 들어오는 방향으로 대피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휴먼모음T"/>
                <a:ea typeface="휴먼모음T"/>
              </a:rPr>
              <a:t>방향 정하기</a:t>
            </a:r>
            <a:r>
              <a:rPr lang="en-US" altLang="ko-KR" sz="1400" b="1" dirty="0">
                <a:latin typeface="휴먼모음T"/>
                <a:ea typeface="휴먼모음T"/>
              </a:rPr>
              <a:t>(</a:t>
            </a:r>
            <a:r>
              <a:rPr lang="ko-KR" altLang="en-US" sz="1400" b="1" dirty="0">
                <a:latin typeface="휴먼모음T"/>
                <a:ea typeface="휴먼모음T"/>
              </a:rPr>
              <a:t>방향감각을 상실할 수 있으니 침착하게 한 방향으로</a:t>
            </a:r>
            <a:r>
              <a:rPr lang="en-US" altLang="ko-KR" sz="1400" b="1" dirty="0">
                <a:latin typeface="휴먼모음T"/>
                <a:ea typeface="휴먼모음T"/>
              </a:rPr>
              <a:t>)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휴먼모음T"/>
                <a:ea typeface="휴먼모음T"/>
              </a:rPr>
              <a:t>아래로 이동 불가능하면 옥상으로</a:t>
            </a:r>
            <a:r>
              <a:rPr lang="en-US" altLang="ko-KR" sz="1400" b="1" dirty="0">
                <a:latin typeface="휴먼모음T"/>
                <a:ea typeface="휴먼모음T"/>
              </a:rPr>
              <a:t> </a:t>
            </a:r>
            <a:r>
              <a:rPr lang="ko-KR" altLang="en-US" sz="1400" b="1" dirty="0">
                <a:latin typeface="휴먼모음T"/>
                <a:ea typeface="휴먼모음T"/>
              </a:rPr>
              <a:t>대피</a:t>
            </a:r>
            <a:endParaRPr lang="en-US" altLang="ko-KR" sz="1400" b="1" dirty="0">
              <a:latin typeface="휴먼모음T"/>
              <a:ea typeface="휴먼모음T"/>
            </a:endParaRPr>
          </a:p>
        </p:txBody>
      </p:sp>
      <p:pic>
        <p:nvPicPr>
          <p:cNvPr id="35" name="그림 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234259" y="3817783"/>
            <a:ext cx="2204070" cy="1679908"/>
          </a:xfrm>
          <a:prstGeom prst="rect">
            <a:avLst/>
          </a:prstGeom>
          <a:ln w="12700" cap="rnd" algn="ctr">
            <a:solidFill>
              <a:schemeClr val="tx1">
                <a:lumMod val="40000"/>
                <a:lumOff val="60000"/>
                <a:alpha val="94000"/>
              </a:schemeClr>
            </a:solidFill>
            <a:prstDash val="solid"/>
            <a:round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직사각형 1">
            <a:extLst>
              <a:ext uri="{FF2B5EF4-FFF2-40B4-BE49-F238E27FC236}">
                <a16:creationId xmlns:a16="http://schemas.microsoft.com/office/drawing/2014/main" id="{890048E6-EECE-4A96-84DF-E1A54BE1CB5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00DC63EE-8EC4-4098-9025-F685AC76DB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6" name="그림 15">
            <a:extLst>
              <a:ext uri="{FF2B5EF4-FFF2-40B4-BE49-F238E27FC236}">
                <a16:creationId xmlns:a16="http://schemas.microsoft.com/office/drawing/2014/main" id="{931564E3-ADDD-478D-9A10-270CFCE99D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8" name="직사각형 8">
            <a:extLst>
              <a:ext uri="{FF2B5EF4-FFF2-40B4-BE49-F238E27FC236}">
                <a16:creationId xmlns:a16="http://schemas.microsoft.com/office/drawing/2014/main" id="{B2342743-8796-4845-8A88-8CFFBA956564}"/>
              </a:ext>
            </a:extLst>
          </p:cNvPr>
          <p:cNvSpPr/>
          <p:nvPr/>
        </p:nvSpPr>
        <p:spPr>
          <a:xfrm>
            <a:off x="998458" y="326595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 시 대피 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AF112A-84B6-4FA5-9C65-7316A2B1BBA2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712C6E23-4393-4C43-9EE4-8CE53FA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5D73A4-BB9B-44D1-93E6-AB1885C4B5F4}"/>
              </a:ext>
            </a:extLst>
          </p:cNvPr>
          <p:cNvSpPr/>
          <p:nvPr/>
        </p:nvSpPr>
        <p:spPr>
          <a:xfrm>
            <a:off x="4305387" y="2214222"/>
            <a:ext cx="2154673" cy="3314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다이아몬드 27">
            <a:extLst>
              <a:ext uri="{FF2B5EF4-FFF2-40B4-BE49-F238E27FC236}">
                <a16:creationId xmlns:a16="http://schemas.microsoft.com/office/drawing/2014/main" id="{B843120D-82A1-42C6-90C6-BB9FA36B2E60}"/>
              </a:ext>
            </a:extLst>
          </p:cNvPr>
          <p:cNvSpPr/>
          <p:nvPr/>
        </p:nvSpPr>
        <p:spPr>
          <a:xfrm>
            <a:off x="694444" y="1959366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다이아몬드 27">
            <a:extLst>
              <a:ext uri="{FF2B5EF4-FFF2-40B4-BE49-F238E27FC236}">
                <a16:creationId xmlns:a16="http://schemas.microsoft.com/office/drawing/2014/main" id="{1002E8C0-15DB-4ACF-9FAC-77B638192637}"/>
              </a:ext>
            </a:extLst>
          </p:cNvPr>
          <p:cNvSpPr/>
          <p:nvPr/>
        </p:nvSpPr>
        <p:spPr>
          <a:xfrm>
            <a:off x="712312" y="3483140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다이아몬드 27">
            <a:extLst>
              <a:ext uri="{FF2B5EF4-FFF2-40B4-BE49-F238E27FC236}">
                <a16:creationId xmlns:a16="http://schemas.microsoft.com/office/drawing/2014/main" id="{8CCB1485-FECF-4E2A-9640-483132F645EC}"/>
              </a:ext>
            </a:extLst>
          </p:cNvPr>
          <p:cNvSpPr/>
          <p:nvPr/>
        </p:nvSpPr>
        <p:spPr>
          <a:xfrm>
            <a:off x="706356" y="3900326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다이아몬드 27">
            <a:extLst>
              <a:ext uri="{FF2B5EF4-FFF2-40B4-BE49-F238E27FC236}">
                <a16:creationId xmlns:a16="http://schemas.microsoft.com/office/drawing/2014/main" id="{B9A348A6-4B74-485F-8D49-B1AD63145368}"/>
              </a:ext>
            </a:extLst>
          </p:cNvPr>
          <p:cNvSpPr/>
          <p:nvPr/>
        </p:nvSpPr>
        <p:spPr>
          <a:xfrm>
            <a:off x="712312" y="4331824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다이아몬드 27">
            <a:extLst>
              <a:ext uri="{FF2B5EF4-FFF2-40B4-BE49-F238E27FC236}">
                <a16:creationId xmlns:a16="http://schemas.microsoft.com/office/drawing/2014/main" id="{36D8C41F-54FD-413F-9D29-628267175EB9}"/>
              </a:ext>
            </a:extLst>
          </p:cNvPr>
          <p:cNvSpPr/>
          <p:nvPr/>
        </p:nvSpPr>
        <p:spPr>
          <a:xfrm>
            <a:off x="712312" y="4751800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다이아몬드 27">
            <a:extLst>
              <a:ext uri="{FF2B5EF4-FFF2-40B4-BE49-F238E27FC236}">
                <a16:creationId xmlns:a16="http://schemas.microsoft.com/office/drawing/2014/main" id="{2CE3EC4D-9873-4EA6-94A6-39C740F4E4AF}"/>
              </a:ext>
            </a:extLst>
          </p:cNvPr>
          <p:cNvSpPr/>
          <p:nvPr/>
        </p:nvSpPr>
        <p:spPr>
          <a:xfrm>
            <a:off x="712312" y="5191893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다이아몬드 27">
            <a:extLst>
              <a:ext uri="{FF2B5EF4-FFF2-40B4-BE49-F238E27FC236}">
                <a16:creationId xmlns:a16="http://schemas.microsoft.com/office/drawing/2014/main" id="{2AACA0AF-35C4-49EB-8BB1-88E88C0F482D}"/>
              </a:ext>
            </a:extLst>
          </p:cNvPr>
          <p:cNvSpPr/>
          <p:nvPr/>
        </p:nvSpPr>
        <p:spPr>
          <a:xfrm>
            <a:off x="706356" y="5604244"/>
            <a:ext cx="186445" cy="173299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8977" y="1741937"/>
            <a:ext cx="6825285" cy="80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엘리베이터는 화재발생 층에서 열리거나</a:t>
            </a: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정전으로 멈추어 안에 갇힐 염려</a:t>
            </a:r>
          </a:p>
          <a:p>
            <a:pPr marL="2653030" marR="0" indent="-265303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577340" algn="l"/>
              </a:tabLst>
              <a:defRPr/>
            </a:pPr>
            <a:r>
              <a:rPr lang="ko-KR" altLang="en-US" sz="1400" b="1" dirty="0">
                <a:latin typeface="+mj-ea"/>
                <a:ea typeface="+mj-ea"/>
              </a:rPr>
              <a:t>엘리베이터 통로 자체가 굴뚝 역할을 하여 </a:t>
            </a:r>
            <a:r>
              <a:rPr lang="ko-KR" altLang="en-US" sz="1400" b="1" kern="0" dirty="0">
                <a:solidFill>
                  <a:schemeClr val="bg1"/>
                </a:solidFill>
                <a:latin typeface="+mj-ea"/>
                <a:ea typeface="+mj-ea"/>
              </a:rPr>
              <a:t>유독가스가 유입되어 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질식 </a:t>
            </a:r>
            <a:r>
              <a:rPr lang="ko-KR" altLang="en-US" sz="1400" b="1" dirty="0">
                <a:latin typeface="+mj-ea"/>
                <a:ea typeface="+mj-ea"/>
              </a:rPr>
              <a:t>우려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2" name="그림 1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54938" y="1635039"/>
            <a:ext cx="4094887" cy="394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90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그림 5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243338" y="1635039"/>
            <a:ext cx="4038449" cy="394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90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그룹 12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15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23" name="그림 18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4" name="그림 19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1" name="그림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22" name="그림 1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16" name="직사각형 1">
            <a:extLst>
              <a:ext uri="{FF2B5EF4-FFF2-40B4-BE49-F238E27FC236}">
                <a16:creationId xmlns:a16="http://schemas.microsoft.com/office/drawing/2014/main" id="{7521EAE6-673F-4AE8-B45C-54FD4DF827B7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2">
            <a:extLst>
              <a:ext uri="{FF2B5EF4-FFF2-40B4-BE49-F238E27FC236}">
                <a16:creationId xmlns:a16="http://schemas.microsoft.com/office/drawing/2014/main" id="{93AF26F5-C40A-4231-95BC-BDF4D186D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8" name="그림 15">
            <a:extLst>
              <a:ext uri="{FF2B5EF4-FFF2-40B4-BE49-F238E27FC236}">
                <a16:creationId xmlns:a16="http://schemas.microsoft.com/office/drawing/2014/main" id="{42ECAFE1-246D-4A18-928F-24BE22C9AF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19" name="직사각형 8">
            <a:extLst>
              <a:ext uri="{FF2B5EF4-FFF2-40B4-BE49-F238E27FC236}">
                <a16:creationId xmlns:a16="http://schemas.microsoft.com/office/drawing/2014/main" id="{634C72CD-FB00-4329-9958-71A4591A0BBB}"/>
              </a:ext>
            </a:extLst>
          </p:cNvPr>
          <p:cNvSpPr/>
          <p:nvPr/>
        </p:nvSpPr>
        <p:spPr>
          <a:xfrm>
            <a:off x="998458" y="326595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 시 대피 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B239C8-5D50-4182-9303-1308593D799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602C06FF-F19F-489B-9AC4-5F20EACE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14" name="그림 13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54938" y="1563259"/>
            <a:ext cx="4047338" cy="4087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90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그림 14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137848" y="1563259"/>
            <a:ext cx="4166860" cy="4087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90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그룹 12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16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25" name="그림 18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6" name="그림 19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3" name="그림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24" name="그림 1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17" name="직사각형 1">
            <a:extLst>
              <a:ext uri="{FF2B5EF4-FFF2-40B4-BE49-F238E27FC236}">
                <a16:creationId xmlns:a16="http://schemas.microsoft.com/office/drawing/2014/main" id="{B7C2806C-9A85-44D2-8A9E-2F763C14168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2">
            <a:extLst>
              <a:ext uri="{FF2B5EF4-FFF2-40B4-BE49-F238E27FC236}">
                <a16:creationId xmlns:a16="http://schemas.microsoft.com/office/drawing/2014/main" id="{A74AAADC-12CD-4BF5-B432-0971EE952D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9" name="그림 15">
            <a:extLst>
              <a:ext uri="{FF2B5EF4-FFF2-40B4-BE49-F238E27FC236}">
                <a16:creationId xmlns:a16="http://schemas.microsoft.com/office/drawing/2014/main" id="{872D1802-B577-499F-B190-8BE25A2944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0" name="직사각형 8">
            <a:extLst>
              <a:ext uri="{FF2B5EF4-FFF2-40B4-BE49-F238E27FC236}">
                <a16:creationId xmlns:a16="http://schemas.microsoft.com/office/drawing/2014/main" id="{E94AD25E-4090-47C5-AE1E-3FD54C60D432}"/>
              </a:ext>
            </a:extLst>
          </p:cNvPr>
          <p:cNvSpPr/>
          <p:nvPr/>
        </p:nvSpPr>
        <p:spPr>
          <a:xfrm>
            <a:off x="998458" y="326595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 시 대피 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0A9D1F-F8E8-4F79-B5EA-8EFE25C5C0EB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3AE212-5820-4147-BC48-43D332C7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410321" y="1362549"/>
            <a:ext cx="4695008" cy="4671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8046" y="2232851"/>
            <a:ext cx="4033475" cy="8638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산후조리원등 공용시설에서 화재 발생 시 </a:t>
            </a:r>
            <a:br>
              <a:rPr lang="en-US" altLang="ko-KR" sz="1600" b="1" dirty="0">
                <a:latin typeface="+mn-ea"/>
              </a:rPr>
            </a:br>
            <a:r>
              <a:rPr lang="ko-KR" altLang="en-US" sz="1600" b="1" dirty="0">
                <a:latin typeface="+mn-ea"/>
              </a:rPr>
              <a:t>당황하지 말고</a:t>
            </a:r>
            <a:r>
              <a:rPr lang="en-US" altLang="ko-KR" sz="1600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침착하게 대피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!</a:t>
            </a:r>
            <a:endParaRPr lang="en-US" altLang="ko-KR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24" name="그룹 6"/>
          <p:cNvGrpSpPr/>
          <p:nvPr/>
        </p:nvGrpSpPr>
        <p:grpSpPr>
          <a:xfrm>
            <a:off x="1250115" y="1290050"/>
            <a:ext cx="4806573" cy="1569660"/>
            <a:chOff x="1250115" y="1979649"/>
            <a:chExt cx="4806573" cy="1569660"/>
          </a:xfrm>
        </p:grpSpPr>
        <p:sp>
          <p:nvSpPr>
            <p:cNvPr id="25" name="직사각형 7"/>
            <p:cNvSpPr/>
            <p:nvPr/>
          </p:nvSpPr>
          <p:spPr>
            <a:xfrm>
              <a:off x="3120134" y="1979649"/>
              <a:ext cx="1066536" cy="1555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26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7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28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19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1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3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4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7" name="그룹 11"/>
          <p:cNvGrpSpPr/>
          <p:nvPr/>
        </p:nvGrpSpPr>
        <p:grpSpPr>
          <a:xfrm>
            <a:off x="1163826" y="3955163"/>
            <a:ext cx="4806573" cy="1556034"/>
            <a:chOff x="1250115" y="4765911"/>
            <a:chExt cx="4806573" cy="1556034"/>
          </a:xfrm>
        </p:grpSpPr>
        <p:sp>
          <p:nvSpPr>
            <p:cNvPr id="38" name="직사각형 12"/>
            <p:cNvSpPr/>
            <p:nvPr/>
          </p:nvSpPr>
          <p:spPr>
            <a:xfrm flipV="1">
              <a:off x="3061516" y="4765911"/>
              <a:ext cx="1066536" cy="1556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9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0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41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29" name="직사각형 1">
            <a:extLst>
              <a:ext uri="{FF2B5EF4-FFF2-40B4-BE49-F238E27FC236}">
                <a16:creationId xmlns:a16="http://schemas.microsoft.com/office/drawing/2014/main" id="{848F51EA-DF0E-4853-BF0B-703A9F2AFAA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12">
            <a:extLst>
              <a:ext uri="{FF2B5EF4-FFF2-40B4-BE49-F238E27FC236}">
                <a16:creationId xmlns:a16="http://schemas.microsoft.com/office/drawing/2014/main" id="{6F6E2955-2AFF-41AD-81C9-EEFB12742B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1" name="그림 15">
            <a:extLst>
              <a:ext uri="{FF2B5EF4-FFF2-40B4-BE49-F238E27FC236}">
                <a16:creationId xmlns:a16="http://schemas.microsoft.com/office/drawing/2014/main" id="{14188993-441D-4231-A70C-AA3E01782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2" name="직사각형 28">
            <a:extLst>
              <a:ext uri="{FF2B5EF4-FFF2-40B4-BE49-F238E27FC236}">
                <a16:creationId xmlns:a16="http://schemas.microsoft.com/office/drawing/2014/main" id="{5D26171B-FB55-43AB-8646-2E6B7CDB5B00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56BF83-AFF7-4B5D-9579-C365AE1B1069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2" name="직사각형 28">
            <a:extLst>
              <a:ext uri="{FF2B5EF4-FFF2-40B4-BE49-F238E27FC236}">
                <a16:creationId xmlns:a16="http://schemas.microsoft.com/office/drawing/2014/main" id="{5BF79854-11F6-46F1-B073-7A56BC6E8786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B6FBFDB1-5A3D-48CD-811E-684A1831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24A2-0150-4FE9-BF7B-4CE71ED0F7F9}"/>
              </a:ext>
            </a:extLst>
          </p:cNvPr>
          <p:cNvSpPr/>
          <p:nvPr/>
        </p:nvSpPr>
        <p:spPr>
          <a:xfrm>
            <a:off x="1250115" y="3209624"/>
            <a:ext cx="4949825" cy="11929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사전에 피난계획을 세워 화재대비훈련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srgbClr val="0070C0"/>
                </a:solidFill>
                <a:latin typeface="+mn-ea"/>
              </a:rPr>
              <a:t>사고를 최소화할 수 있는 </a:t>
            </a:r>
            <a:r>
              <a:rPr lang="en-US" altLang="ko-KR" sz="1400" b="1" dirty="0">
                <a:solidFill>
                  <a:srgbClr val="0070C0"/>
                </a:solidFill>
                <a:latin typeface="+mn-ea"/>
              </a:rPr>
              <a:t>2</a:t>
            </a:r>
            <a:r>
              <a:rPr lang="ko-KR" altLang="en-US" sz="1400" b="1" dirty="0">
                <a:solidFill>
                  <a:srgbClr val="0070C0"/>
                </a:solidFill>
                <a:latin typeface="+mn-ea"/>
              </a:rPr>
              <a:t>가지 방법</a:t>
            </a:r>
            <a:r>
              <a:rPr lang="en-US" altLang="ko-KR" sz="1400" b="1" dirty="0">
                <a:solidFill>
                  <a:srgbClr val="0070C0"/>
                </a:solidFill>
                <a:latin typeface="+mn-ea"/>
              </a:rPr>
              <a:t>!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유도등을 따라 </a:t>
            </a:r>
            <a:r>
              <a:rPr lang="en-US" altLang="ko-KR" sz="1400" b="1" dirty="0">
                <a:solidFill>
                  <a:srgbClr val="0070C0"/>
                </a:solidFill>
                <a:latin typeface="+mn-ea"/>
              </a:rPr>
              <a:t>/ </a:t>
            </a: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방화문을 닫고 대피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3A4F6B7-81D9-4212-85ED-4CB4E7C5AA46}"/>
              </a:ext>
            </a:extLst>
          </p:cNvPr>
          <p:cNvSpPr/>
          <p:nvPr/>
        </p:nvSpPr>
        <p:spPr>
          <a:xfrm>
            <a:off x="1556331" y="3408424"/>
            <a:ext cx="160875" cy="114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직사각형 8"/>
          <p:cNvSpPr/>
          <p:nvPr/>
        </p:nvSpPr>
        <p:spPr>
          <a:xfrm>
            <a:off x="1325584" y="333316"/>
            <a:ext cx="494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산부인과 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55757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51568" y="2591200"/>
            <a:ext cx="67891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/>
              <a:defRPr/>
            </a:pPr>
            <a:r>
              <a:rPr lang="ko-KR" altLang="en-US" sz="2400" b="1" dirty="0">
                <a:solidFill>
                  <a:schemeClr val="accent1"/>
                </a:solidFill>
                <a:latin typeface="+mn-ea"/>
              </a:rPr>
              <a:t>산부인과 </a:t>
            </a:r>
            <a:r>
              <a:rPr lang="ko-KR" altLang="en-US" sz="2400" b="1" dirty="0" err="1">
                <a:solidFill>
                  <a:schemeClr val="accent1"/>
                </a:solidFill>
                <a:latin typeface="+mn-ea"/>
              </a:rPr>
              <a:t>산후조리원에서</a:t>
            </a:r>
            <a:r>
              <a:rPr lang="ko-KR" altLang="en-US" sz="2400" b="1" dirty="0">
                <a:solidFill>
                  <a:schemeClr val="accent1"/>
                </a:solidFill>
                <a:latin typeface="+mn-ea"/>
              </a:rPr>
              <a:t> 불이 난다면</a:t>
            </a:r>
            <a:r>
              <a:rPr lang="en-US" altLang="ko-KR" sz="2400" b="1" dirty="0">
                <a:solidFill>
                  <a:schemeClr val="accent1"/>
                </a:solidFill>
                <a:latin typeface="+mn-ea"/>
              </a:rPr>
              <a:t>_ 4p</a:t>
            </a:r>
            <a:endParaRPr lang="ko-KR" altLang="en-US" sz="2400" b="1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산후조리원 화재발생 현황 및 사례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5p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화재 시 열과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연기의 위험성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9p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화재 시 대피방법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12p</a:t>
            </a:r>
          </a:p>
        </p:txBody>
      </p:sp>
      <p:sp>
        <p:nvSpPr>
          <p:cNvPr id="16" name="직사각형 7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C</a:t>
            </a:r>
            <a:r>
              <a:rPr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ontents</a:t>
            </a:r>
            <a:endParaRPr lang="ko-KR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/>
              <a:ea typeface="나눔스퀘어 Bold"/>
            </a:endParaRPr>
          </a:p>
        </p:txBody>
      </p:sp>
      <p:cxnSp>
        <p:nvCxnSpPr>
          <p:cNvPr id="18" name="직선 연결선 8"/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13" name="그룹 20"/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4" name="그림 2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5" name="그림 27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1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3F0D86-1E0E-4396-927A-A34DA489C4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0462" y="3724792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직사각형 2">
            <a:extLst>
              <a:ext uri="{FF2B5EF4-FFF2-40B4-BE49-F238E27FC236}">
                <a16:creationId xmlns:a16="http://schemas.microsoft.com/office/drawing/2014/main" id="{0B031666-C272-4E42-BC6B-54E80C4255C8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4">
            <a:extLst>
              <a:ext uri="{FF2B5EF4-FFF2-40B4-BE49-F238E27FC236}">
                <a16:creationId xmlns:a16="http://schemas.microsoft.com/office/drawing/2014/main" id="{47F9FA21-A6DE-4CA2-AD13-7F65C7C938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:a16="http://schemas.microsoft.com/office/drawing/2014/main" id="{3A48E030-875B-4CD5-878F-35A92F61D0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6" name="직사각형 5">
            <a:extLst>
              <a:ext uri="{FF2B5EF4-FFF2-40B4-BE49-F238E27FC236}">
                <a16:creationId xmlns:a16="http://schemas.microsoft.com/office/drawing/2014/main" id="{A80A69B8-8B55-4FD0-8E02-10B60B0C1604}"/>
              </a:ext>
            </a:extLst>
          </p:cNvPr>
          <p:cNvSpPr/>
          <p:nvPr/>
        </p:nvSpPr>
        <p:spPr>
          <a:xfrm>
            <a:off x="2657794" y="1685229"/>
            <a:ext cx="6685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/>
            </a:pPr>
            <a:r>
              <a:rPr lang="ko-KR" altLang="en-US" sz="2800" b="1" spc="-150" dirty="0">
                <a:solidFill>
                  <a:schemeClr val="tx1"/>
                </a:solidFill>
                <a:latin typeface="맑은 고딕"/>
                <a:ea typeface="맑은 고딕"/>
              </a:rPr>
              <a:t>산부인과 산후조리원 화재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A0E3CA-A4E3-422F-8E33-3FE2CA9FD35D}"/>
              </a:ext>
            </a:extLst>
          </p:cNvPr>
          <p:cNvSpPr txBox="1"/>
          <p:nvPr/>
        </p:nvSpPr>
        <p:spPr>
          <a:xfrm>
            <a:off x="2691981" y="1356099"/>
            <a:ext cx="1930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8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직사각형 8"/>
          <p:cNvSpPr/>
          <p:nvPr/>
        </p:nvSpPr>
        <p:spPr>
          <a:xfrm>
            <a:off x="2438766" y="280308"/>
            <a:ext cx="494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산부인과 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8216" y="319512"/>
            <a:ext cx="1642232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600" b="1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/>
          <p:cNvSpPr/>
          <p:nvPr/>
        </p:nvSpPr>
        <p:spPr>
          <a:xfrm>
            <a:off x="8859670" y="1552122"/>
            <a:ext cx="952500" cy="4099377"/>
          </a:xfrm>
          <a:prstGeom prst="roundRect">
            <a:avLst>
              <a:gd name="adj" fmla="val 16667"/>
            </a:avLst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1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3" name="그림 19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7" name="그림 20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8" name="그림 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050" y="582361"/>
            <a:ext cx="6044260" cy="6149975"/>
          </a:xfrm>
          <a:prstGeom prst="rect">
            <a:avLst/>
          </a:prstGeom>
        </p:spPr>
      </p:pic>
      <p:sp>
        <p:nvSpPr>
          <p:cNvPr id="20" name="직사각형 1">
            <a:extLst>
              <a:ext uri="{FF2B5EF4-FFF2-40B4-BE49-F238E27FC236}">
                <a16:creationId xmlns:a16="http://schemas.microsoft.com/office/drawing/2014/main" id="{6BE40A49-5118-43D6-9248-08E68897D52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:a16="http://schemas.microsoft.com/office/drawing/2014/main" id="{4EAA854B-FFDF-4172-BF59-C1FAF355D1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:a16="http://schemas.microsoft.com/office/drawing/2014/main" id="{487014D6-590A-4D2C-9F13-740EF7D11B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270E3372-B378-4E39-AE29-2CDC9D7C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3" name="2020년 소방청 취약계층 여성편 8화_1">
            <a:hlinkClick r:id="" action="ppaction://media"/>
            <a:extLst>
              <a:ext uri="{FF2B5EF4-FFF2-40B4-BE49-F238E27FC236}">
                <a16:creationId xmlns:a16="http://schemas.microsoft.com/office/drawing/2014/main" id="{7E8B6245-0B44-462B-8A2B-BB817C6DF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01658" y="1673951"/>
            <a:ext cx="5421205" cy="3414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3142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885686" y="1938800"/>
            <a:ext cx="4404006" cy="403700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665959" y="3212966"/>
            <a:ext cx="5989373" cy="1891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무엇보다 안전한 환경조성이 필요</a:t>
            </a:r>
            <a:r>
              <a:rPr lang="en-US" altLang="ko-KR" sz="1600" b="1" dirty="0">
                <a:latin typeface="+mn-ea"/>
              </a:rPr>
              <a:t>!</a:t>
            </a:r>
          </a:p>
          <a:p>
            <a:pPr algn="ctr" latinLnBrk="1">
              <a:lnSpc>
                <a:spcPct val="150000"/>
              </a:lnSpc>
              <a:defRPr/>
            </a:pPr>
            <a:endParaRPr lang="ko-KR" altLang="en-US" sz="1600" b="1" dirty="0">
              <a:latin typeface="+mn-ea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비상구 주변이 장애물로 인해 통로가 막히지는 않았는지</a:t>
            </a:r>
            <a:r>
              <a:rPr lang="en-US" altLang="ko-KR" sz="1600" b="1" dirty="0">
                <a:latin typeface="+mn-ea"/>
              </a:rPr>
              <a:t>,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각종 전기용품 사용으로 전기화재가 발생할 요인은 없는지</a:t>
            </a:r>
            <a:r>
              <a:rPr lang="en-US" altLang="ko-KR" sz="1600" b="1" dirty="0">
                <a:latin typeface="+mn-ea"/>
              </a:rPr>
              <a:t>,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대피계획과 훈련은 하고 있는지 꼼꼼한 확인이 필요</a:t>
            </a:r>
          </a:p>
        </p:txBody>
      </p:sp>
      <p:grpSp>
        <p:nvGrpSpPr>
          <p:cNvPr id="30" name="그룹 6"/>
          <p:cNvGrpSpPr/>
          <p:nvPr/>
        </p:nvGrpSpPr>
        <p:grpSpPr>
          <a:xfrm>
            <a:off x="1250115" y="1150433"/>
            <a:ext cx="4806573" cy="1569660"/>
            <a:chOff x="1250115" y="1979649"/>
            <a:chExt cx="4806573" cy="1569660"/>
          </a:xfrm>
        </p:grpSpPr>
        <p:sp>
          <p:nvSpPr>
            <p:cNvPr id="31" name="직사각형 7"/>
            <p:cNvSpPr/>
            <p:nvPr/>
          </p:nvSpPr>
          <p:spPr>
            <a:xfrm>
              <a:off x="3120134" y="197964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2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3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4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5" name="그룹 11"/>
          <p:cNvGrpSpPr/>
          <p:nvPr/>
        </p:nvGrpSpPr>
        <p:grpSpPr>
          <a:xfrm>
            <a:off x="1192764" y="4482191"/>
            <a:ext cx="4806573" cy="1569660"/>
            <a:chOff x="1250115" y="4737448"/>
            <a:chExt cx="4806573" cy="1569660"/>
          </a:xfrm>
        </p:grpSpPr>
        <p:sp>
          <p:nvSpPr>
            <p:cNvPr id="36" name="직사각형 12"/>
            <p:cNvSpPr/>
            <p:nvPr/>
          </p:nvSpPr>
          <p:spPr>
            <a:xfrm flipV="1">
              <a:off x="3120134" y="4737448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7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8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9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2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41" name="직사각형 1">
            <a:extLst>
              <a:ext uri="{FF2B5EF4-FFF2-40B4-BE49-F238E27FC236}">
                <a16:creationId xmlns:a16="http://schemas.microsoft.com/office/drawing/2014/main" id="{19B0C458-9A9A-4CD6-BE70-E80FCF785C1B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12">
            <a:extLst>
              <a:ext uri="{FF2B5EF4-FFF2-40B4-BE49-F238E27FC236}">
                <a16:creationId xmlns:a16="http://schemas.microsoft.com/office/drawing/2014/main" id="{50386C62-F7A1-4F15-BA4A-BF78A4FD6F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3" name="그림 15">
            <a:extLst>
              <a:ext uri="{FF2B5EF4-FFF2-40B4-BE49-F238E27FC236}">
                <a16:creationId xmlns:a16="http://schemas.microsoft.com/office/drawing/2014/main" id="{5D3DF384-0232-4FC0-9F83-AA48B29394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4" name="직사각형 8">
            <a:extLst>
              <a:ext uri="{FF2B5EF4-FFF2-40B4-BE49-F238E27FC236}">
                <a16:creationId xmlns:a16="http://schemas.microsoft.com/office/drawing/2014/main" id="{B2B421A5-CEEA-4A35-9B37-22655FB3DFBE}"/>
              </a:ext>
            </a:extLst>
          </p:cNvPr>
          <p:cNvSpPr/>
          <p:nvPr/>
        </p:nvSpPr>
        <p:spPr>
          <a:xfrm>
            <a:off x="1079127" y="298164"/>
            <a:ext cx="6056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산부인과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화재원인과 위험성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A52F24-BD2A-489E-B935-40403F5912E8}"/>
              </a:ext>
            </a:extLst>
          </p:cNvPr>
          <p:cNvSpPr/>
          <p:nvPr/>
        </p:nvSpPr>
        <p:spPr>
          <a:xfrm>
            <a:off x="419614" y="32091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1B2FE626-CEFE-431F-8FAB-62F06188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D8F2C6-3D3F-46AA-B0FE-F0E82C1CF322}"/>
              </a:ext>
            </a:extLst>
          </p:cNvPr>
          <p:cNvSpPr/>
          <p:nvPr/>
        </p:nvSpPr>
        <p:spPr>
          <a:xfrm>
            <a:off x="963933" y="1981116"/>
            <a:ext cx="5393423" cy="128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n-ea"/>
              </a:rPr>
              <a:t>산부인과와 산후 조리원 특성상</a:t>
            </a:r>
            <a:r>
              <a:rPr lang="en-US" altLang="ko-KR" b="1" dirty="0">
                <a:latin typeface="+mn-ea"/>
              </a:rPr>
              <a:t>,</a:t>
            </a:r>
            <a:r>
              <a:rPr lang="ko-KR" altLang="en-US" b="1" dirty="0">
                <a:latin typeface="+mn-ea"/>
              </a:rPr>
              <a:t> </a:t>
            </a:r>
            <a:endParaRPr lang="en-US" altLang="ko-KR" b="1" dirty="0">
              <a:latin typeface="+mn-ea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solidFill>
                  <a:schemeClr val="accent1"/>
                </a:solidFill>
                <a:latin typeface="+mn-ea"/>
              </a:rPr>
              <a:t>안전에 취약한 산모와 신생아 그리고 여성분들이</a:t>
            </a:r>
            <a:endParaRPr lang="en-US" altLang="ko-KR" b="1" dirty="0">
              <a:solidFill>
                <a:schemeClr val="accent1"/>
              </a:solidFill>
              <a:latin typeface="+mn-ea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solidFill>
                  <a:schemeClr val="accent1"/>
                </a:solidFill>
                <a:latin typeface="+mn-ea"/>
              </a:rPr>
              <a:t> 많이 상주하기 때문에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1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aphicFrame>
        <p:nvGraphicFramePr>
          <p:cNvPr id="32" name="차트 31"/>
          <p:cNvGraphicFramePr/>
          <p:nvPr/>
        </p:nvGraphicFramePr>
        <p:xfrm>
          <a:off x="418217" y="1237809"/>
          <a:ext cx="4378228" cy="4399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41" name="그룹 40"/>
          <p:cNvGrpSpPr>
            <a:grpSpLocks/>
          </p:cNvGrpSpPr>
          <p:nvPr/>
        </p:nvGrpSpPr>
        <p:grpSpPr>
          <a:xfrm>
            <a:off x="5523577" y="1711708"/>
            <a:ext cx="3921814" cy="3797409"/>
            <a:chOff x="3282308" y="2060481"/>
            <a:chExt cx="3625282" cy="2304485"/>
          </a:xfrm>
        </p:grpSpPr>
        <p:graphicFrame>
          <p:nvGraphicFramePr>
            <p:cNvPr id="42" name="차트 41"/>
            <p:cNvGraphicFramePr/>
            <p:nvPr>
              <p:extLst>
                <p:ext uri="{D42A27DB-BD31-4B8C-83A1-F6EECF244321}">
                  <p14:modId xmlns:p14="http://schemas.microsoft.com/office/powerpoint/2010/main" val="3899860766"/>
                </p:ext>
              </p:extLst>
            </p:nvPr>
          </p:nvGraphicFramePr>
          <p:xfrm>
            <a:off x="3282308" y="2060481"/>
            <a:ext cx="3625282" cy="23044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49" name="TextBox 48"/>
            <p:cNvSpPr txBox="1"/>
            <p:nvPr/>
          </p:nvSpPr>
          <p:spPr>
            <a:xfrm>
              <a:off x="4763191" y="2797815"/>
              <a:ext cx="238715" cy="224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en-US" altLang="ko-KR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54379" y="2593569"/>
              <a:ext cx="238027" cy="224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en-US" altLang="ko-KR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700832" y="5637653"/>
            <a:ext cx="1846551" cy="2462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000" dirty="0">
                <a:latin typeface="+mj-ea"/>
                <a:ea typeface="+mj-ea"/>
              </a:rPr>
              <a:t> 출처 </a:t>
            </a:r>
            <a:r>
              <a:rPr lang="en-US" altLang="ko-KR" sz="1000" dirty="0">
                <a:latin typeface="+mj-ea"/>
                <a:ea typeface="+mj-ea"/>
              </a:rPr>
              <a:t>:</a:t>
            </a:r>
            <a:r>
              <a:rPr lang="ko-KR" altLang="en-US" sz="1000" dirty="0">
                <a:latin typeface="+mj-ea"/>
                <a:ea typeface="+mj-ea"/>
              </a:rPr>
              <a:t>국가화재정보시스템</a:t>
            </a:r>
          </a:p>
        </p:txBody>
      </p:sp>
      <p:sp>
        <p:nvSpPr>
          <p:cNvPr id="71" name="직사각형 70"/>
          <p:cNvSpPr/>
          <p:nvPr/>
        </p:nvSpPr>
        <p:spPr>
          <a:xfrm>
            <a:off x="6989477" y="2887697"/>
            <a:ext cx="1083707" cy="42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원인별</a:t>
            </a:r>
          </a:p>
        </p:txBody>
      </p:sp>
      <p:sp>
        <p:nvSpPr>
          <p:cNvPr id="20" name="직사각형 1">
            <a:extLst>
              <a:ext uri="{FF2B5EF4-FFF2-40B4-BE49-F238E27FC236}">
                <a16:creationId xmlns:a16="http://schemas.microsoft.com/office/drawing/2014/main" id="{B0A62260-18D2-4CBC-8CF3-203FC370A018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:a16="http://schemas.microsoft.com/office/drawing/2014/main" id="{23160092-344B-4FB9-B7EF-0182B90DF2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:a16="http://schemas.microsoft.com/office/drawing/2014/main" id="{9BF3928C-2CD6-4885-8B52-243D468662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11112E-5460-4FED-A211-E70DA70BDFE4}"/>
              </a:ext>
            </a:extLst>
          </p:cNvPr>
          <p:cNvSpPr/>
          <p:nvPr/>
        </p:nvSpPr>
        <p:spPr>
          <a:xfrm>
            <a:off x="578841" y="1281764"/>
            <a:ext cx="4035103" cy="3663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A4F69F-0B9C-4FF5-8D56-DC53F855F181}"/>
              </a:ext>
            </a:extLst>
          </p:cNvPr>
          <p:cNvSpPr txBox="1"/>
          <p:nvPr/>
        </p:nvSpPr>
        <p:spPr>
          <a:xfrm>
            <a:off x="573566" y="1264332"/>
            <a:ext cx="418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최근 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년간 화재 발생 건수 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: 20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건</a:t>
            </a:r>
          </a:p>
        </p:txBody>
      </p:sp>
      <p:sp>
        <p:nvSpPr>
          <p:cNvPr id="31" name="직사각형 8">
            <a:extLst>
              <a:ext uri="{FF2B5EF4-FFF2-40B4-BE49-F238E27FC236}">
                <a16:creationId xmlns:a16="http://schemas.microsoft.com/office/drawing/2014/main" id="{3B8C9185-AF1C-49A9-8C07-8FFF069A5EE5}"/>
              </a:ext>
            </a:extLst>
          </p:cNvPr>
          <p:cNvSpPr/>
          <p:nvPr/>
        </p:nvSpPr>
        <p:spPr>
          <a:xfrm>
            <a:off x="1077729" y="31622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화재발생 현황 및 사례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CB520D-DE59-4E7F-AFD6-677908F61635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0EFB3605-FAB7-4821-AA87-99D6D5E7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1028" name="그림 6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979813" y="1391625"/>
            <a:ext cx="7920880" cy="4415557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/>
          <a:srcRect r="3680"/>
          <a:stretch>
            <a:fillRect/>
          </a:stretch>
        </p:blipFill>
        <p:spPr>
          <a:xfrm>
            <a:off x="5168209" y="2471807"/>
            <a:ext cx="3301474" cy="270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0" name="TextBox 38"/>
          <p:cNvSpPr txBox="1"/>
          <p:nvPr/>
        </p:nvSpPr>
        <p:spPr>
          <a:xfrm>
            <a:off x="2380527" y="1673485"/>
            <a:ext cx="5134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    산부인과 병원 화재 </a:t>
            </a: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(</a:t>
            </a: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전북 익산</a:t>
            </a: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)</a:t>
            </a:r>
          </a:p>
        </p:txBody>
      </p:sp>
      <p:grpSp>
        <p:nvGrpSpPr>
          <p:cNvPr id="1034" name="그룹 14"/>
          <p:cNvGrpSpPr/>
          <p:nvPr/>
        </p:nvGrpSpPr>
        <p:grpSpPr>
          <a:xfrm>
            <a:off x="1472402" y="2573575"/>
            <a:ext cx="3010963" cy="432047"/>
            <a:chOff x="1054068" y="3068961"/>
            <a:chExt cx="3010963" cy="432047"/>
          </a:xfrm>
        </p:grpSpPr>
        <p:grpSp>
          <p:nvGrpSpPr>
            <p:cNvPr id="1035" name="그룹 15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1036" name="그림 17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37" name="TextBox 18"/>
              <p:cNvSpPr txBox="1"/>
              <p:nvPr/>
            </p:nvSpPr>
            <p:spPr>
              <a:xfrm>
                <a:off x="1208849" y="3109806"/>
                <a:ext cx="8114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일   시</a:t>
                </a:r>
                <a:endParaRPr lang="en-US" altLang="ko-KR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38" name="TextBox 16"/>
            <p:cNvSpPr txBox="1"/>
            <p:nvPr/>
          </p:nvSpPr>
          <p:spPr>
            <a:xfrm>
              <a:off x="2267744" y="3084639"/>
              <a:ext cx="17972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z="1600" b="1">
                  <a:latin typeface="+mj-ea"/>
                  <a:ea typeface="+mj-ea"/>
                </a:rPr>
                <a:t>2019.7.16</a:t>
              </a:r>
              <a:r>
                <a:rPr lang="ko-KR" altLang="en-US" sz="1600" b="1">
                  <a:latin typeface="+mj-ea"/>
                  <a:ea typeface="+mj-ea"/>
                </a:rPr>
                <a:t> </a:t>
              </a:r>
              <a:r>
                <a:rPr lang="en-US" altLang="ko-KR" sz="1600" b="1">
                  <a:latin typeface="+mj-ea"/>
                  <a:ea typeface="+mj-ea"/>
                </a:rPr>
                <a:t>21:57</a:t>
              </a:r>
              <a:r>
                <a:rPr lang="ko-KR" altLang="en-US" sz="1600" b="1">
                  <a:latin typeface="+mj-ea"/>
                  <a:ea typeface="+mj-ea"/>
                </a:rPr>
                <a:t> </a:t>
              </a:r>
            </a:p>
          </p:txBody>
        </p:sp>
      </p:grpSp>
      <p:grpSp>
        <p:nvGrpSpPr>
          <p:cNvPr id="1039" name="그룹 25"/>
          <p:cNvGrpSpPr/>
          <p:nvPr/>
        </p:nvGrpSpPr>
        <p:grpSpPr>
          <a:xfrm>
            <a:off x="1472402" y="3171331"/>
            <a:ext cx="2568534" cy="432047"/>
            <a:chOff x="1054068" y="3068961"/>
            <a:chExt cx="2568534" cy="432047"/>
          </a:xfrm>
        </p:grpSpPr>
        <p:grpSp>
          <p:nvGrpSpPr>
            <p:cNvPr id="1040" name="그룹 26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1041" name="그림 28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42" name="TextBox 29"/>
              <p:cNvSpPr txBox="1"/>
              <p:nvPr/>
            </p:nvSpPr>
            <p:spPr>
              <a:xfrm>
                <a:off x="1208849" y="3109806"/>
                <a:ext cx="8114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원   인</a:t>
                </a:r>
                <a:endParaRPr lang="en-US" altLang="ko-KR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43" name="TextBox 27"/>
            <p:cNvSpPr txBox="1"/>
            <p:nvPr/>
          </p:nvSpPr>
          <p:spPr>
            <a:xfrm>
              <a:off x="2267744" y="3084638"/>
              <a:ext cx="135485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z="1600" b="1" dirty="0">
                  <a:latin typeface="+mj-ea"/>
                  <a:ea typeface="+mj-ea"/>
                </a:rPr>
                <a:t>정수기 화재</a:t>
              </a:r>
              <a:r>
                <a:rPr lang="en-US" altLang="ko-KR" sz="1600" b="1" dirty="0">
                  <a:latin typeface="+mj-ea"/>
                  <a:ea typeface="+mj-ea"/>
                </a:rPr>
                <a:t> </a:t>
              </a:r>
            </a:p>
          </p:txBody>
        </p:sp>
      </p:grpSp>
      <p:grpSp>
        <p:nvGrpSpPr>
          <p:cNvPr id="1044" name="그룹 19"/>
          <p:cNvGrpSpPr/>
          <p:nvPr/>
        </p:nvGrpSpPr>
        <p:grpSpPr>
          <a:xfrm>
            <a:off x="1472402" y="3811519"/>
            <a:ext cx="3491916" cy="569387"/>
            <a:chOff x="1054068" y="3068960"/>
            <a:chExt cx="3491916" cy="569387"/>
          </a:xfrm>
        </p:grpSpPr>
        <p:grpSp>
          <p:nvGrpSpPr>
            <p:cNvPr id="1045" name="그룹 20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1046" name="그림 22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47" name="TextBox 23"/>
              <p:cNvSpPr txBox="1"/>
              <p:nvPr/>
            </p:nvSpPr>
            <p:spPr>
              <a:xfrm>
                <a:off x="1073663" y="3101416"/>
                <a:ext cx="107753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인명 피해</a:t>
                </a:r>
                <a:endParaRPr lang="en-US" altLang="ko-KR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48" name="TextBox 21"/>
            <p:cNvSpPr txBox="1"/>
            <p:nvPr/>
          </p:nvSpPr>
          <p:spPr>
            <a:xfrm>
              <a:off x="2267744" y="3068960"/>
              <a:ext cx="2278240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1600" b="1" dirty="0">
                  <a:latin typeface="+mj-ea"/>
                  <a:ea typeface="+mj-ea"/>
                </a:rPr>
                <a:t>없음 </a:t>
              </a:r>
            </a:p>
            <a:p>
              <a:pPr lvl="0">
                <a:defRPr/>
              </a:pPr>
              <a:r>
                <a:rPr lang="en-US" altLang="ko-KR" sz="1400" b="1" dirty="0">
                  <a:latin typeface="+mj-ea"/>
                  <a:ea typeface="+mj-ea"/>
                </a:rPr>
                <a:t>(</a:t>
              </a:r>
              <a:r>
                <a:rPr lang="ko-KR" altLang="en-US" sz="1400" b="1" dirty="0">
                  <a:latin typeface="+mj-ea"/>
                  <a:ea typeface="+mj-ea"/>
                </a:rPr>
                <a:t>재산피해 </a:t>
              </a:r>
              <a:r>
                <a:rPr lang="en-US" altLang="ko-KR" sz="1400" b="1" dirty="0">
                  <a:latin typeface="+mj-ea"/>
                  <a:ea typeface="+mj-ea"/>
                </a:rPr>
                <a:t>255</a:t>
              </a:r>
              <a:r>
                <a:rPr lang="ko-KR" altLang="en-US" sz="1400" b="1" dirty="0">
                  <a:latin typeface="+mj-ea"/>
                  <a:ea typeface="+mj-ea"/>
                </a:rPr>
                <a:t>만원</a:t>
              </a:r>
              <a:r>
                <a:rPr lang="en-US" altLang="ko-KR" sz="1400" b="1" dirty="0">
                  <a:latin typeface="+mj-ea"/>
                  <a:ea typeface="+mj-ea"/>
                </a:rPr>
                <a:t>)</a:t>
              </a:r>
            </a:p>
          </p:txBody>
        </p:sp>
      </p:grpSp>
      <p:grpSp>
        <p:nvGrpSpPr>
          <p:cNvPr id="1049" name="그룹 31"/>
          <p:cNvGrpSpPr/>
          <p:nvPr/>
        </p:nvGrpSpPr>
        <p:grpSpPr>
          <a:xfrm>
            <a:off x="1472402" y="4458338"/>
            <a:ext cx="3378357" cy="554088"/>
            <a:chOff x="1157867" y="3053771"/>
            <a:chExt cx="3378357" cy="554088"/>
          </a:xfrm>
        </p:grpSpPr>
        <p:grpSp>
          <p:nvGrpSpPr>
            <p:cNvPr id="1050" name="그룹 32"/>
            <p:cNvGrpSpPr/>
            <p:nvPr/>
          </p:nvGrpSpPr>
          <p:grpSpPr>
            <a:xfrm>
              <a:off x="1157867" y="3053771"/>
              <a:ext cx="1120122" cy="432047"/>
              <a:chOff x="1157867" y="3053771"/>
              <a:chExt cx="1120122" cy="432047"/>
            </a:xfrm>
          </p:grpSpPr>
          <p:pic>
            <p:nvPicPr>
              <p:cNvPr id="1051" name="그림 34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157867" y="305377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52" name="TextBox 35"/>
              <p:cNvSpPr txBox="1"/>
              <p:nvPr/>
            </p:nvSpPr>
            <p:spPr>
              <a:xfrm>
                <a:off x="1369049" y="3093028"/>
                <a:ext cx="66717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기 타</a:t>
                </a:r>
              </a:p>
            </p:txBody>
          </p:sp>
        </p:grpSp>
        <p:sp>
          <p:nvSpPr>
            <p:cNvPr id="1053" name="TextBox 33"/>
            <p:cNvSpPr txBox="1"/>
            <p:nvPr/>
          </p:nvSpPr>
          <p:spPr>
            <a:xfrm>
              <a:off x="2339789" y="3084639"/>
              <a:ext cx="21964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산모와 신생아 </a:t>
              </a:r>
              <a:r>
                <a:rPr lang="en-US" altLang="ko-KR" sz="1400" b="1" dirty="0">
                  <a:latin typeface="+mj-ea"/>
                  <a:ea typeface="+mj-ea"/>
                </a:rPr>
                <a:t>18</a:t>
              </a:r>
              <a:r>
                <a:rPr lang="ko-KR" altLang="en-US" sz="1400" b="1" dirty="0">
                  <a:latin typeface="+mj-ea"/>
                  <a:ea typeface="+mj-ea"/>
                </a:rPr>
                <a:t>명 인근</a:t>
              </a:r>
            </a:p>
            <a:p>
              <a:pPr lvl="0"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원광대학병원 이송 조치</a:t>
              </a:r>
            </a:p>
          </p:txBody>
        </p:sp>
      </p:grpSp>
      <p:sp>
        <p:nvSpPr>
          <p:cNvPr id="44" name="직사각형 1">
            <a:extLst>
              <a:ext uri="{FF2B5EF4-FFF2-40B4-BE49-F238E27FC236}">
                <a16:creationId xmlns:a16="http://schemas.microsoft.com/office/drawing/2014/main" id="{240AC10A-DA08-4B04-B694-20D6F76A384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12">
            <a:extLst>
              <a:ext uri="{FF2B5EF4-FFF2-40B4-BE49-F238E27FC236}">
                <a16:creationId xmlns:a16="http://schemas.microsoft.com/office/drawing/2014/main" id="{346E2741-4EFA-4612-B781-A5D65E02ED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6" name="그림 15">
            <a:extLst>
              <a:ext uri="{FF2B5EF4-FFF2-40B4-BE49-F238E27FC236}">
                <a16:creationId xmlns:a16="http://schemas.microsoft.com/office/drawing/2014/main" id="{6A92AED2-D337-4F62-AB3F-8367B8038A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8" name="직사각형 8">
            <a:extLst>
              <a:ext uri="{FF2B5EF4-FFF2-40B4-BE49-F238E27FC236}">
                <a16:creationId xmlns:a16="http://schemas.microsoft.com/office/drawing/2014/main" id="{7B6304F9-3A3F-4FEA-99E4-810C3DCABF15}"/>
              </a:ext>
            </a:extLst>
          </p:cNvPr>
          <p:cNvSpPr/>
          <p:nvPr/>
        </p:nvSpPr>
        <p:spPr>
          <a:xfrm>
            <a:off x="1077729" y="31622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화재발생 현황 및 사례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50659DE-F1D2-423F-809A-8D01D6A3B8EE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0" name="Slide Number Placeholder 1">
            <a:extLst>
              <a:ext uri="{FF2B5EF4-FFF2-40B4-BE49-F238E27FC236}">
                <a16:creationId xmlns:a16="http://schemas.microsoft.com/office/drawing/2014/main" id="{49BBE5C8-D447-488A-AA45-68390513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457" y="0"/>
            <a:ext cx="9897192" cy="6875463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1028" name="그림 6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868977" y="1434925"/>
            <a:ext cx="8356032" cy="4248065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30" name="TextBox 38"/>
          <p:cNvSpPr txBox="1"/>
          <p:nvPr/>
        </p:nvSpPr>
        <p:spPr>
          <a:xfrm>
            <a:off x="2960149" y="1706762"/>
            <a:ext cx="4296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산후 조리원 화재 </a:t>
            </a: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(</a:t>
            </a: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경기 수원</a:t>
            </a: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)</a:t>
            </a: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endParaRPr lang="en-US" altLang="ko-KR" sz="24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grpSp>
        <p:nvGrpSpPr>
          <p:cNvPr id="1034" name="그룹 14"/>
          <p:cNvGrpSpPr/>
          <p:nvPr/>
        </p:nvGrpSpPr>
        <p:grpSpPr>
          <a:xfrm>
            <a:off x="1210285" y="2653332"/>
            <a:ext cx="3129585" cy="432047"/>
            <a:chOff x="1054068" y="3068961"/>
            <a:chExt cx="3129585" cy="432047"/>
          </a:xfrm>
        </p:grpSpPr>
        <p:grpSp>
          <p:nvGrpSpPr>
            <p:cNvPr id="1035" name="그룹 15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1036" name="그림 17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37" name="TextBox 18"/>
              <p:cNvSpPr txBox="1"/>
              <p:nvPr/>
            </p:nvSpPr>
            <p:spPr>
              <a:xfrm>
                <a:off x="1208849" y="3118195"/>
                <a:ext cx="8114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일   시</a:t>
                </a:r>
                <a:endParaRPr lang="en-US" altLang="ko-KR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38" name="TextBox 16"/>
            <p:cNvSpPr txBox="1"/>
            <p:nvPr/>
          </p:nvSpPr>
          <p:spPr>
            <a:xfrm>
              <a:off x="2267744" y="3118195"/>
              <a:ext cx="191590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z="1600" b="1" dirty="0">
                  <a:latin typeface="+mj-ea"/>
                  <a:ea typeface="+mj-ea"/>
                </a:rPr>
                <a:t>2017.11.14</a:t>
              </a:r>
              <a:r>
                <a:rPr lang="ko-KR" altLang="en-US" sz="1600" b="1" dirty="0">
                  <a:latin typeface="+mj-ea"/>
                  <a:ea typeface="+mj-ea"/>
                </a:rPr>
                <a:t> </a:t>
              </a:r>
              <a:r>
                <a:rPr lang="en-US" altLang="ko-KR" sz="1600" b="1" dirty="0">
                  <a:latin typeface="+mj-ea"/>
                  <a:ea typeface="+mj-ea"/>
                </a:rPr>
                <a:t>07:20</a:t>
              </a:r>
              <a:r>
                <a:rPr lang="ko-KR" altLang="en-US" sz="1600" b="1" dirty="0">
                  <a:latin typeface="+mj-ea"/>
                  <a:ea typeface="+mj-ea"/>
                </a:rPr>
                <a:t> </a:t>
              </a:r>
            </a:p>
          </p:txBody>
        </p:sp>
      </p:grpSp>
      <p:grpSp>
        <p:nvGrpSpPr>
          <p:cNvPr id="1039" name="그룹 25"/>
          <p:cNvGrpSpPr/>
          <p:nvPr/>
        </p:nvGrpSpPr>
        <p:grpSpPr>
          <a:xfrm>
            <a:off x="1210285" y="3251088"/>
            <a:ext cx="3184087" cy="432047"/>
            <a:chOff x="1054068" y="3068961"/>
            <a:chExt cx="3184087" cy="432047"/>
          </a:xfrm>
        </p:grpSpPr>
        <p:grpSp>
          <p:nvGrpSpPr>
            <p:cNvPr id="1040" name="그룹 26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1041" name="그림 28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42" name="TextBox 29"/>
              <p:cNvSpPr txBox="1"/>
              <p:nvPr/>
            </p:nvSpPr>
            <p:spPr>
              <a:xfrm>
                <a:off x="1208849" y="3118195"/>
                <a:ext cx="8114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원   인</a:t>
                </a:r>
                <a:endParaRPr lang="en-US" altLang="ko-KR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43" name="TextBox 27"/>
            <p:cNvSpPr txBox="1"/>
            <p:nvPr/>
          </p:nvSpPr>
          <p:spPr>
            <a:xfrm>
              <a:off x="2267744" y="3126583"/>
              <a:ext cx="197041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z="1600" b="1" dirty="0">
                  <a:latin typeface="+mj-ea"/>
                  <a:ea typeface="+mj-ea"/>
                </a:rPr>
                <a:t>지하세탁기 건조기</a:t>
              </a:r>
              <a:r>
                <a:rPr lang="en-US" altLang="ko-KR" sz="1600" b="1" dirty="0">
                  <a:latin typeface="+mj-ea"/>
                  <a:ea typeface="+mj-ea"/>
                </a:rPr>
                <a:t> </a:t>
              </a:r>
            </a:p>
          </p:txBody>
        </p:sp>
      </p:grpSp>
      <p:grpSp>
        <p:nvGrpSpPr>
          <p:cNvPr id="1044" name="그룹 19"/>
          <p:cNvGrpSpPr/>
          <p:nvPr/>
        </p:nvGrpSpPr>
        <p:grpSpPr>
          <a:xfrm>
            <a:off x="1210285" y="3891277"/>
            <a:ext cx="3491916" cy="432047"/>
            <a:chOff x="1054068" y="3068961"/>
            <a:chExt cx="3491916" cy="432047"/>
          </a:xfrm>
        </p:grpSpPr>
        <p:grpSp>
          <p:nvGrpSpPr>
            <p:cNvPr id="1045" name="그룹 20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1046" name="그림 22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47" name="TextBox 23"/>
              <p:cNvSpPr txBox="1"/>
              <p:nvPr/>
            </p:nvSpPr>
            <p:spPr>
              <a:xfrm>
                <a:off x="1087853" y="3111410"/>
                <a:ext cx="107753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인명 피해</a:t>
                </a:r>
                <a:endParaRPr lang="en-US" altLang="ko-KR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48" name="TextBox 21"/>
            <p:cNvSpPr txBox="1"/>
            <p:nvPr/>
          </p:nvSpPr>
          <p:spPr>
            <a:xfrm>
              <a:off x="2267744" y="3094127"/>
              <a:ext cx="227824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1600" b="1" dirty="0">
                  <a:latin typeface="+mj-ea"/>
                  <a:ea typeface="+mj-ea"/>
                </a:rPr>
                <a:t>없음 </a:t>
              </a:r>
              <a:endParaRPr lang="en-US" altLang="ko-KR" sz="1600" b="1" dirty="0">
                <a:latin typeface="+mj-ea"/>
                <a:ea typeface="+mj-ea"/>
              </a:endParaRPr>
            </a:p>
          </p:txBody>
        </p:sp>
      </p:grpSp>
      <p:grpSp>
        <p:nvGrpSpPr>
          <p:cNvPr id="1049" name="그룹 31"/>
          <p:cNvGrpSpPr/>
          <p:nvPr/>
        </p:nvGrpSpPr>
        <p:grpSpPr>
          <a:xfrm>
            <a:off x="1210285" y="4538095"/>
            <a:ext cx="4113637" cy="432047"/>
            <a:chOff x="1157867" y="3053771"/>
            <a:chExt cx="4113637" cy="432047"/>
          </a:xfrm>
        </p:grpSpPr>
        <p:grpSp>
          <p:nvGrpSpPr>
            <p:cNvPr id="1050" name="그룹 32"/>
            <p:cNvGrpSpPr/>
            <p:nvPr/>
          </p:nvGrpSpPr>
          <p:grpSpPr>
            <a:xfrm>
              <a:off x="1157867" y="3053771"/>
              <a:ext cx="1120122" cy="432047"/>
              <a:chOff x="1157867" y="3053771"/>
              <a:chExt cx="1120122" cy="432047"/>
            </a:xfrm>
          </p:grpSpPr>
          <p:pic>
            <p:nvPicPr>
              <p:cNvPr id="1051" name="그림 34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1157867" y="305377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1052" name="TextBox 35"/>
              <p:cNvSpPr txBox="1"/>
              <p:nvPr/>
            </p:nvSpPr>
            <p:spPr>
              <a:xfrm>
                <a:off x="1396836" y="3095697"/>
                <a:ext cx="66717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b="1" dirty="0">
                    <a:latin typeface="+mj-ea"/>
                    <a:ea typeface="+mj-ea"/>
                  </a:rPr>
                  <a:t>기 타</a:t>
                </a:r>
              </a:p>
            </p:txBody>
          </p:sp>
        </p:grpSp>
        <p:sp>
          <p:nvSpPr>
            <p:cNvPr id="1053" name="TextBox 33"/>
            <p:cNvSpPr txBox="1"/>
            <p:nvPr/>
          </p:nvSpPr>
          <p:spPr>
            <a:xfrm>
              <a:off x="2326467" y="3084639"/>
              <a:ext cx="294503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z="1600" b="1" dirty="0">
                  <a:latin typeface="+mj-ea"/>
                  <a:ea typeface="+mj-ea"/>
                </a:rPr>
                <a:t>산모</a:t>
              </a:r>
              <a:r>
                <a:rPr lang="en-US" altLang="ko-KR" sz="1600" b="1" dirty="0">
                  <a:latin typeface="+mj-ea"/>
                  <a:ea typeface="+mj-ea"/>
                </a:rPr>
                <a:t>(31</a:t>
              </a:r>
              <a:r>
                <a:rPr lang="ko-KR" altLang="en-US" sz="1600" b="1" dirty="0">
                  <a:latin typeface="+mj-ea"/>
                  <a:ea typeface="+mj-ea"/>
                </a:rPr>
                <a:t>명</a:t>
              </a:r>
              <a:r>
                <a:rPr lang="en-US" altLang="ko-KR" sz="1600" b="1" dirty="0">
                  <a:latin typeface="+mj-ea"/>
                  <a:ea typeface="+mj-ea"/>
                </a:rPr>
                <a:t>)</a:t>
              </a:r>
              <a:r>
                <a:rPr lang="ko-KR" altLang="en-US" sz="1600" b="1" dirty="0">
                  <a:latin typeface="+mj-ea"/>
                  <a:ea typeface="+mj-ea"/>
                </a:rPr>
                <a:t> 신생아</a:t>
              </a:r>
              <a:r>
                <a:rPr lang="en-US" altLang="ko-KR" sz="1600" b="1" dirty="0">
                  <a:latin typeface="+mj-ea"/>
                  <a:ea typeface="+mj-ea"/>
                </a:rPr>
                <a:t>(32</a:t>
              </a:r>
              <a:r>
                <a:rPr lang="ko-KR" altLang="en-US" sz="1600" b="1" dirty="0">
                  <a:latin typeface="+mj-ea"/>
                  <a:ea typeface="+mj-ea"/>
                </a:rPr>
                <a:t>명</a:t>
              </a:r>
              <a:r>
                <a:rPr lang="en-US" altLang="ko-KR" sz="1600" b="1" dirty="0">
                  <a:latin typeface="+mj-ea"/>
                  <a:ea typeface="+mj-ea"/>
                </a:rPr>
                <a:t>)</a:t>
              </a:r>
              <a:r>
                <a:rPr lang="ko-KR" altLang="en-US" sz="1600" b="1" dirty="0">
                  <a:latin typeface="+mj-ea"/>
                  <a:ea typeface="+mj-ea"/>
                </a:rPr>
                <a:t> 대피</a:t>
              </a:r>
            </a:p>
          </p:txBody>
        </p:sp>
      </p:grpSp>
      <p:pic>
        <p:nvPicPr>
          <p:cNvPr id="1056" name="Picture 2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323922" y="2714819"/>
            <a:ext cx="3285885" cy="225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직사각형 1">
            <a:extLst>
              <a:ext uri="{FF2B5EF4-FFF2-40B4-BE49-F238E27FC236}">
                <a16:creationId xmlns:a16="http://schemas.microsoft.com/office/drawing/2014/main" id="{9A64022F-5104-4038-84BD-DA3A0295F7DE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12">
            <a:extLst>
              <a:ext uri="{FF2B5EF4-FFF2-40B4-BE49-F238E27FC236}">
                <a16:creationId xmlns:a16="http://schemas.microsoft.com/office/drawing/2014/main" id="{4B8E73B6-4D80-40B2-92A1-B59E87C439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6" name="그림 15">
            <a:extLst>
              <a:ext uri="{FF2B5EF4-FFF2-40B4-BE49-F238E27FC236}">
                <a16:creationId xmlns:a16="http://schemas.microsoft.com/office/drawing/2014/main" id="{037D4233-5B22-405B-B470-5EAE55642E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8" name="직사각형 8">
            <a:extLst>
              <a:ext uri="{FF2B5EF4-FFF2-40B4-BE49-F238E27FC236}">
                <a16:creationId xmlns:a16="http://schemas.microsoft.com/office/drawing/2014/main" id="{189BE504-6BEF-44B1-9010-BD67A6620939}"/>
              </a:ext>
            </a:extLst>
          </p:cNvPr>
          <p:cNvSpPr/>
          <p:nvPr/>
        </p:nvSpPr>
        <p:spPr>
          <a:xfrm>
            <a:off x="1077729" y="31622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화재발생 현황 및 사례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796ED7-20DB-4C2F-8884-4184A3A400BF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0" name="Slide Number Placeholder 1">
            <a:extLst>
              <a:ext uri="{FF2B5EF4-FFF2-40B4-BE49-F238E27FC236}">
                <a16:creationId xmlns:a16="http://schemas.microsoft.com/office/drawing/2014/main" id="{DF10F831-68A2-4C72-A70B-25E12C61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7636"/>
            <a:ext cx="9897192" cy="6875463"/>
          </a:xfrm>
          <a:prstGeom prst="rect">
            <a:avLst/>
          </a:prstGeom>
        </p:spPr>
      </p:pic>
      <p:grpSp>
        <p:nvGrpSpPr>
          <p:cNvPr id="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4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0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20097" y="1700116"/>
            <a:ext cx="621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0" name="직사각형 1">
            <a:extLst>
              <a:ext uri="{FF2B5EF4-FFF2-40B4-BE49-F238E27FC236}">
                <a16:creationId xmlns:a16="http://schemas.microsoft.com/office/drawing/2014/main" id="{E9408FEF-EA2C-4AA1-A530-3DF0C2C7040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12">
            <a:extLst>
              <a:ext uri="{FF2B5EF4-FFF2-40B4-BE49-F238E27FC236}">
                <a16:creationId xmlns:a16="http://schemas.microsoft.com/office/drawing/2014/main" id="{60D0271B-C83F-4A09-A51D-7192D6E3C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62" name="그림 15">
            <a:extLst>
              <a:ext uri="{FF2B5EF4-FFF2-40B4-BE49-F238E27FC236}">
                <a16:creationId xmlns:a16="http://schemas.microsoft.com/office/drawing/2014/main" id="{194DB477-A4CC-4715-A0B6-D4A7336E32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8F7BC3-0CB6-4AD7-A78F-6179E1BCA649}"/>
              </a:ext>
            </a:extLst>
          </p:cNvPr>
          <p:cNvGrpSpPr/>
          <p:nvPr/>
        </p:nvGrpSpPr>
        <p:grpSpPr>
          <a:xfrm>
            <a:off x="908683" y="1565552"/>
            <a:ext cx="7379640" cy="3990690"/>
            <a:chOff x="1020341" y="1700116"/>
            <a:chExt cx="6394612" cy="3990690"/>
          </a:xfrm>
        </p:grpSpPr>
        <p:grpSp>
          <p:nvGrpSpPr>
            <p:cNvPr id="27" name="그룹 26"/>
            <p:cNvGrpSpPr/>
            <p:nvPr/>
          </p:nvGrpSpPr>
          <p:grpSpPr>
            <a:xfrm>
              <a:off x="1020341" y="1700116"/>
              <a:ext cx="6394612" cy="540000"/>
              <a:chOff x="1020341" y="1700116"/>
              <a:chExt cx="6394612" cy="540000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1741814" y="1700116"/>
                <a:ext cx="5673139" cy="540000"/>
              </a:xfrm>
              <a:prstGeom prst="roundRect">
                <a:avLst>
                  <a:gd name="adj" fmla="val 0"/>
                </a:avLst>
              </a:prstGeom>
              <a:solidFill>
                <a:srgbClr val="189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</a:rPr>
                  <a:t>전열기</a:t>
                </a:r>
                <a:r>
                  <a:rPr lang="en-US" altLang="ko-KR" sz="2000" b="1" dirty="0">
                    <a:solidFill>
                      <a:prstClr val="white"/>
                    </a:solidFill>
                  </a:rPr>
                  <a:t>, </a:t>
                </a:r>
                <a:r>
                  <a:rPr lang="ko-KR" altLang="en-US" sz="2000" b="1" dirty="0">
                    <a:solidFill>
                      <a:prstClr val="white"/>
                    </a:solidFill>
                  </a:rPr>
                  <a:t>보일러실 등 화기설비 부근에 적재 금지</a:t>
                </a:r>
                <a:endParaRPr lang="ko-KR" alt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모서리가 둥근 직사각형 28"/>
              <p:cNvSpPr/>
              <p:nvPr/>
            </p:nvSpPr>
            <p:spPr>
              <a:xfrm>
                <a:off x="1120097" y="1700116"/>
                <a:ext cx="621717" cy="540000"/>
              </a:xfrm>
              <a:prstGeom prst="roundRect">
                <a:avLst>
                  <a:gd name="adj" fmla="val 0"/>
                </a:avLst>
              </a:prstGeom>
              <a:solidFill>
                <a:srgbClr val="D9E0E8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108000" bIns="0" anchor="ctr"/>
              <a:lstStyle/>
              <a:p>
                <a:pPr marL="0" marR="0" lvl="0" indent="0" algn="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kumimoji="0" lang="ko-KR" altLang="en-US" sz="1050" b="1" i="0" u="none" strike="noStrike" kern="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20097" y="1700116"/>
                <a:ext cx="621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020341" y="1766774"/>
                <a:ext cx="6200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endParaRPr lang="ko-KR" altLang="en-US" sz="2000" b="1" dirty="0">
                  <a:solidFill>
                    <a:srgbClr val="189FBF"/>
                  </a:solidFill>
                </a:endParaRP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1020341" y="2394393"/>
              <a:ext cx="6394612" cy="540000"/>
              <a:chOff x="1020341" y="1700116"/>
              <a:chExt cx="6394612" cy="540000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741814" y="1700116"/>
                <a:ext cx="5673139" cy="540000"/>
              </a:xfrm>
              <a:prstGeom prst="roundRect">
                <a:avLst>
                  <a:gd name="adj" fmla="val 0"/>
                </a:avLst>
              </a:prstGeom>
              <a:solidFill>
                <a:srgbClr val="189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</a:rPr>
                  <a:t>객실 내 개별 취사금지 및 전열기</a:t>
                </a:r>
                <a:r>
                  <a:rPr lang="en-US" altLang="ko-KR" sz="2000" b="1" dirty="0">
                    <a:solidFill>
                      <a:prstClr val="white"/>
                    </a:solidFill>
                  </a:rPr>
                  <a:t>(</a:t>
                </a:r>
                <a:r>
                  <a:rPr lang="ko-KR" altLang="en-US" sz="2000" b="1" dirty="0">
                    <a:solidFill>
                      <a:prstClr val="white"/>
                    </a:solidFill>
                  </a:rPr>
                  <a:t>장판</a:t>
                </a:r>
                <a:r>
                  <a:rPr lang="en-US" altLang="ko-KR" sz="2000" b="1" dirty="0">
                    <a:solidFill>
                      <a:prstClr val="white"/>
                    </a:solidFill>
                  </a:rPr>
                  <a:t>/</a:t>
                </a:r>
                <a:r>
                  <a:rPr lang="ko-KR" altLang="en-US" sz="2000" b="1" dirty="0">
                    <a:solidFill>
                      <a:prstClr val="white"/>
                    </a:solidFill>
                  </a:rPr>
                  <a:t>히터</a:t>
                </a:r>
                <a:r>
                  <a:rPr lang="en-US" altLang="ko-KR" sz="2000" b="1" dirty="0">
                    <a:solidFill>
                      <a:prstClr val="white"/>
                    </a:solidFill>
                  </a:rPr>
                  <a:t>)</a:t>
                </a:r>
                <a:r>
                  <a:rPr lang="ko-KR" altLang="en-US" sz="2000" b="1" dirty="0">
                    <a:solidFill>
                      <a:prstClr val="white"/>
                    </a:solidFill>
                  </a:rPr>
                  <a:t>사용제한</a:t>
                </a:r>
                <a:endParaRPr lang="ko-KR" alt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모서리가 둥근 직사각형 33"/>
              <p:cNvSpPr/>
              <p:nvPr/>
            </p:nvSpPr>
            <p:spPr>
              <a:xfrm>
                <a:off x="1120097" y="1700116"/>
                <a:ext cx="621717" cy="540000"/>
              </a:xfrm>
              <a:prstGeom prst="roundRect">
                <a:avLst>
                  <a:gd name="adj" fmla="val 0"/>
                </a:avLst>
              </a:prstGeom>
              <a:solidFill>
                <a:srgbClr val="D9E0E8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108000" bIns="0" anchor="ctr"/>
              <a:lstStyle/>
              <a:p>
                <a:pPr marL="0" marR="0" lvl="0" indent="0" algn="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kumimoji="0" lang="ko-KR" altLang="en-US" sz="1050" b="1" i="0" u="none" strike="noStrike" kern="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20097" y="1700116"/>
                <a:ext cx="621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1020341" y="1766774"/>
                <a:ext cx="6200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endParaRPr lang="ko-KR" altLang="en-US" sz="2000" b="1" dirty="0">
                  <a:solidFill>
                    <a:srgbClr val="189FBF"/>
                  </a:solidFill>
                </a:endParaRPr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1020341" y="3076036"/>
              <a:ext cx="6394612" cy="540000"/>
              <a:chOff x="1020341" y="1700116"/>
              <a:chExt cx="6394612" cy="540000"/>
            </a:xfrm>
          </p:grpSpPr>
          <p:sp>
            <p:nvSpPr>
              <p:cNvPr id="38" name="모서리가 둥근 직사각형 37"/>
              <p:cNvSpPr/>
              <p:nvPr/>
            </p:nvSpPr>
            <p:spPr>
              <a:xfrm>
                <a:off x="1741814" y="1700116"/>
                <a:ext cx="5673139" cy="540000"/>
              </a:xfrm>
              <a:prstGeom prst="roundRect">
                <a:avLst>
                  <a:gd name="adj" fmla="val 0"/>
                </a:avLst>
              </a:prstGeom>
              <a:solidFill>
                <a:srgbClr val="189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</a:rPr>
                  <a:t>세탁물 건조기 사용 시 과부하 금지 및 환기구 청소</a:t>
                </a:r>
                <a:endParaRPr lang="ko-KR" alt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모서리가 둥근 직사각형 38"/>
              <p:cNvSpPr/>
              <p:nvPr/>
            </p:nvSpPr>
            <p:spPr>
              <a:xfrm>
                <a:off x="1120097" y="1700116"/>
                <a:ext cx="621717" cy="540000"/>
              </a:xfrm>
              <a:prstGeom prst="roundRect">
                <a:avLst>
                  <a:gd name="adj" fmla="val 0"/>
                </a:avLst>
              </a:prstGeom>
              <a:solidFill>
                <a:srgbClr val="D9E0E8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108000" bIns="0" anchor="ctr"/>
              <a:lstStyle/>
              <a:p>
                <a:pPr marL="0" marR="0" lvl="0" indent="0" algn="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kumimoji="0" lang="ko-KR" altLang="en-US" sz="1050" b="1" i="0" u="none" strike="noStrike" kern="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0097" y="1700116"/>
                <a:ext cx="621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1020341" y="1766774"/>
                <a:ext cx="6200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endParaRPr lang="ko-KR" altLang="en-US" sz="2000" b="1" dirty="0">
                  <a:solidFill>
                    <a:srgbClr val="189FBF"/>
                  </a:solidFill>
                </a:endParaRP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1020341" y="3741055"/>
              <a:ext cx="6394612" cy="540000"/>
              <a:chOff x="1020341" y="1700116"/>
              <a:chExt cx="6394612" cy="540000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741814" y="1700116"/>
                <a:ext cx="5673139" cy="540000"/>
              </a:xfrm>
              <a:prstGeom prst="roundRect">
                <a:avLst>
                  <a:gd name="adj" fmla="val 0"/>
                </a:avLst>
              </a:prstGeom>
              <a:solidFill>
                <a:srgbClr val="189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</a:rPr>
                  <a:t>문어발식 콘센트 사용금지 및 전기배선 관리</a:t>
                </a:r>
                <a:endParaRPr lang="ko-KR" alt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모서리가 둥근 직사각형 43"/>
              <p:cNvSpPr/>
              <p:nvPr/>
            </p:nvSpPr>
            <p:spPr>
              <a:xfrm>
                <a:off x="1120097" y="1700116"/>
                <a:ext cx="621717" cy="540000"/>
              </a:xfrm>
              <a:prstGeom prst="roundRect">
                <a:avLst>
                  <a:gd name="adj" fmla="val 0"/>
                </a:avLst>
              </a:prstGeom>
              <a:solidFill>
                <a:srgbClr val="D9E0E8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108000" bIns="0" anchor="ctr"/>
              <a:lstStyle/>
              <a:p>
                <a:pPr marL="0" marR="0" lvl="0" indent="0" algn="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kumimoji="0" lang="ko-KR" altLang="en-US" sz="1050" b="1" i="0" u="none" strike="noStrike" kern="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120097" y="1700116"/>
                <a:ext cx="621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1020341" y="1766774"/>
                <a:ext cx="6200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endParaRPr lang="ko-KR" altLang="en-US" sz="2000" b="1" dirty="0">
                  <a:solidFill>
                    <a:srgbClr val="189FBF"/>
                  </a:solidFill>
                </a:endParaRPr>
              </a:p>
            </p:txBody>
          </p:sp>
        </p:grpSp>
        <p:grpSp>
          <p:nvGrpSpPr>
            <p:cNvPr id="47" name="그룹 46"/>
            <p:cNvGrpSpPr/>
            <p:nvPr/>
          </p:nvGrpSpPr>
          <p:grpSpPr>
            <a:xfrm>
              <a:off x="1020341" y="4439324"/>
              <a:ext cx="6394612" cy="540000"/>
              <a:chOff x="1020341" y="1700116"/>
              <a:chExt cx="6394612" cy="540000"/>
            </a:xfrm>
          </p:grpSpPr>
          <p:sp>
            <p:nvSpPr>
              <p:cNvPr id="48" name="모서리가 둥근 직사각형 47"/>
              <p:cNvSpPr/>
              <p:nvPr/>
            </p:nvSpPr>
            <p:spPr>
              <a:xfrm>
                <a:off x="1741814" y="1700116"/>
                <a:ext cx="5673139" cy="540000"/>
              </a:xfrm>
              <a:prstGeom prst="roundRect">
                <a:avLst>
                  <a:gd name="adj" fmla="val 0"/>
                </a:avLst>
              </a:prstGeom>
              <a:solidFill>
                <a:srgbClr val="189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</a:rPr>
                  <a:t>에어컨 실외기에 빗물이 스며들지 않게 조치 및 청소</a:t>
                </a:r>
                <a:endParaRPr lang="ko-KR" alt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모서리가 둥근 직사각형 48"/>
              <p:cNvSpPr/>
              <p:nvPr/>
            </p:nvSpPr>
            <p:spPr>
              <a:xfrm>
                <a:off x="1120097" y="1700116"/>
                <a:ext cx="621717" cy="540000"/>
              </a:xfrm>
              <a:prstGeom prst="roundRect">
                <a:avLst>
                  <a:gd name="adj" fmla="val 0"/>
                </a:avLst>
              </a:prstGeom>
              <a:solidFill>
                <a:srgbClr val="D9E0E8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108000" bIns="0" anchor="ctr"/>
              <a:lstStyle/>
              <a:p>
                <a:pPr marL="0" marR="0" lvl="0" indent="0" algn="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kumimoji="0" lang="ko-KR" altLang="en-US" sz="1050" b="1" i="0" u="none" strike="noStrike" kern="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20097" y="1700116"/>
                <a:ext cx="621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1020341" y="1766774"/>
                <a:ext cx="6200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endParaRPr lang="ko-KR" altLang="en-US" sz="2000" b="1" dirty="0">
                  <a:solidFill>
                    <a:srgbClr val="189FBF"/>
                  </a:solidFill>
                </a:endParaRPr>
              </a:p>
            </p:txBody>
          </p:sp>
        </p:grpSp>
        <p:grpSp>
          <p:nvGrpSpPr>
            <p:cNvPr id="52" name="그룹 51"/>
            <p:cNvGrpSpPr/>
            <p:nvPr/>
          </p:nvGrpSpPr>
          <p:grpSpPr>
            <a:xfrm>
              <a:off x="1020341" y="5150806"/>
              <a:ext cx="6394612" cy="540000"/>
              <a:chOff x="1020341" y="1700116"/>
              <a:chExt cx="6394612" cy="540000"/>
            </a:xfrm>
          </p:grpSpPr>
          <p:sp>
            <p:nvSpPr>
              <p:cNvPr id="53" name="모서리가 둥근 직사각형 52"/>
              <p:cNvSpPr/>
              <p:nvPr/>
            </p:nvSpPr>
            <p:spPr>
              <a:xfrm>
                <a:off x="1741814" y="1700116"/>
                <a:ext cx="5673139" cy="540000"/>
              </a:xfrm>
              <a:prstGeom prst="roundRect">
                <a:avLst>
                  <a:gd name="adj" fmla="val 0"/>
                </a:avLst>
              </a:prstGeom>
              <a:solidFill>
                <a:srgbClr val="189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</a:rPr>
                  <a:t>각 층별 소방시설 위치도 및 대피안내도 비치 </a:t>
                </a:r>
                <a:endParaRPr lang="ko-KR" alt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모서리가 둥근 직사각형 53"/>
              <p:cNvSpPr/>
              <p:nvPr/>
            </p:nvSpPr>
            <p:spPr>
              <a:xfrm>
                <a:off x="1120097" y="1700116"/>
                <a:ext cx="621717" cy="540000"/>
              </a:xfrm>
              <a:prstGeom prst="roundRect">
                <a:avLst>
                  <a:gd name="adj" fmla="val 0"/>
                </a:avLst>
              </a:prstGeom>
              <a:solidFill>
                <a:srgbClr val="D9E0E8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108000" bIns="0" anchor="ctr"/>
              <a:lstStyle/>
              <a:p>
                <a:pPr marL="0" marR="0" lvl="0" indent="0" algn="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kumimoji="0" lang="ko-KR" altLang="en-US" sz="1050" b="1" i="0" u="none" strike="noStrike" kern="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120097" y="1700116"/>
                <a:ext cx="621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1020341" y="1766774"/>
                <a:ext cx="6200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endParaRPr lang="ko-KR" altLang="en-US" sz="2000" b="1" dirty="0">
                  <a:solidFill>
                    <a:srgbClr val="189FBF"/>
                  </a:solidFill>
                </a:endParaRPr>
              </a:p>
            </p:txBody>
          </p:sp>
        </p:grpSp>
      </p:grpSp>
      <p:sp>
        <p:nvSpPr>
          <p:cNvPr id="69" name="직사각형 8">
            <a:extLst>
              <a:ext uri="{FF2B5EF4-FFF2-40B4-BE49-F238E27FC236}">
                <a16:creationId xmlns:a16="http://schemas.microsoft.com/office/drawing/2014/main" id="{45AD4E49-92F4-402D-BE5D-B773B19C781B}"/>
              </a:ext>
            </a:extLst>
          </p:cNvPr>
          <p:cNvSpPr/>
          <p:nvPr/>
        </p:nvSpPr>
        <p:spPr>
          <a:xfrm>
            <a:off x="1077729" y="31622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산후 조리원 화재발생 현황 및 사례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364469F-5CBA-4F6D-AE00-D98D995F3402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5C14A700-A0C3-4573-BA5A-BA8E834B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58" name="다이아몬드 27">
            <a:extLst>
              <a:ext uri="{FF2B5EF4-FFF2-40B4-BE49-F238E27FC236}">
                <a16:creationId xmlns:a16="http://schemas.microsoft.com/office/drawing/2014/main" id="{EA326C5E-E27F-4EA5-9027-FCFFBCFDFF84}"/>
              </a:ext>
            </a:extLst>
          </p:cNvPr>
          <p:cNvSpPr/>
          <p:nvPr/>
        </p:nvSpPr>
        <p:spPr>
          <a:xfrm>
            <a:off x="1243214" y="1718563"/>
            <a:ext cx="278668" cy="25293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다이아몬드 27">
            <a:extLst>
              <a:ext uri="{FF2B5EF4-FFF2-40B4-BE49-F238E27FC236}">
                <a16:creationId xmlns:a16="http://schemas.microsoft.com/office/drawing/2014/main" id="{39F8B286-CA3D-4900-967F-725AA66C1FFE}"/>
              </a:ext>
            </a:extLst>
          </p:cNvPr>
          <p:cNvSpPr/>
          <p:nvPr/>
        </p:nvSpPr>
        <p:spPr>
          <a:xfrm>
            <a:off x="1243214" y="2412742"/>
            <a:ext cx="278668" cy="25293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" name="다이아몬드 27">
            <a:extLst>
              <a:ext uri="{FF2B5EF4-FFF2-40B4-BE49-F238E27FC236}">
                <a16:creationId xmlns:a16="http://schemas.microsoft.com/office/drawing/2014/main" id="{80D2D0B2-DF3A-49CD-83F9-F3B17438C57B}"/>
              </a:ext>
            </a:extLst>
          </p:cNvPr>
          <p:cNvSpPr/>
          <p:nvPr/>
        </p:nvSpPr>
        <p:spPr>
          <a:xfrm>
            <a:off x="1243214" y="3083587"/>
            <a:ext cx="278668" cy="25293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" name="다이아몬드 27">
            <a:extLst>
              <a:ext uri="{FF2B5EF4-FFF2-40B4-BE49-F238E27FC236}">
                <a16:creationId xmlns:a16="http://schemas.microsoft.com/office/drawing/2014/main" id="{80C8CEB4-B772-432E-9186-E946C68C66C2}"/>
              </a:ext>
            </a:extLst>
          </p:cNvPr>
          <p:cNvSpPr/>
          <p:nvPr/>
        </p:nvSpPr>
        <p:spPr>
          <a:xfrm>
            <a:off x="1243214" y="3746209"/>
            <a:ext cx="278668" cy="25293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" name="다이아몬드 27">
            <a:extLst>
              <a:ext uri="{FF2B5EF4-FFF2-40B4-BE49-F238E27FC236}">
                <a16:creationId xmlns:a16="http://schemas.microsoft.com/office/drawing/2014/main" id="{5AFBFB1A-C924-470E-B807-4A44B1A89EAD}"/>
              </a:ext>
            </a:extLst>
          </p:cNvPr>
          <p:cNvSpPr/>
          <p:nvPr/>
        </p:nvSpPr>
        <p:spPr>
          <a:xfrm>
            <a:off x="1243214" y="4462058"/>
            <a:ext cx="278668" cy="25293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" name="다이아몬드 27">
            <a:extLst>
              <a:ext uri="{FF2B5EF4-FFF2-40B4-BE49-F238E27FC236}">
                <a16:creationId xmlns:a16="http://schemas.microsoft.com/office/drawing/2014/main" id="{054621D6-1B47-4B7B-A310-EAFA1BFB844F}"/>
              </a:ext>
            </a:extLst>
          </p:cNvPr>
          <p:cNvSpPr/>
          <p:nvPr/>
        </p:nvSpPr>
        <p:spPr>
          <a:xfrm>
            <a:off x="1243214" y="5156486"/>
            <a:ext cx="278668" cy="25293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pic>
        <p:nvPicPr>
          <p:cNvPr id="2" name="그림 1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53107" y="1452035"/>
            <a:ext cx="3465861" cy="213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4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0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8574" y="5852587"/>
            <a:ext cx="580865" cy="817514"/>
          </a:xfrm>
          <a:prstGeom prst="rect">
            <a:avLst/>
          </a:prstGeom>
        </p:spPr>
      </p:pic>
      <p:sp>
        <p:nvSpPr>
          <p:cNvPr id="26" name="순서도: 대체 처리 25"/>
          <p:cNvSpPr/>
          <p:nvPr/>
        </p:nvSpPr>
        <p:spPr>
          <a:xfrm>
            <a:off x="762946" y="4673286"/>
            <a:ext cx="9003522" cy="96385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2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  <a:ea typeface="+mj-ea"/>
              </a:rPr>
              <a:t>    산모와 신생아에게 치명적인 열과 연기</a:t>
            </a:r>
            <a:r>
              <a:rPr lang="en-US" altLang="ko-KR" b="1" dirty="0">
                <a:latin typeface="+mj-ea"/>
                <a:ea typeface="+mj-ea"/>
              </a:rPr>
              <a:t>,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안전한 대피</a:t>
            </a:r>
            <a:r>
              <a:rPr lang="ko-KR" altLang="en-US" b="1" dirty="0">
                <a:latin typeface="+mj-ea"/>
                <a:ea typeface="+mj-ea"/>
              </a:rPr>
              <a:t>가 무엇보다 중요</a:t>
            </a:r>
            <a:r>
              <a:rPr lang="en-US" altLang="ko-KR" b="1" dirty="0">
                <a:latin typeface="+mj-ea"/>
                <a:ea typeface="+mj-ea"/>
              </a:rPr>
              <a:t>!!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  <a:ea typeface="+mj-ea"/>
              </a:rPr>
              <a:t>    화재 시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젖은 손수건</a:t>
            </a:r>
            <a:r>
              <a:rPr lang="ko-KR" altLang="en-US" b="1" dirty="0">
                <a:latin typeface="+mj-ea"/>
                <a:ea typeface="+mj-ea"/>
              </a:rPr>
              <a:t>으로 </a:t>
            </a:r>
            <a:r>
              <a:rPr lang="ko-KR" altLang="en-US" b="1" dirty="0">
                <a:solidFill>
                  <a:srgbClr val="FF6600"/>
                </a:solidFill>
                <a:latin typeface="+mj-ea"/>
                <a:ea typeface="+mj-ea"/>
              </a:rPr>
              <a:t>입과 코를 막고 낮은 자세</a:t>
            </a:r>
            <a:r>
              <a:rPr lang="ko-KR" altLang="en-US" b="1" dirty="0">
                <a:latin typeface="+mj-ea"/>
                <a:ea typeface="+mj-ea"/>
              </a:rPr>
              <a:t>로 대피</a:t>
            </a:r>
            <a:r>
              <a:rPr lang="en-US" altLang="ko-KR" b="1" dirty="0">
                <a:latin typeface="+mj-ea"/>
                <a:ea typeface="+mj-ea"/>
              </a:rPr>
              <a:t>!</a:t>
            </a:r>
          </a:p>
        </p:txBody>
      </p:sp>
      <p:cxnSp>
        <p:nvCxnSpPr>
          <p:cNvPr id="38" name="직선 연결선 37"/>
          <p:cNvCxnSpPr/>
          <p:nvPr/>
        </p:nvCxnSpPr>
        <p:spPr>
          <a:xfrm rot="16200000" flipH="1">
            <a:off x="729778" y="4401419"/>
            <a:ext cx="543733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971548" y="4087607"/>
            <a:ext cx="511451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순서도: 대체 처리 40"/>
          <p:cNvSpPr/>
          <p:nvPr/>
        </p:nvSpPr>
        <p:spPr>
          <a:xfrm>
            <a:off x="1513096" y="3747743"/>
            <a:ext cx="5193461" cy="763617"/>
          </a:xfrm>
          <a:prstGeom prst="flowChartAlternateProcess">
            <a:avLst/>
          </a:prstGeom>
          <a:solidFill>
            <a:schemeClr val="accent5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검은연기는 열을 가지고 있어 공기보다 가벼워</a:t>
            </a:r>
          </a:p>
          <a:p>
            <a:pPr algn="ctr">
              <a:defRPr/>
            </a:pPr>
            <a:r>
              <a:rPr lang="ko-KR" altLang="en-US" b="1" dirty="0">
                <a:latin typeface="+mj-ea"/>
                <a:ea typeface="+mj-ea"/>
              </a:rPr>
              <a:t>천장부터 차면서 내려와요</a:t>
            </a:r>
            <a:r>
              <a:rPr lang="en-US" altLang="ko-KR" b="1" dirty="0">
                <a:latin typeface="+mj-ea"/>
                <a:ea typeface="+mj-ea"/>
              </a:rPr>
              <a:t>!!</a:t>
            </a:r>
          </a:p>
        </p:txBody>
      </p:sp>
      <p:pic>
        <p:nvPicPr>
          <p:cNvPr id="42" name="그림 4"/>
          <p:cNvPicPr>
            <a:picLocks noChangeAspect="1"/>
          </p:cNvPicPr>
          <p:nvPr/>
        </p:nvPicPr>
        <p:blipFill rotWithShape="1">
          <a:blip r:embed="rId9"/>
          <a:srcRect b="5750"/>
          <a:stretch>
            <a:fillRect/>
          </a:stretch>
        </p:blipFill>
        <p:spPr>
          <a:xfrm>
            <a:off x="5166184" y="1473745"/>
            <a:ext cx="3344780" cy="211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직사각형 1">
            <a:extLst>
              <a:ext uri="{FF2B5EF4-FFF2-40B4-BE49-F238E27FC236}">
                <a16:creationId xmlns:a16="http://schemas.microsoft.com/office/drawing/2014/main" id="{08597125-11FB-4ACA-88C9-455B7E6DCC7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12">
            <a:extLst>
              <a:ext uri="{FF2B5EF4-FFF2-40B4-BE49-F238E27FC236}">
                <a16:creationId xmlns:a16="http://schemas.microsoft.com/office/drawing/2014/main" id="{913862BD-9893-40E2-861D-73D93D60E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4" name="그림 15">
            <a:extLst>
              <a:ext uri="{FF2B5EF4-FFF2-40B4-BE49-F238E27FC236}">
                <a16:creationId xmlns:a16="http://schemas.microsoft.com/office/drawing/2014/main" id="{4D23B86D-3152-4508-AAD0-BCCFBA43D5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5" name="직사각형 8">
            <a:extLst>
              <a:ext uri="{FF2B5EF4-FFF2-40B4-BE49-F238E27FC236}">
                <a16:creationId xmlns:a16="http://schemas.microsoft.com/office/drawing/2014/main" id="{7CA15C72-491D-465B-885A-DB83A8359AA3}"/>
              </a:ext>
            </a:extLst>
          </p:cNvPr>
          <p:cNvSpPr/>
          <p:nvPr/>
        </p:nvSpPr>
        <p:spPr>
          <a:xfrm>
            <a:off x="981711" y="316365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화재 시 열과 연기의 위험성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73F894-C1FF-4112-AC73-97234EB7E6FE}"/>
              </a:ext>
            </a:extLst>
          </p:cNvPr>
          <p:cNvSpPr/>
          <p:nvPr/>
        </p:nvSpPr>
        <p:spPr>
          <a:xfrm>
            <a:off x="418216" y="321675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E657DDF6-AEF3-4545-BFD1-0CDF044F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192" y="6431843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1" name="다이아몬드 27">
            <a:extLst>
              <a:ext uri="{FF2B5EF4-FFF2-40B4-BE49-F238E27FC236}">
                <a16:creationId xmlns:a16="http://schemas.microsoft.com/office/drawing/2014/main" id="{370EF021-CBF9-4854-ABCB-F09AE1B15659}"/>
              </a:ext>
            </a:extLst>
          </p:cNvPr>
          <p:cNvSpPr/>
          <p:nvPr/>
        </p:nvSpPr>
        <p:spPr>
          <a:xfrm>
            <a:off x="981711" y="4910449"/>
            <a:ext cx="149724" cy="16018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다이아몬드 27">
            <a:extLst>
              <a:ext uri="{FF2B5EF4-FFF2-40B4-BE49-F238E27FC236}">
                <a16:creationId xmlns:a16="http://schemas.microsoft.com/office/drawing/2014/main" id="{C11CE5D5-68DD-4E6F-91BB-F84F0055AE01}"/>
              </a:ext>
            </a:extLst>
          </p:cNvPr>
          <p:cNvSpPr/>
          <p:nvPr/>
        </p:nvSpPr>
        <p:spPr>
          <a:xfrm>
            <a:off x="984387" y="5307798"/>
            <a:ext cx="149724" cy="16018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631</Words>
  <Application>Microsoft Office PowerPoint</Application>
  <PresentationFormat>사용자 지정</PresentationFormat>
  <Paragraphs>145</Paragraphs>
  <Slides>17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나눔스퀘어_ac Bold</vt:lpstr>
      <vt:lpstr>맑은 고딕</vt:lpstr>
      <vt:lpstr>휴먼모음T</vt:lpstr>
      <vt:lpstr>Arial</vt:lpstr>
      <vt:lpstr>Calibri</vt:lpstr>
      <vt:lpstr>Calibri Light</vt:lpstr>
      <vt:lpstr>Stencil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009604759@office.khu.ac.kr</cp:lastModifiedBy>
  <cp:revision>120</cp:revision>
  <dcterms:modified xsi:type="dcterms:W3CDTF">2020-05-04T12:13:12Z</dcterms:modified>
  <cp:version>0906.0100.01</cp:version>
</cp:coreProperties>
</file>