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35" r:id="rId2"/>
    <p:sldId id="257" r:id="rId3"/>
    <p:sldId id="326" r:id="rId4"/>
    <p:sldId id="270" r:id="rId5"/>
    <p:sldId id="327" r:id="rId6"/>
    <p:sldId id="328" r:id="rId7"/>
    <p:sldId id="332" r:id="rId8"/>
    <p:sldId id="336" r:id="rId9"/>
    <p:sldId id="329" r:id="rId10"/>
    <p:sldId id="334" r:id="rId11"/>
    <p:sldId id="330" r:id="rId12"/>
    <p:sldId id="331" r:id="rId13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6E1"/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2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268129" y="1478548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115080" y="1415618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800" b="1" spc="-300" dirty="0">
                <a:solidFill>
                  <a:schemeClr val="accent1"/>
                </a:solidFill>
                <a:latin typeface="+mj-ea"/>
              </a:rPr>
              <a:t>ตอน</a:t>
            </a:r>
            <a:r>
              <a:rPr lang="en-US" altLang="ko-KR" sz="2800" b="1" spc="-300" dirty="0">
                <a:solidFill>
                  <a:schemeClr val="accent1"/>
                </a:solidFill>
                <a:latin typeface="+mj-ea"/>
              </a:rPr>
              <a:t> 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.10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9" y="3709987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9" y="1894838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C6A47527-6CC1-4880-8609-33CDF4A1159A}"/>
              </a:ext>
            </a:extLst>
          </p:cNvPr>
          <p:cNvSpPr/>
          <p:nvPr/>
        </p:nvSpPr>
        <p:spPr>
          <a:xfrm>
            <a:off x="-19188" y="1874657"/>
            <a:ext cx="5540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th-TH" altLang="ko-KR" sz="6000" b="1" spc="-3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ความปลอดภัยของกิจกรรมกลางแจ้ง</a:t>
            </a:r>
            <a:r>
              <a:rPr lang="en-US" altLang="ko-KR" sz="6000" b="1" spc="-3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(</a:t>
            </a:r>
            <a:r>
              <a:rPr lang="th-TH" altLang="ko-KR" sz="6000" b="1" spc="-3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แคมป์</a:t>
            </a:r>
            <a:r>
              <a:rPr lang="en-US" altLang="ko-KR" sz="6000" b="1" spc="-300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85E108-7000-4A4D-879C-3148BA9A7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36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7FE76F-D589-4EDA-B718-B304A462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BD08EE-F299-40C8-B097-993454C3E6BB}"/>
              </a:ext>
            </a:extLst>
          </p:cNvPr>
          <p:cNvSpPr/>
          <p:nvPr/>
        </p:nvSpPr>
        <p:spPr>
          <a:xfrm>
            <a:off x="4672482" y="1933938"/>
            <a:ext cx="4933246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3) </a:t>
            </a:r>
            <a:r>
              <a:rPr lang="en-US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b="1" kern="0" dirty="0">
                <a:solidFill>
                  <a:srgbClr val="000000"/>
                </a:solidFill>
                <a:latin typeface="+mj-ea"/>
                <a:ea typeface="+mj-ea"/>
              </a:rPr>
              <a:t>หากไฟไม่ดับให้รีบหลบหนี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b="1" kern="0" dirty="0">
                <a:solidFill>
                  <a:srgbClr val="FF0000"/>
                </a:solidFill>
                <a:latin typeface="+mj-ea"/>
                <a:ea typeface="+mj-ea"/>
              </a:rPr>
              <a:t>   </a:t>
            </a:r>
            <a:r>
              <a:rPr lang="th-TH" altLang="ko-KR" b="1" kern="0" dirty="0">
                <a:solidFill>
                  <a:srgbClr val="FF0000"/>
                </a:solidFill>
                <a:latin typeface="+mj-ea"/>
                <a:ea typeface="+mj-ea"/>
              </a:rPr>
              <a:t>(ตรวจสอบทางออกฉุกเฉินก่อน)</a:t>
            </a:r>
            <a:endParaRPr lang="en-US" altLang="ko-KR" b="1" kern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3F83D-B485-4B76-8668-F649755CFB50}"/>
              </a:ext>
            </a:extLst>
          </p:cNvPr>
          <p:cNvSpPr/>
          <p:nvPr/>
        </p:nvSpPr>
        <p:spPr>
          <a:xfrm>
            <a:off x="4600529" y="4119446"/>
            <a:ext cx="393968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chemeClr val="accent2"/>
                </a:solidFill>
                <a:latin typeface="+mj-ea"/>
                <a:ea typeface="+mj-ea"/>
              </a:rPr>
              <a:t>4) </a:t>
            </a:r>
            <a:r>
              <a:rPr lang="en-US" altLang="ko-KR" sz="2000" b="1" kern="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โทร 119</a:t>
            </a:r>
            <a:endParaRPr lang="en-US" altLang="ko-KR" sz="20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1" name="슬라이드 번호 개체 틀 2">
            <a:extLst>
              <a:ext uri="{FF2B5EF4-FFF2-40B4-BE49-F238E27FC236}">
                <a16:creationId xmlns:a16="http://schemas.microsoft.com/office/drawing/2014/main" id="{5F8DA88C-0D9D-4C9C-9B57-2133F264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9</a:t>
            </a:r>
            <a:endParaRPr lang="ko-KR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5EEAC2-1247-473E-8097-1B5C252B7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30" y="1534828"/>
            <a:ext cx="3034464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7C6712-8ABD-4526-9357-4BC2FD201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30" y="3931140"/>
            <a:ext cx="3122602" cy="2142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그룹 15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5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직사각형 28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5032BDA5-737B-4209-A521-4B5807A8F1E8}"/>
              </a:ext>
            </a:extLst>
          </p:cNvPr>
          <p:cNvSpPr/>
          <p:nvPr/>
        </p:nvSpPr>
        <p:spPr>
          <a:xfrm>
            <a:off x="301940" y="219241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8" name="직사각형 8">
            <a:extLst>
              <a:ext uri="{FF2B5EF4-FFF2-40B4-BE49-F238E27FC236}">
                <a16:creationId xmlns:a16="http://schemas.microsoft.com/office/drawing/2014/main" id="{7F437DD5-F09C-4041-99B5-D660504A2B07}"/>
              </a:ext>
            </a:extLst>
          </p:cNvPr>
          <p:cNvSpPr/>
          <p:nvPr/>
        </p:nvSpPr>
        <p:spPr>
          <a:xfrm>
            <a:off x="929827" y="145921"/>
            <a:ext cx="674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เราควรทำอย่างไรถ้าเกิดไฟไหม้</a:t>
            </a:r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?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16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211659" y="1753462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211659" y="4203551"/>
            <a:ext cx="4806315" cy="1569720"/>
            <a:chOff x="1250315" y="4994906"/>
            <a:chExt cx="4806315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127454" y="499490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605345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128135" y="6053455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72" y="1761878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F0D6F1-1E6D-4DAE-B58F-48F52E9E1CF5}"/>
              </a:ext>
            </a:extLst>
          </p:cNvPr>
          <p:cNvSpPr/>
          <p:nvPr/>
        </p:nvSpPr>
        <p:spPr>
          <a:xfrm>
            <a:off x="533067" y="2480032"/>
            <a:ext cx="608676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การเดินทางและตั้งแคมป์เป็นเรื่องสนุกในชีวิตประจำวันของเรา</a:t>
            </a:r>
          </a:p>
          <a:p>
            <a:pPr algn="ctr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อย่าปล่อยให้ความสนุกสนานนี้กลายเป็นไฟไหม้</a:t>
            </a:r>
          </a:p>
          <a:p>
            <a:pPr algn="ctr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ปฏิบัติตามกฎค่ายและคำแนะนำด้านความปลอดภัยเสมอ</a:t>
            </a:r>
          </a:p>
          <a:p>
            <a:pPr algn="ctr" fontAlgn="base" latinLnBrk="1">
              <a:lnSpc>
                <a:spcPct val="160000"/>
              </a:lnSpc>
            </a:pPr>
            <a:endParaRPr lang="th-TH" altLang="ko-KR" sz="2000" b="1" kern="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fontAlgn="base" latinLnBrk="1">
              <a:lnSpc>
                <a:spcPct val="160000"/>
              </a:lnSpc>
            </a:pPr>
            <a:r>
              <a:rPr lang="th-TH" altLang="ko-KR" sz="2000" b="1" kern="0" dirty="0">
                <a:solidFill>
                  <a:srgbClr val="000000"/>
                </a:solidFill>
                <a:latin typeface="+mj-ea"/>
                <a:ea typeface="+mj-ea"/>
              </a:rPr>
              <a:t>ขอให้คุณมีแคมป์ปิ้งที่สนุกสนาน</a:t>
            </a:r>
            <a:endParaRPr lang="en-US" altLang="ko-KR" sz="20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6" name="슬라이드 번호 개체 틀 2">
            <a:extLst>
              <a:ext uri="{FF2B5EF4-FFF2-40B4-BE49-F238E27FC236}">
                <a16:creationId xmlns:a16="http://schemas.microsoft.com/office/drawing/2014/main" id="{03E5CE34-D9BC-42B5-BBEB-9FA3FEED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10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9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0" name="Rectangle 31">
            <a:extLst>
              <a:ext uri="{FF2B5EF4-FFF2-40B4-BE49-F238E27FC236}">
                <a16:creationId xmlns:a16="http://schemas.microsoft.com/office/drawing/2014/main" id="{520A2A1A-5D88-4EB4-8293-2622C3D4EC1A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1" name="직사각형 28">
            <a:extLst>
              <a:ext uri="{FF2B5EF4-FFF2-40B4-BE49-F238E27FC236}">
                <a16:creationId xmlns:a16="http://schemas.microsoft.com/office/drawing/2014/main" id="{19B722AE-8875-4830-9AC1-C56C3E8C7C5E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492531" y="176905"/>
            <a:ext cx="641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จุดสำคัญสำหรับความปลอดภัยจากอัคคีภัย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-1"/>
            <a:ext cx="9897192" cy="6875463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19803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64877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64877"/>
            <a:ext cx="1427928" cy="5621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A6F65A9-7837-43DA-A139-08E6B481A1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A774475-2CA1-4667-9EDB-D99C9935E522}"/>
              </a:ext>
            </a:extLst>
          </p:cNvPr>
          <p:cNvSpPr/>
          <p:nvPr/>
        </p:nvSpPr>
        <p:spPr>
          <a:xfrm>
            <a:off x="2438400" y="170842"/>
            <a:ext cx="62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ความปลอดภัยของกิจกรรมกลางแจ้ง(แคมป์)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8656E32-EE32-446A-A5CB-7BE43E44BE88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2" name="그림 11" descr="그리기, 방이(가) 표시된 사진&#10;&#10;자동 생성된 설명">
            <a:extLst>
              <a:ext uri="{FF2B5EF4-FFF2-40B4-BE49-F238E27FC236}">
                <a16:creationId xmlns:a16="http://schemas.microsoft.com/office/drawing/2014/main" id="{DEABBCA1-1AB0-404B-A0B7-A958A5EA1D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2" y="193452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" y="-1"/>
            <a:ext cx="9897192" cy="6875463"/>
          </a:xfrm>
          <a:prstGeom prst="rect">
            <a:avLst/>
          </a:prstGeom>
        </p:spPr>
      </p:pic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1670487" y="1668114"/>
            <a:ext cx="7775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th-TH" altLang="ko-KR" sz="3600" b="1" dirty="0">
                <a:latin typeface="+mj-ea"/>
              </a:rPr>
              <a:t>ความปลอดภัยของกิจกรรมกลางแจ้ง(แคมป์)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6">
            <a:extLst>
              <a:ext uri="{FF2B5EF4-FFF2-40B4-BE49-F238E27FC236}">
                <a16:creationId xmlns:a16="http://schemas.microsoft.com/office/drawing/2014/main" id="{63584AB1-2D4A-49AB-82B9-537EC8957D94}"/>
              </a:ext>
            </a:extLst>
          </p:cNvPr>
          <p:cNvSpPr/>
          <p:nvPr/>
        </p:nvSpPr>
        <p:spPr>
          <a:xfrm>
            <a:off x="951567" y="3121796"/>
            <a:ext cx="6909731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ใช้ที่ตั้งแคมป์อย่างปลอดภัย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_ 2p</a:t>
            </a:r>
          </a:p>
          <a:p>
            <a:pPr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ความปลอดภัยในที่ตั้งแคมป์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_5p</a:t>
            </a:r>
            <a:endParaRPr lang="ko-KR" altLang="en-US" sz="2400" b="1" spc="-150" dirty="0">
              <a:solidFill>
                <a:schemeClr val="accent1"/>
              </a:solidFill>
              <a:latin typeface="+mj-ea"/>
              <a:ea typeface="+mj-ea"/>
            </a:endParaRPr>
          </a:p>
          <a:p>
            <a:pPr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เราควรทำอย่างไรถ้าเกิดไฟไหม้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?_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10p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24C2A-A489-446D-8133-53EDBB9DC274}"/>
              </a:ext>
            </a:extLst>
          </p:cNvPr>
          <p:cNvSpPr txBox="1"/>
          <p:nvPr/>
        </p:nvSpPr>
        <p:spPr>
          <a:xfrm>
            <a:off x="2450916" y="1331285"/>
            <a:ext cx="193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[</a:t>
            </a:r>
            <a:r>
              <a:rPr lang="th-TH" altLang="ko-KR" sz="2800" b="1" spc="-300" dirty="0">
                <a:solidFill>
                  <a:schemeClr val="accent1"/>
                </a:solidFill>
                <a:latin typeface="+mj-ea"/>
              </a:rPr>
              <a:t>ตอน</a:t>
            </a:r>
            <a:r>
              <a:rPr lang="en-US" altLang="ko-KR" sz="2800" b="1" spc="-300" dirty="0">
                <a:solidFill>
                  <a:schemeClr val="accent1"/>
                </a:solidFill>
                <a:latin typeface="+mj-ea"/>
              </a:rPr>
              <a:t> 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10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6A32DD-1E5C-44B9-891E-A4ABADF9A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0" y="5703957"/>
            <a:ext cx="3610774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8CB34F50-A91D-45C6-BE86-4F035DB1310D}"/>
              </a:ext>
            </a:extLst>
          </p:cNvPr>
          <p:cNvSpPr/>
          <p:nvPr/>
        </p:nvSpPr>
        <p:spPr>
          <a:xfrm>
            <a:off x="7780867" y="86068"/>
            <a:ext cx="2048933" cy="933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0417419-2A76-45B0-AC9D-6539965E56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06619" y="121241"/>
            <a:ext cx="1643081" cy="82646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CC8E01D-EACA-424D-8272-DF818DCC27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57" y="140852"/>
            <a:ext cx="2181962" cy="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67DB04-F4FD-41EA-A3CA-4D6E72CF0B91}"/>
              </a:ext>
            </a:extLst>
          </p:cNvPr>
          <p:cNvSpPr/>
          <p:nvPr/>
        </p:nvSpPr>
        <p:spPr>
          <a:xfrm>
            <a:off x="306388" y="24436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3" name="직사각형 8">
            <a:extLst>
              <a:ext uri="{FF2B5EF4-FFF2-40B4-BE49-F238E27FC236}">
                <a16:creationId xmlns:a16="http://schemas.microsoft.com/office/drawing/2014/main" id="{A27AA373-CF32-4C73-B509-A1BD4FCB12D8}"/>
              </a:ext>
            </a:extLst>
          </p:cNvPr>
          <p:cNvSpPr/>
          <p:nvPr/>
        </p:nvSpPr>
        <p:spPr>
          <a:xfrm>
            <a:off x="880888" y="228758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ใช้ที่ตั้งแคมป์อย่างปลอดภัย</a:t>
            </a:r>
            <a:endParaRPr lang="en-US" altLang="ko-KR" sz="36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32" y="1482104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781050" y="1496648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905562" y="4037913"/>
            <a:ext cx="4908838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8" name="직사각형 17"/>
          <p:cNvSpPr/>
          <p:nvPr/>
        </p:nvSpPr>
        <p:spPr>
          <a:xfrm>
            <a:off x="523801" y="2855224"/>
            <a:ext cx="571599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การเพิ่มขึ้นของ </a:t>
            </a:r>
            <a:r>
              <a:rPr lang="en-US" altLang="ko-KR" b="1" dirty="0">
                <a:latin typeface="+mj-ea"/>
                <a:ea typeface="+mj-ea"/>
              </a:rPr>
              <a:t>GDP </a:t>
            </a:r>
            <a:r>
              <a:rPr lang="th-TH" altLang="ko-KR" b="1" dirty="0">
                <a:latin typeface="+mj-ea"/>
                <a:ea typeface="+mj-ea"/>
              </a:rPr>
              <a:t>นำไปสู่การเพิ่มขึ้นของความต้องการด้านการพักผ่อนหย่อนใจของผู้คน เช่นการตั้งแคมป์</a:t>
            </a:r>
            <a:endParaRPr lang="en-US" altLang="ko-KR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rgbClr val="0070C0"/>
                </a:solidFill>
                <a:latin typeface="+mj-ea"/>
                <a:ea typeface="+mj-ea"/>
              </a:rPr>
              <a:t>ในกิจกรรมสันทนาการเราต้องไม่ลืมกฎความปลอดภัยจากอัคคีภัย</a:t>
            </a:r>
            <a:endParaRPr lang="en-US" altLang="ko-KR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1" name="슬라이드 번호 개체 틀 2">
            <a:extLst>
              <a:ext uri="{FF2B5EF4-FFF2-40B4-BE49-F238E27FC236}">
                <a16:creationId xmlns:a16="http://schemas.microsoft.com/office/drawing/2014/main" id="{2B56B449-ECB4-4957-B381-046F0124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5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84" y="1971694"/>
            <a:ext cx="397461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직사각형 2"/>
          <p:cNvSpPr/>
          <p:nvPr/>
        </p:nvSpPr>
        <p:spPr>
          <a:xfrm>
            <a:off x="5713179" y="2553933"/>
            <a:ext cx="430018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rgbClr val="002060"/>
                </a:solidFill>
                <a:latin typeface="+mj-ea"/>
                <a:ea typeface="+mj-ea"/>
              </a:rPr>
              <a:t>อุบัติเหตุมักเกิดขึ้นเมื่อตั้งแคมป์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9" name="슬라이드 번호 개체 틀 2">
            <a:extLst>
              <a:ext uri="{FF2B5EF4-FFF2-40B4-BE49-F238E27FC236}">
                <a16:creationId xmlns:a16="http://schemas.microsoft.com/office/drawing/2014/main" id="{B3D11403-D440-45AB-9041-6A45BE77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273EA75A-D3C2-44ED-8859-7A847BAC5AD1}"/>
              </a:ext>
            </a:extLst>
          </p:cNvPr>
          <p:cNvSpPr/>
          <p:nvPr/>
        </p:nvSpPr>
        <p:spPr>
          <a:xfrm>
            <a:off x="5763591" y="3101360"/>
            <a:ext cx="430018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2"/>
                </a:solidFill>
                <a:latin typeface="+mj-ea"/>
                <a:ea typeface="+mj-ea"/>
              </a:rPr>
              <a:t>1. </a:t>
            </a:r>
            <a:r>
              <a:rPr lang="th-TH" altLang="ko-KR" sz="1400" b="1" dirty="0">
                <a:latin typeface="+mj-ea"/>
                <a:ea typeface="+mj-ea"/>
              </a:rPr>
              <a:t>ได้รับพิษจากแก๊สเมื่อใช้เครื่องทำความร้อนในเต็นท์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2"/>
                </a:solidFill>
                <a:latin typeface="+mj-ea"/>
                <a:ea typeface="+mj-ea"/>
              </a:rPr>
              <a:t>2. </a:t>
            </a:r>
            <a:r>
              <a:rPr lang="th-TH" altLang="ko-KR" sz="1400" b="1" dirty="0">
                <a:latin typeface="+mj-ea"/>
                <a:ea typeface="+mj-ea"/>
              </a:rPr>
              <a:t>ลื่นขณะตั้งแคมป์ใกล้กับลำธาร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2"/>
                </a:solidFill>
                <a:latin typeface="+mj-ea"/>
                <a:ea typeface="+mj-ea"/>
              </a:rPr>
              <a:t>3. </a:t>
            </a:r>
            <a:r>
              <a:rPr lang="th-TH" altLang="ko-KR" sz="1400" b="1" dirty="0">
                <a:latin typeface="+mj-ea"/>
                <a:ea typeface="+mj-ea"/>
              </a:rPr>
              <a:t>ไฟไหม้เมื่อเผาไฟหรือใช้เครื่องใช้ไฟฟ้า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2"/>
                </a:solidFill>
                <a:latin typeface="+mj-ea"/>
                <a:ea typeface="+mj-ea"/>
              </a:rPr>
              <a:t>4. </a:t>
            </a:r>
            <a:r>
              <a:rPr lang="th-TH" altLang="ko-KR" sz="1400" b="1" dirty="0">
                <a:latin typeface="+mj-ea"/>
                <a:ea typeface="+mj-ea"/>
              </a:rPr>
              <a:t>แมลงหรือยุงกัด</a:t>
            </a:r>
            <a:endParaRPr lang="en-US" altLang="ko-KR" sz="1400" b="1" dirty="0">
              <a:latin typeface="+mj-ea"/>
              <a:ea typeface="+mj-ea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5" name="Rectangle 21">
            <a:extLst>
              <a:ext uri="{FF2B5EF4-FFF2-40B4-BE49-F238E27FC236}">
                <a16:creationId xmlns:a16="http://schemas.microsoft.com/office/drawing/2014/main" id="{A3C48F06-DC79-479F-BDD3-ECE619825A60}"/>
              </a:ext>
            </a:extLst>
          </p:cNvPr>
          <p:cNvSpPr/>
          <p:nvPr/>
        </p:nvSpPr>
        <p:spPr>
          <a:xfrm>
            <a:off x="306388" y="24436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6" name="직사각형 8">
            <a:extLst>
              <a:ext uri="{FF2B5EF4-FFF2-40B4-BE49-F238E27FC236}">
                <a16:creationId xmlns:a16="http://schemas.microsoft.com/office/drawing/2014/main" id="{4F09C35E-D685-49C2-83A4-EBD9135B9C36}"/>
              </a:ext>
            </a:extLst>
          </p:cNvPr>
          <p:cNvSpPr/>
          <p:nvPr/>
        </p:nvSpPr>
        <p:spPr>
          <a:xfrm>
            <a:off x="880888" y="228758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ใช้ที่ตั้งแคมป์อย่างปลอดภัย</a:t>
            </a:r>
            <a:r>
              <a: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sp>
        <p:nvSpPr>
          <p:cNvPr id="37" name="다이아몬드 36">
            <a:extLst>
              <a:ext uri="{FF2B5EF4-FFF2-40B4-BE49-F238E27FC236}">
                <a16:creationId xmlns:a16="http://schemas.microsoft.com/office/drawing/2014/main" id="{62575CCE-6ADB-4F3D-9634-AD8D503128F1}"/>
              </a:ext>
            </a:extLst>
          </p:cNvPr>
          <p:cNvSpPr/>
          <p:nvPr/>
        </p:nvSpPr>
        <p:spPr>
          <a:xfrm>
            <a:off x="5449826" y="278074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0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9" name="그림 5">
            <a:extLst>
              <a:ext uri="{FF2B5EF4-FFF2-40B4-BE49-F238E27FC236}">
                <a16:creationId xmlns:a16="http://schemas.microsoft.com/office/drawing/2014/main" id="{5CC44A3F-CF5D-49EB-A0BF-6C519BAA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05" y="2001583"/>
            <a:ext cx="3146366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직사각형 2">
            <a:extLst>
              <a:ext uri="{FF2B5EF4-FFF2-40B4-BE49-F238E27FC236}">
                <a16:creationId xmlns:a16="http://schemas.microsoft.com/office/drawing/2014/main" id="{0869E5DC-5C16-4CB1-8026-CD0483E06F4B}"/>
              </a:ext>
            </a:extLst>
          </p:cNvPr>
          <p:cNvSpPr/>
          <p:nvPr/>
        </p:nvSpPr>
        <p:spPr>
          <a:xfrm>
            <a:off x="4373818" y="2146070"/>
            <a:ext cx="332416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3600" b="1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ไปที่ค่ายที่ลงทะเบียน</a:t>
            </a:r>
            <a:endParaRPr lang="en-US" altLang="ko-KR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2FF6E-A666-4C0E-96AD-186B7E7F9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623" y="4079343"/>
            <a:ext cx="3146365" cy="196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슬라이드 번호 개체 틀 2">
            <a:extLst>
              <a:ext uri="{FF2B5EF4-FFF2-40B4-BE49-F238E27FC236}">
                <a16:creationId xmlns:a16="http://schemas.microsoft.com/office/drawing/2014/main" id="{2FC67F95-2404-4C9F-88DC-5190C3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229CDC3-AC7B-44F6-82DF-B1A4545A735A}"/>
              </a:ext>
            </a:extLst>
          </p:cNvPr>
          <p:cNvSpPr/>
          <p:nvPr/>
        </p:nvSpPr>
        <p:spPr>
          <a:xfrm>
            <a:off x="2605539" y="1207758"/>
            <a:ext cx="522877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800" b="1" dirty="0">
                <a:solidFill>
                  <a:srgbClr val="002060"/>
                </a:solidFill>
                <a:latin typeface="+mj-ea"/>
                <a:ea typeface="+mj-ea"/>
              </a:rPr>
              <a:t>สิ่งที่ต้องเตรียมสำหรับการเข้าค่ายที่ปลอดภัย</a:t>
            </a:r>
            <a:endParaRPr lang="en-US" altLang="ko-KR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4D25AC9F-419C-4CC4-B493-724D626841E1}"/>
              </a:ext>
            </a:extLst>
          </p:cNvPr>
          <p:cNvSpPr/>
          <p:nvPr/>
        </p:nvSpPr>
        <p:spPr>
          <a:xfrm>
            <a:off x="5012939" y="2896176"/>
            <a:ext cx="479923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th-TH" altLang="ko-KR" sz="1600" b="1" dirty="0">
                <a:latin typeface="+mj-ea"/>
                <a:ea typeface="+mj-ea"/>
              </a:rPr>
              <a:t>จำนวนที่ลงทะเบียนทั่วประเทศ - มากกว่า 2,200</a:t>
            </a:r>
            <a:endParaRPr lang="en-US" altLang="ko-KR" sz="16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endParaRPr lang="en-US" altLang="ko-KR" sz="16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endParaRPr lang="en-US" altLang="ko-KR" sz="16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r>
              <a:rPr lang="th-TH" altLang="ko-KR" sz="1600" b="1" dirty="0">
                <a:latin typeface="+mj-ea"/>
                <a:ea typeface="+mj-ea"/>
              </a:rPr>
              <a:t>มีเว็บไซต์ที่ผิดกฎหมายจำนวนมากดังนั้นเราสามารถตรวจสอบได้ที่หน้า </a:t>
            </a:r>
            <a:r>
              <a:rPr lang="en-US" altLang="ko-KR" sz="1600" b="1" dirty="0" err="1">
                <a:latin typeface="+mj-ea"/>
                <a:ea typeface="+mj-ea"/>
              </a:rPr>
              <a:t>Gocamping</a:t>
            </a:r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th-TH" altLang="ko-KR" sz="1600" b="1" dirty="0">
                <a:latin typeface="+mj-ea"/>
                <a:ea typeface="+mj-ea"/>
              </a:rPr>
              <a:t>ของสมาคมการท่องเที่ยวเกาหลี</a:t>
            </a:r>
            <a:endParaRPr lang="en-US" altLang="ko-KR" sz="1600" b="1" dirty="0"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7" name="Rectangle 21">
            <a:extLst>
              <a:ext uri="{FF2B5EF4-FFF2-40B4-BE49-F238E27FC236}">
                <a16:creationId xmlns:a16="http://schemas.microsoft.com/office/drawing/2014/main" id="{A0F37C32-61A7-4031-9ACE-3CB230CC9CC5}"/>
              </a:ext>
            </a:extLst>
          </p:cNvPr>
          <p:cNvSpPr/>
          <p:nvPr/>
        </p:nvSpPr>
        <p:spPr>
          <a:xfrm>
            <a:off x="306388" y="24436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8" name="직사각형 8">
            <a:extLst>
              <a:ext uri="{FF2B5EF4-FFF2-40B4-BE49-F238E27FC236}">
                <a16:creationId xmlns:a16="http://schemas.microsoft.com/office/drawing/2014/main" id="{CDE17F78-BEB9-4CFC-8E66-036F79879217}"/>
              </a:ext>
            </a:extLst>
          </p:cNvPr>
          <p:cNvSpPr/>
          <p:nvPr/>
        </p:nvSpPr>
        <p:spPr>
          <a:xfrm>
            <a:off x="880888" y="228758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ใช้ที่ตั้งแคมป์อย่างปลอดภัย</a:t>
            </a:r>
            <a:r>
              <a:rPr lang="en-US" altLang="ko-KR" sz="36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</p:txBody>
      </p: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4F3E5C35-FCB8-479A-9287-17A9DACBAB9B}"/>
              </a:ext>
            </a:extLst>
          </p:cNvPr>
          <p:cNvSpPr/>
          <p:nvPr/>
        </p:nvSpPr>
        <p:spPr>
          <a:xfrm>
            <a:off x="2175063" y="1459514"/>
            <a:ext cx="279314" cy="284964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9E2DE2D4-45A4-4D55-9CAD-02AA91D7CEB1}"/>
              </a:ext>
            </a:extLst>
          </p:cNvPr>
          <p:cNvSpPr/>
          <p:nvPr/>
        </p:nvSpPr>
        <p:spPr>
          <a:xfrm>
            <a:off x="4756467" y="315698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A284628E-3A94-4B04-84E4-F326CD2AB5E7}"/>
              </a:ext>
            </a:extLst>
          </p:cNvPr>
          <p:cNvSpPr/>
          <p:nvPr/>
        </p:nvSpPr>
        <p:spPr>
          <a:xfrm>
            <a:off x="4753488" y="458086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EC1AE8-BAE5-4730-8DCD-7DA4C3A5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19BDA-C30E-44D4-9857-B86A76148309}"/>
              </a:ext>
            </a:extLst>
          </p:cNvPr>
          <p:cNvSpPr/>
          <p:nvPr/>
        </p:nvSpPr>
        <p:spPr>
          <a:xfrm>
            <a:off x="300755" y="24279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0" name="직사각형 8">
            <a:extLst>
              <a:ext uri="{FF2B5EF4-FFF2-40B4-BE49-F238E27FC236}">
                <a16:creationId xmlns:a16="http://schemas.microsoft.com/office/drawing/2014/main" id="{78F8F607-4B4F-49BD-A859-DCE51FD02179}"/>
              </a:ext>
            </a:extLst>
          </p:cNvPr>
          <p:cNvSpPr/>
          <p:nvPr/>
        </p:nvSpPr>
        <p:spPr>
          <a:xfrm>
            <a:off x="919611" y="16804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ความปลอดภัยในที่ตั้งแคมป์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맑은 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4" y="2299091"/>
            <a:ext cx="3313139" cy="2957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8564B58-7621-420B-8410-460EEFEF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42C0F97-61BE-48B5-9A7C-B132558C8648}"/>
              </a:ext>
            </a:extLst>
          </p:cNvPr>
          <p:cNvSpPr/>
          <p:nvPr/>
        </p:nvSpPr>
        <p:spPr>
          <a:xfrm>
            <a:off x="2663360" y="1300288"/>
            <a:ext cx="589352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800" b="1" dirty="0">
                <a:solidFill>
                  <a:srgbClr val="002060"/>
                </a:solidFill>
                <a:latin typeface="+mj-ea"/>
                <a:ea typeface="+mj-ea"/>
              </a:rPr>
              <a:t>สิ่งที่ต้องเตรียมสำหรับการเข้าค่ายที่ปลอดภัย</a:t>
            </a:r>
            <a:endParaRPr lang="en-US" altLang="ko-KR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2" name="직사각형 2">
            <a:extLst>
              <a:ext uri="{FF2B5EF4-FFF2-40B4-BE49-F238E27FC236}">
                <a16:creationId xmlns:a16="http://schemas.microsoft.com/office/drawing/2014/main" id="{B3FEB841-A43B-4066-9099-CDFBB71FDF1F}"/>
              </a:ext>
            </a:extLst>
          </p:cNvPr>
          <p:cNvSpPr/>
          <p:nvPr/>
        </p:nvSpPr>
        <p:spPr>
          <a:xfrm>
            <a:off x="4263680" y="2407325"/>
            <a:ext cx="520081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1"/>
                </a:solidFill>
                <a:latin typeface="+mj-ea"/>
                <a:ea typeface="+mj-ea"/>
              </a:rPr>
              <a:t>2. เตรียมพร้อมสำหรับสภาพอากาศและภูมิประเทศ</a:t>
            </a:r>
            <a:endParaRPr lang="en-US" altLang="ko-KR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C6083CC6-24E9-4B22-9926-E5506C44B911}"/>
              </a:ext>
            </a:extLst>
          </p:cNvPr>
          <p:cNvSpPr/>
          <p:nvPr/>
        </p:nvSpPr>
        <p:spPr>
          <a:xfrm>
            <a:off x="4628580" y="3311940"/>
            <a:ext cx="5268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ใช้สเปรย์ยาฆ่าแมลงในปริมาณที่เหมาะสมเพื่อไม่ให้กระทบกับอากาศโดยรอบ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เมื่อก่อกองไฟในแคมป์ต้องฉีดน้ำรอบ ๆ ก่อน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ตรวจสอบตำแหน่งของถังดับเพลิงที่ตั้งแคมป์</a:t>
            </a:r>
            <a:endParaRPr lang="en-US" altLang="ko-KR" sz="1600" b="1" dirty="0">
              <a:latin typeface="+mj-ea"/>
              <a:ea typeface="+mj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5" name="다이아몬드 34">
            <a:extLst>
              <a:ext uri="{FF2B5EF4-FFF2-40B4-BE49-F238E27FC236}">
                <a16:creationId xmlns:a16="http://schemas.microsoft.com/office/drawing/2014/main" id="{2C4A542A-AFC7-4F46-BAFA-09547A9C798F}"/>
              </a:ext>
            </a:extLst>
          </p:cNvPr>
          <p:cNvSpPr/>
          <p:nvPr/>
        </p:nvSpPr>
        <p:spPr>
          <a:xfrm>
            <a:off x="2383877" y="1521374"/>
            <a:ext cx="271016" cy="276498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35">
            <a:extLst>
              <a:ext uri="{FF2B5EF4-FFF2-40B4-BE49-F238E27FC236}">
                <a16:creationId xmlns:a16="http://schemas.microsoft.com/office/drawing/2014/main" id="{A5ED7E70-16DB-4079-8446-0131C8A76F63}"/>
              </a:ext>
            </a:extLst>
          </p:cNvPr>
          <p:cNvSpPr/>
          <p:nvPr/>
        </p:nvSpPr>
        <p:spPr>
          <a:xfrm>
            <a:off x="4432325" y="3479856"/>
            <a:ext cx="166676" cy="16667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EC1AE8-BAE5-4730-8DCD-7DA4C3A5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-2278"/>
            <a:ext cx="9897192" cy="6875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D6317A-A3BC-44EB-B3D9-27EE078E2838}"/>
              </a:ext>
            </a:extLst>
          </p:cNvPr>
          <p:cNvSpPr/>
          <p:nvPr/>
        </p:nvSpPr>
        <p:spPr>
          <a:xfrm>
            <a:off x="3005237" y="1255894"/>
            <a:ext cx="4940776" cy="717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sz="2800" b="1" kern="0" dirty="0">
                <a:solidFill>
                  <a:srgbClr val="002060"/>
                </a:solidFill>
                <a:latin typeface="+mj-ea"/>
                <a:ea typeface="+mj-ea"/>
              </a:rPr>
              <a:t>สิ่งที่ต้องเตรียมสำหรับการเข้าค่ายที่ปลอดภัย</a:t>
            </a:r>
            <a:endParaRPr lang="en-US" altLang="ko-KR" sz="2800" b="1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34C07-21E7-41E0-8A10-5B21CDF02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410" y="2114635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263EC4-E4C6-4674-8535-668E832DDDFC}"/>
              </a:ext>
            </a:extLst>
          </p:cNvPr>
          <p:cNvSpPr/>
          <p:nvPr/>
        </p:nvSpPr>
        <p:spPr>
          <a:xfrm>
            <a:off x="4847031" y="2287743"/>
            <a:ext cx="4848155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th-TH" altLang="ko-KR" sz="1400" b="1" dirty="0">
                <a:latin typeface="+mj-ea"/>
                <a:ea typeface="+mj-ea"/>
              </a:rPr>
              <a:t> ห้ามปรุงอาหารหรือเผาในเต็นท์อย่างเคร่งครัด</a:t>
            </a:r>
          </a:p>
          <a:p>
            <a:pPr fontAlgn="base" latinLnBrk="1">
              <a:lnSpc>
                <a:spcPct val="200000"/>
              </a:lnSpc>
            </a:pPr>
            <a:r>
              <a:rPr lang="th-TH" altLang="ko-KR" sz="1400" b="1" dirty="0">
                <a:latin typeface="+mj-ea"/>
                <a:ea typeface="+mj-ea"/>
              </a:rPr>
              <a:t>เมื่อปรุงอาหารการใช้หม้อหรือกระทะที่มีขนาดใหญ่เกินไปในเตาแก๊สท่องเที่ยวสามารถ</a:t>
            </a:r>
            <a:r>
              <a:rPr lang="en-US" altLang="ko-KR" sz="1400" b="1" dirty="0">
                <a:latin typeface="+mj-ea"/>
                <a:ea typeface="+mj-ea"/>
              </a:rPr>
              <a:t>  </a:t>
            </a:r>
            <a:r>
              <a:rPr lang="th-TH" altLang="ko-KR" sz="1400" b="1" dirty="0">
                <a:latin typeface="+mj-ea"/>
                <a:ea typeface="+mj-ea"/>
              </a:rPr>
              <a:t>สร้างแรงดันต่อถังแก๊สทำให้เกิดการระเบิด</a:t>
            </a:r>
            <a:endParaRPr lang="en-US" altLang="ko-KR" sz="14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endParaRPr lang="en-US" altLang="ko-KR" sz="14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endParaRPr lang="en-US" altLang="ko-KR" sz="1400" b="1" dirty="0">
              <a:latin typeface="+mj-ea"/>
              <a:ea typeface="+mj-ea"/>
            </a:endParaRPr>
          </a:p>
          <a:p>
            <a:pPr fontAlgn="base" latinLnBrk="1">
              <a:lnSpc>
                <a:spcPct val="200000"/>
              </a:lnSpc>
            </a:pPr>
            <a:r>
              <a:rPr lang="th-TH" altLang="ko-KR" sz="1400" b="1" dirty="0">
                <a:latin typeface="+mj-ea"/>
                <a:ea typeface="+mj-ea"/>
              </a:rPr>
              <a:t> ตรวจสอบอย่างรอบคอบเพื่อหาสัญญาณของไฟไหม้ที่อาจเกิดขึ้นก่อนเข้านอน</a:t>
            </a:r>
          </a:p>
          <a:p>
            <a:pPr fontAlgn="base" latinLnBrk="1">
              <a:lnSpc>
                <a:spcPct val="200000"/>
              </a:lnSpc>
            </a:pPr>
            <a:r>
              <a:rPr lang="th-TH" altLang="ko-KR" sz="1400" b="1" dirty="0">
                <a:latin typeface="+mj-ea"/>
                <a:ea typeface="+mj-ea"/>
              </a:rPr>
              <a:t> ก่อกองไฟให้ห่างจากเด็ก ๆ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22" name="슬라이드 번호 개체 틀 2">
            <a:extLst>
              <a:ext uri="{FF2B5EF4-FFF2-40B4-BE49-F238E27FC236}">
                <a16:creationId xmlns:a16="http://schemas.microsoft.com/office/drawing/2014/main" id="{FA191147-2331-4C38-B902-4F64513B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B17E0E-40E4-4DD6-BD1F-C5D32B098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799" y="4238756"/>
            <a:ext cx="2812877" cy="197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그룹 24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83355322-AC45-451A-92A4-B8015F42CBFE}"/>
              </a:ext>
            </a:extLst>
          </p:cNvPr>
          <p:cNvSpPr/>
          <p:nvPr/>
        </p:nvSpPr>
        <p:spPr>
          <a:xfrm>
            <a:off x="2609971" y="1547288"/>
            <a:ext cx="263863" cy="269201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D5792D6B-5219-4840-81F2-221F861B30FA}"/>
              </a:ext>
            </a:extLst>
          </p:cNvPr>
          <p:cNvSpPr/>
          <p:nvPr/>
        </p:nvSpPr>
        <p:spPr>
          <a:xfrm>
            <a:off x="4642567" y="249543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다이아몬드 40">
            <a:extLst>
              <a:ext uri="{FF2B5EF4-FFF2-40B4-BE49-F238E27FC236}">
                <a16:creationId xmlns:a16="http://schemas.microsoft.com/office/drawing/2014/main" id="{40DCF285-02F7-4B97-9BCF-0A0DEF43D8B3}"/>
              </a:ext>
            </a:extLst>
          </p:cNvPr>
          <p:cNvSpPr/>
          <p:nvPr/>
        </p:nvSpPr>
        <p:spPr>
          <a:xfrm>
            <a:off x="4642566" y="462056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18AA4114-E278-4BD3-9479-E6865B88D980}"/>
              </a:ext>
            </a:extLst>
          </p:cNvPr>
          <p:cNvSpPr/>
          <p:nvPr/>
        </p:nvSpPr>
        <p:spPr>
          <a:xfrm>
            <a:off x="300755" y="24279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3" name="직사각형 8">
            <a:extLst>
              <a:ext uri="{FF2B5EF4-FFF2-40B4-BE49-F238E27FC236}">
                <a16:creationId xmlns:a16="http://schemas.microsoft.com/office/drawing/2014/main" id="{B479285C-9953-4AF9-B0CA-DA9CECA3D9E2}"/>
              </a:ext>
            </a:extLst>
          </p:cNvPr>
          <p:cNvSpPr/>
          <p:nvPr/>
        </p:nvSpPr>
        <p:spPr>
          <a:xfrm>
            <a:off x="919611" y="16804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ความปลอดภัยในที่ตั้งแคมป์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356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64" y="1707223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781050" y="2294496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927378" y="3454258"/>
            <a:ext cx="4908838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8" name="직사각형 17"/>
          <p:cNvSpPr/>
          <p:nvPr/>
        </p:nvSpPr>
        <p:spPr>
          <a:xfrm>
            <a:off x="640186" y="3145689"/>
            <a:ext cx="53806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ไฟในพื้นที่แคมป์ไฟอาจทำให้เกิดไฟป่า</a:t>
            </a:r>
            <a:endParaRPr lang="en-US" altLang="ko-KR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rgbClr val="FF0000"/>
                </a:solidFill>
                <a:latin typeface="+mj-ea"/>
                <a:ea typeface="+mj-ea"/>
              </a:rPr>
              <a:t>สำหรับสภาพอากาศที่แห้งแล้งลมแรงควรระวังเป็นพิเศษเมื่อใช้ไฟ</a:t>
            </a:r>
            <a:endParaRPr lang="en-US" altLang="ko-KR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1" name="슬라이드 번호 개체 틀 2">
            <a:extLst>
              <a:ext uri="{FF2B5EF4-FFF2-40B4-BE49-F238E27FC236}">
                <a16:creationId xmlns:a16="http://schemas.microsoft.com/office/drawing/2014/main" id="{2B56B449-ECB4-4957-B381-046F0124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직사각형 34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9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43" name="Rectangle 8">
            <a:extLst>
              <a:ext uri="{FF2B5EF4-FFF2-40B4-BE49-F238E27FC236}">
                <a16:creationId xmlns:a16="http://schemas.microsoft.com/office/drawing/2014/main" id="{AD734BE8-D3A8-4346-829B-2FBB448CFE78}"/>
              </a:ext>
            </a:extLst>
          </p:cNvPr>
          <p:cNvSpPr/>
          <p:nvPr/>
        </p:nvSpPr>
        <p:spPr>
          <a:xfrm>
            <a:off x="300755" y="242794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4" name="직사각형 8">
            <a:extLst>
              <a:ext uri="{FF2B5EF4-FFF2-40B4-BE49-F238E27FC236}">
                <a16:creationId xmlns:a16="http://schemas.microsoft.com/office/drawing/2014/main" id="{F0253EC1-B2E7-4791-B60E-4BE7219AA6D1}"/>
              </a:ext>
            </a:extLst>
          </p:cNvPr>
          <p:cNvSpPr/>
          <p:nvPr/>
        </p:nvSpPr>
        <p:spPr>
          <a:xfrm>
            <a:off x="919611" y="16804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ความปลอดภัยในที่ตั้งแคมป์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093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7FE76F-D589-4EDA-B718-B304A462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-15776"/>
            <a:ext cx="9897192" cy="68754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5831E1-4CA4-4B20-AB0A-1AAD2315F85A}"/>
              </a:ext>
            </a:extLst>
          </p:cNvPr>
          <p:cNvSpPr/>
          <p:nvPr/>
        </p:nvSpPr>
        <p:spPr>
          <a:xfrm>
            <a:off x="301940" y="219241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1" name="직사각형 8">
            <a:extLst>
              <a:ext uri="{FF2B5EF4-FFF2-40B4-BE49-F238E27FC236}">
                <a16:creationId xmlns:a16="http://schemas.microsoft.com/office/drawing/2014/main" id="{1E99A9E7-7C7A-483F-99FA-F111A958DCC1}"/>
              </a:ext>
            </a:extLst>
          </p:cNvPr>
          <p:cNvSpPr/>
          <p:nvPr/>
        </p:nvSpPr>
        <p:spPr>
          <a:xfrm>
            <a:off x="929827" y="145921"/>
            <a:ext cx="674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เราควรทำอย่างไรถ้าเกิดไฟไหม้</a:t>
            </a:r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Cordia New" panose="020B0304020202020204" pitchFamily="34" charset="-34"/>
                <a:ea typeface="+mj-ea"/>
                <a:cs typeface="Cordia New" panose="020B0304020202020204" pitchFamily="34" charset="-34"/>
              </a:rPr>
              <a:t>?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F765F-D8FA-47EA-B80F-9C7C3569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34" y="1535799"/>
            <a:ext cx="3030076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C1EEBD-88A1-454C-B2F9-7A1CD1E77ED5}"/>
              </a:ext>
            </a:extLst>
          </p:cNvPr>
          <p:cNvSpPr/>
          <p:nvPr/>
        </p:nvSpPr>
        <p:spPr>
          <a:xfrm>
            <a:off x="4616456" y="1917866"/>
            <a:ext cx="4949825" cy="493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1)</a:t>
            </a:r>
            <a:r>
              <a:rPr lang="en-US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b="1" kern="0" dirty="0">
                <a:solidFill>
                  <a:srgbClr val="000000"/>
                </a:solidFill>
                <a:latin typeface="+mj-ea"/>
                <a:ea typeface="+mj-ea"/>
              </a:rPr>
              <a:t>แจ้งเตือนทุกคนทันทีเมื่อเกิดเพลิงไหม้</a:t>
            </a:r>
            <a:endParaRPr lang="en-US" altLang="ko-KR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3433C-02ED-4F2A-9790-91772AF26B52}"/>
              </a:ext>
            </a:extLst>
          </p:cNvPr>
          <p:cNvSpPr/>
          <p:nvPr/>
        </p:nvSpPr>
        <p:spPr>
          <a:xfrm>
            <a:off x="4616456" y="4237154"/>
            <a:ext cx="4949825" cy="493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th-TH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2) </a:t>
            </a:r>
            <a:r>
              <a:rPr lang="en-US" altLang="ko-KR" b="1" kern="0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b="1" kern="0" dirty="0">
                <a:latin typeface="+mj-ea"/>
                <a:ea typeface="+mj-ea"/>
              </a:rPr>
              <a:t>ดับไฟทันทีด้วยเครื่องดับเพลิง</a:t>
            </a:r>
            <a:endParaRPr lang="en-US" altLang="ko-KR" b="1" kern="0" dirty="0">
              <a:latin typeface="+mj-ea"/>
              <a:ea typeface="+mj-ea"/>
            </a:endParaRPr>
          </a:p>
        </p:txBody>
      </p:sp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7EF19F23-94ED-4C86-9548-FDA3CFE3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FC714-CC46-478B-AE13-259982E51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34" y="3993885"/>
            <a:ext cx="3030077" cy="21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1" name="그룹 20"/>
          <p:cNvGrpSpPr/>
          <p:nvPr/>
        </p:nvGrpSpPr>
        <p:grpSpPr>
          <a:xfrm>
            <a:off x="6168044" y="5703957"/>
            <a:ext cx="3610774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직사각형 2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578</Words>
  <Application>Microsoft Office PowerPoint</Application>
  <PresentationFormat>사용자 지정</PresentationFormat>
  <Paragraphs>124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Cordia New</vt:lpstr>
      <vt:lpstr>나눔스퀘어 Bold</vt:lpstr>
      <vt:lpstr>맑은 고딕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113</cp:revision>
  <dcterms:created xsi:type="dcterms:W3CDTF">2019-12-24T06:56:25Z</dcterms:created>
  <dcterms:modified xsi:type="dcterms:W3CDTF">2020-10-22T05:11:18Z</dcterms:modified>
</cp:coreProperties>
</file>