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36" r:id="rId2"/>
    <p:sldId id="257" r:id="rId3"/>
    <p:sldId id="287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266" r:id="rId16"/>
    <p:sldId id="275" r:id="rId17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228"/>
    <a:srgbClr val="4B2D27"/>
    <a:srgbClr val="189EBE"/>
    <a:srgbClr val="EB0014"/>
    <a:srgbClr val="E70012"/>
    <a:srgbClr val="114A83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1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72" y="12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จำนวนไฟ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ร้านอาหาร</c:v>
                </c:pt>
                <c:pt idx="1">
                  <c:v>คาราโอเกะ</c:v>
                </c:pt>
                <c:pt idx="2">
                  <c:v>บาร์ทั่วไป</c:v>
                </c:pt>
                <c:pt idx="3">
                  <c:v>ห้องอ่านหนังสือ</c:v>
                </c:pt>
                <c:pt idx="4">
                  <c:v>บาร์คาราโอเกะ</c:v>
                </c:pt>
                <c:pt idx="5">
                  <c:v>อินเทอร์เน็ตคาเฟ่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1029</c:v>
                </c:pt>
                <c:pt idx="1">
                  <c:v>578</c:v>
                </c:pt>
                <c:pt idx="2">
                  <c:v>388</c:v>
                </c:pt>
                <c:pt idx="3">
                  <c:v>246</c:v>
                </c:pt>
                <c:pt idx="4">
                  <c:v>171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1-464A-8860-F152EF91A3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ความเสียหายของชีวิตมนุษย์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ร้านอาหาร</c:v>
                </c:pt>
                <c:pt idx="1">
                  <c:v>คาราโอเกะ</c:v>
                </c:pt>
                <c:pt idx="2">
                  <c:v>บาร์ทั่วไป</c:v>
                </c:pt>
                <c:pt idx="3">
                  <c:v>ห้องอ่านหนังสือ</c:v>
                </c:pt>
                <c:pt idx="4">
                  <c:v>บาร์คาราโอเกะ</c:v>
                </c:pt>
                <c:pt idx="5">
                  <c:v>อินเทอร์เน็ตคาเฟ่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63</c:v>
                </c:pt>
                <c:pt idx="1">
                  <c:v>31</c:v>
                </c:pt>
                <c:pt idx="2">
                  <c:v>24</c:v>
                </c:pt>
                <c:pt idx="3">
                  <c:v>31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71-464A-8860-F152EF91A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072960"/>
        <c:axId val="238074880"/>
        <c:axId val="0"/>
      </c:bar3DChart>
      <c:catAx>
        <c:axId val="23807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074880"/>
        <c:crosses val="autoZero"/>
        <c:auto val="1"/>
        <c:lblAlgn val="ctr"/>
        <c:lblOffset val="100"/>
        <c:tickMarkSkip val="1"/>
        <c:noMultiLvlLbl val="0"/>
      </c:catAx>
      <c:valAx>
        <c:axId val="23807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072960"/>
        <c:crosses val="autoZero"/>
        <c:crossBetween val="between"/>
      </c:valAx>
      <c:spPr>
        <a:noFill/>
        <a:ln w="9525" cap="flat" cmpd="sng" algn="ctr">
          <a:noFill/>
          <a:prstDash val="solid"/>
          <a:round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1"/>
  </c:chart>
  <c:spPr>
    <a:gradFill rotWithShape="1">
      <a:gsLst>
        <a:gs pos="0">
          <a:schemeClr val="lt2"/>
        </a:gs>
        <a:gs pos="100000">
          <a:schemeClr val="bg1"/>
        </a:gs>
      </a:gsLst>
      <a:lin ang="16200000" scaled="0"/>
      <a:tileRect/>
    </a:gradFill>
  </c:spPr>
  <c:txPr>
    <a:bodyPr/>
    <a:lstStyle/>
    <a:p>
      <a:pPr>
        <a:defRPr sz="1200">
          <a:ea typeface="함초롬돋움"/>
        </a:defRPr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0" styleIndex="3"/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31429946422577E-2"/>
          <c:y val="2.4831747636198997E-2"/>
          <c:w val="0.73947620391845703"/>
          <c:h val="0.869707167148590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발생건수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23-4AEF-B555-F47164F4486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23-4AEF-B555-F47164F4486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23-4AEF-B555-F47164F4486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23-4AEF-B555-F47164F4486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ปัจจัยทางไฟฟ้า</c:v>
                </c:pt>
                <c:pt idx="1">
                  <c:v>ความประมาท</c:v>
                </c:pt>
                <c:pt idx="2">
                  <c:v>เชิงกล</c:v>
                </c:pt>
                <c:pt idx="3">
                  <c:v>การป้องกันไฟ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1250</c:v>
                </c:pt>
                <c:pt idx="1">
                  <c:v>1201</c:v>
                </c:pt>
                <c:pt idx="2">
                  <c:v>258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3-4AEF-B555-F47164F44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9525" cap="flat" cmpd="sng" algn="ctr">
          <a:noFill/>
          <a:prstDash val="solid"/>
          <a:round/>
        </a:ln>
      </c:spPr>
    </c:plotArea>
    <c:legend>
      <c:legendPos val="b"/>
      <c:overlay val="0"/>
    </c:legend>
    <c:plotVisOnly val="1"/>
    <c:dispBlanksAs val="gap"/>
    <c:showDLblsOverMax val="1"/>
  </c:chart>
  <c:txPr>
    <a:bodyPr/>
    <a:lstStyle/>
    <a:p>
      <a:pPr>
        <a:defRPr sz="1200">
          <a:ea typeface="함초롬돋움"/>
        </a:defRPr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0" styleIndex="-1"/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jpe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.xml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jp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333266" y="1437489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49647" y="1254646"/>
            <a:ext cx="20489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</a:rPr>
              <a:t> </a:t>
            </a:r>
            <a:r>
              <a:rPr lang="th-TH" altLang="ko-KR" sz="3800" b="1" spc="-300" dirty="0">
                <a:solidFill>
                  <a:schemeClr val="accent1"/>
                </a:solidFill>
                <a:latin typeface="+mj-ea"/>
              </a:rPr>
              <a:t>ตอน</a:t>
            </a:r>
            <a:r>
              <a:rPr lang="en-US" altLang="ko-KR" sz="3800" b="1" spc="-300" dirty="0">
                <a:solidFill>
                  <a:schemeClr val="accent1"/>
                </a:solidFill>
                <a:latin typeface="+mj-ea"/>
              </a:rPr>
              <a:t>. 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9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8" y="3806616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7" y="1853779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4">
            <a:extLst>
              <a:ext uri="{FF2B5EF4-FFF2-40B4-BE49-F238E27FC236}">
                <a16:creationId xmlns:a16="http://schemas.microsoft.com/office/drawing/2014/main" id="{64E5FCC6-7DD8-4D6A-8024-4BF647AFFB75}"/>
              </a:ext>
            </a:extLst>
          </p:cNvPr>
          <p:cNvSpPr/>
          <p:nvPr/>
        </p:nvSpPr>
        <p:spPr>
          <a:xfrm>
            <a:off x="24937" y="1911778"/>
            <a:ext cx="5677687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th-TH" altLang="ko-KR" sz="6000" b="1" spc="-3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ไฟไหม้ในโนเรบัง </a:t>
            </a:r>
            <a:endParaRPr lang="en-US" altLang="ko-KR" sz="6000" b="1" spc="-3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spcAft>
                <a:spcPts val="802"/>
              </a:spcAft>
            </a:pPr>
            <a:r>
              <a:rPr lang="th-TH" altLang="ko-KR" sz="6000" b="1" spc="-3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(คาราโอเกะ)</a:t>
            </a:r>
            <a:endParaRPr lang="en-US" altLang="ko-KR" sz="6000" b="1" spc="-3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0DA2A0-C4EA-4885-92FB-3AFA0F842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36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881" y="4656765"/>
            <a:ext cx="12250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altLang="ko-KR" sz="2800" b="1" dirty="0">
                <a:solidFill>
                  <a:srgbClr val="FF0000"/>
                </a:solidFill>
                <a:latin typeface="+mn-ea"/>
              </a:rPr>
              <a:t>การติดไฟ</a:t>
            </a:r>
            <a:endParaRPr lang="ko-KR" altLang="en-US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79320" y="2321638"/>
            <a:ext cx="2835321" cy="2150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245542" y="4609852"/>
            <a:ext cx="13452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altLang="ko-KR" sz="2800" b="1" dirty="0">
                <a:solidFill>
                  <a:srgbClr val="FF0000"/>
                </a:solidFill>
                <a:latin typeface="+mn-ea"/>
              </a:rPr>
              <a:t>การไหม้ไฟ</a:t>
            </a:r>
            <a:endParaRPr lang="ko-KR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7694" y="5276721"/>
            <a:ext cx="24913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altLang="ko-KR" b="1" dirty="0">
                <a:latin typeface="+mn-ea"/>
              </a:rPr>
              <a:t>อุณหภูมิต่ำสุดที่จะทำให้เกิดไฟลุก</a:t>
            </a:r>
            <a:endParaRPr lang="ko-KR" altLang="en-US" b="1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7896" y="5238897"/>
            <a:ext cx="3158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ko-KR" b="1" dirty="0">
                <a:latin typeface="+mn-ea"/>
              </a:rPr>
              <a:t>อุณ</a:t>
            </a:r>
            <a:r>
              <a:rPr lang="th-TH" altLang="ko-KR" b="1" dirty="0" err="1">
                <a:latin typeface="+mn-ea"/>
              </a:rPr>
              <a:t>หภู</a:t>
            </a:r>
            <a:r>
              <a:rPr lang="th-TH" altLang="ko-KR" b="1" dirty="0">
                <a:latin typeface="+mn-ea"/>
              </a:rPr>
              <a:t>มีที่ไฟสามารถไหม้ด้วยตัวของมันเอง</a:t>
            </a:r>
            <a:endParaRPr lang="ko-KR" altLang="en-US" b="1" dirty="0">
              <a:latin typeface="+mn-ea"/>
            </a:endParaRPr>
          </a:p>
        </p:txBody>
      </p:sp>
      <p:pic>
        <p:nvPicPr>
          <p:cNvPr id="22" name="그림 21" descr="화면 캡처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755729" y="2342236"/>
            <a:ext cx="2835321" cy="213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0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직사각형 33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8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0D96803-8F39-4A81-B590-FF06191B29E6}"/>
              </a:ext>
            </a:extLst>
          </p:cNvPr>
          <p:cNvSpPr/>
          <p:nvPr/>
        </p:nvSpPr>
        <p:spPr>
          <a:xfrm>
            <a:off x="2155095" y="1383556"/>
            <a:ext cx="5622395" cy="612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600" b="1" dirty="0">
                <a:latin typeface="+mn-ea"/>
              </a:rPr>
              <a:t>วัตถุทุกชิ้นมีการติดไฟต่ำกว่าการไหม้ไฟ</a:t>
            </a:r>
            <a:endParaRPr lang="ko-KR" altLang="en-US" sz="3600" b="1" dirty="0">
              <a:latin typeface="+mn-ea"/>
            </a:endParaRPr>
          </a:p>
        </p:txBody>
      </p:sp>
      <p:sp>
        <p:nvSpPr>
          <p:cNvPr id="33" name="다이아몬드 32">
            <a:extLst>
              <a:ext uri="{FF2B5EF4-FFF2-40B4-BE49-F238E27FC236}">
                <a16:creationId xmlns:a16="http://schemas.microsoft.com/office/drawing/2014/main" id="{CF8F37E1-8A18-460A-B42B-1BF62AB7FD6D}"/>
              </a:ext>
            </a:extLst>
          </p:cNvPr>
          <p:cNvSpPr/>
          <p:nvPr/>
        </p:nvSpPr>
        <p:spPr>
          <a:xfrm>
            <a:off x="2296436" y="482020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40">
            <a:extLst>
              <a:ext uri="{FF2B5EF4-FFF2-40B4-BE49-F238E27FC236}">
                <a16:creationId xmlns:a16="http://schemas.microsoft.com/office/drawing/2014/main" id="{6074AA81-6A27-46DC-B9B0-0B76FC6860EA}"/>
              </a:ext>
            </a:extLst>
          </p:cNvPr>
          <p:cNvSpPr/>
          <p:nvPr/>
        </p:nvSpPr>
        <p:spPr>
          <a:xfrm>
            <a:off x="6004645" y="479557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8">
            <a:extLst>
              <a:ext uri="{FF2B5EF4-FFF2-40B4-BE49-F238E27FC236}">
                <a16:creationId xmlns:a16="http://schemas.microsoft.com/office/drawing/2014/main" id="{3EEF9D23-6D75-477A-B4B1-6C09727715A4}"/>
              </a:ext>
            </a:extLst>
          </p:cNvPr>
          <p:cNvSpPr/>
          <p:nvPr/>
        </p:nvSpPr>
        <p:spPr>
          <a:xfrm>
            <a:off x="1066847" y="166740"/>
            <a:ext cx="553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สาเหตุของไฟไหม้ในห้องคาราโอเกะ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F75C67E6-1CF3-4C39-B13F-4FB5F4152859}"/>
              </a:ext>
            </a:extLst>
          </p:cNvPr>
          <p:cNvSpPr/>
          <p:nvPr/>
        </p:nvSpPr>
        <p:spPr>
          <a:xfrm>
            <a:off x="328784" y="236793"/>
            <a:ext cx="614114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98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6945" y="1847929"/>
            <a:ext cx="5726174" cy="368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250000"/>
              </a:lnSpc>
              <a:defRPr/>
            </a:pPr>
            <a:endParaRPr lang="en-US" altLang="ko-KR" sz="2400" b="1" dirty="0">
              <a:solidFill>
                <a:srgbClr val="FFC000"/>
              </a:solidFill>
              <a:latin typeface="+mn-ea"/>
            </a:endParaRPr>
          </a:p>
          <a:p>
            <a:pPr latinLnBrk="1">
              <a:lnSpc>
                <a:spcPct val="250000"/>
              </a:lnSpc>
              <a:defRPr/>
            </a:pPr>
            <a:r>
              <a:rPr lang="th-TH" altLang="ko-KR" b="1" dirty="0">
                <a:solidFill>
                  <a:schemeClr val="accent1"/>
                </a:solidFill>
                <a:latin typeface="+mn-ea"/>
              </a:rPr>
              <a:t>บุหรี่อิเล็กทรอนิกส์ (มีแบตเตอรี่) อาจทำให้เกิดการระเบิด</a:t>
            </a:r>
            <a:endParaRPr lang="en-US" altLang="ko-KR" b="1" dirty="0">
              <a:solidFill>
                <a:schemeClr val="accent1"/>
              </a:solidFill>
              <a:latin typeface="+mn-ea"/>
            </a:endParaRPr>
          </a:p>
          <a:p>
            <a:pPr latinLnBrk="1">
              <a:lnSpc>
                <a:spcPct val="250000"/>
              </a:lnSpc>
              <a:defRPr/>
            </a:pPr>
            <a:r>
              <a:rPr lang="th-TH" altLang="ko-KR" b="1" dirty="0">
                <a:solidFill>
                  <a:schemeClr val="accent1"/>
                </a:solidFill>
                <a:latin typeface="+mn-ea"/>
              </a:rPr>
              <a:t>เก็บแบตเตอรี่ด้วยอุปกรณ์ของตัวเอง</a:t>
            </a:r>
          </a:p>
          <a:p>
            <a:pPr latinLnBrk="1">
              <a:lnSpc>
                <a:spcPct val="250000"/>
              </a:lnSpc>
              <a:defRPr/>
            </a:pPr>
            <a:r>
              <a:rPr lang="th-TH" altLang="ko-KR" b="1" dirty="0">
                <a:solidFill>
                  <a:schemeClr val="accent1"/>
                </a:solidFill>
                <a:latin typeface="+mn-ea"/>
              </a:rPr>
              <a:t>อ่านคำแนะนำการใช้งานแบตเตอรี่และกฎความปลอดภัยเมื่อใช้บุหรี่</a:t>
            </a:r>
            <a:r>
              <a:rPr lang="th-TH" altLang="ko-KR" b="1" dirty="0">
                <a:solidFill>
                  <a:srgbClr val="FF0000"/>
                </a:solidFill>
                <a:latin typeface="+mn-ea"/>
              </a:rPr>
              <a:t>อิเล็กทรอนิกส์  ห้ามชาร์จขณะนอนหลับหรือออกไปข้างนอก!</a:t>
            </a:r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80398" y="2212200"/>
            <a:ext cx="2894297" cy="1635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87927" y="4074638"/>
            <a:ext cx="2968850" cy="164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타원 13"/>
          <p:cNvSpPr/>
          <p:nvPr/>
        </p:nvSpPr>
        <p:spPr>
          <a:xfrm>
            <a:off x="6221599" y="4258556"/>
            <a:ext cx="1457085" cy="14587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2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4123" y="2150579"/>
            <a:ext cx="423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>
                <a:solidFill>
                  <a:srgbClr val="FFC000"/>
                </a:solidFill>
              </a:rPr>
              <a:t>“ บุหรี่อิเล็กทรอนิกส์ไม่สามารถทำให้เกิดไฟไหม้และไม่เป็นอันตรายได้</a:t>
            </a:r>
            <a:r>
              <a:rPr lang="th-TH" altLang="ko-KR" b="1" dirty="0">
                <a:solidFill>
                  <a:srgbClr val="FFC000"/>
                </a:solidFill>
              </a:rPr>
              <a:t>?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18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직사각형 28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5" name="다이아몬드 24">
            <a:extLst>
              <a:ext uri="{FF2B5EF4-FFF2-40B4-BE49-F238E27FC236}">
                <a16:creationId xmlns:a16="http://schemas.microsoft.com/office/drawing/2014/main" id="{D9FF251D-F956-405F-B086-E394BFE5C9A3}"/>
              </a:ext>
            </a:extLst>
          </p:cNvPr>
          <p:cNvSpPr/>
          <p:nvPr/>
        </p:nvSpPr>
        <p:spPr>
          <a:xfrm>
            <a:off x="1067677" y="221220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8">
            <a:extLst>
              <a:ext uri="{FF2B5EF4-FFF2-40B4-BE49-F238E27FC236}">
                <a16:creationId xmlns:a16="http://schemas.microsoft.com/office/drawing/2014/main" id="{B1F82682-44F5-4473-8E20-C5F1ACF827E6}"/>
              </a:ext>
            </a:extLst>
          </p:cNvPr>
          <p:cNvSpPr/>
          <p:nvPr/>
        </p:nvSpPr>
        <p:spPr>
          <a:xfrm>
            <a:off x="1066847" y="166740"/>
            <a:ext cx="553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สาเหตุของไฟไหม้ในห้องคาราโอเกะ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4AAD555C-7DE1-4348-BF7A-C948A2CA803A}"/>
              </a:ext>
            </a:extLst>
          </p:cNvPr>
          <p:cNvSpPr/>
          <p:nvPr/>
        </p:nvSpPr>
        <p:spPr>
          <a:xfrm>
            <a:off x="328784" y="236793"/>
            <a:ext cx="614114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2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57" y="0"/>
            <a:ext cx="9897192" cy="6875463"/>
          </a:xfrm>
          <a:prstGeom prst="rect">
            <a:avLst/>
          </a:prstGeom>
        </p:spPr>
      </p:pic>
      <p:pic>
        <p:nvPicPr>
          <p:cNvPr id="18" name="그림 17" descr="화면 캡처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25720" y="1662690"/>
            <a:ext cx="1794487" cy="209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 descr="화면 캡처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35925" y="1651870"/>
            <a:ext cx="1627440" cy="212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 descr="화면 캡처"/>
          <p:cNvPicPr>
            <a:picLocks noChangeAspect="1"/>
          </p:cNvPicPr>
          <p:nvPr/>
        </p:nvPicPr>
        <p:blipFill rotWithShape="1">
          <a:blip r:embed="rId5"/>
          <a:srcRect l="14650" t="-1000" r="17220"/>
          <a:stretch>
            <a:fillRect/>
          </a:stretch>
        </p:blipFill>
        <p:spPr>
          <a:xfrm>
            <a:off x="6529941" y="1636395"/>
            <a:ext cx="1521480" cy="2173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2741920" y="1341986"/>
            <a:ext cx="101181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latin typeface="+mn-ea"/>
              </a:rPr>
              <a:t>(</a:t>
            </a:r>
            <a:r>
              <a:rPr lang="th-TH" altLang="ko-KR" sz="1400" b="1" dirty="0">
                <a:latin typeface="+mn-ea"/>
              </a:rPr>
              <a:t>ไฟฉายพกพา</a:t>
            </a:r>
            <a:r>
              <a:rPr lang="en-US" altLang="ko-KR" sz="1400" b="1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8758" y="1344093"/>
            <a:ext cx="1753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latin typeface="+mn-ea"/>
              </a:rPr>
              <a:t>(</a:t>
            </a:r>
            <a:r>
              <a:rPr lang="th-TH" altLang="ko-KR" sz="1400" b="1" dirty="0">
                <a:latin typeface="+mn-ea"/>
              </a:rPr>
              <a:t>หน้าจอคำแนะนำ</a:t>
            </a:r>
            <a:r>
              <a:rPr lang="en-US" altLang="ko-KR" sz="1400" b="1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5886" y="1350971"/>
            <a:ext cx="11945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latin typeface="+mn-ea"/>
              </a:rPr>
              <a:t>(</a:t>
            </a:r>
            <a:r>
              <a:rPr lang="th-TH" altLang="ko-KR" sz="1400" b="1" dirty="0">
                <a:latin typeface="+mn-ea"/>
              </a:rPr>
              <a:t>สัญญาณไฟ</a:t>
            </a:r>
            <a:r>
              <a:rPr lang="en-US" altLang="ko-KR" sz="1400" b="1" dirty="0">
                <a:latin typeface="+mn-ea"/>
              </a:rPr>
              <a:t>)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374103" y="4134851"/>
            <a:ext cx="5694218" cy="16754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3282" y="4134851"/>
            <a:ext cx="3518912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1">
              <a:lnSpc>
                <a:spcPct val="200000"/>
              </a:lnSpc>
              <a:defRPr/>
            </a:pPr>
            <a:r>
              <a:rPr lang="th-TH" altLang="ko-KR" sz="1600" b="1" dirty="0">
                <a:latin typeface="+mn-ea"/>
              </a:rPr>
              <a:t>ติดตั้งอุปกรณ์ตัดเสียงอัตโนมัติเพื่อป้องกันไฟไหม้</a:t>
            </a:r>
          </a:p>
          <a:p>
            <a:pPr latinLnBrk="1">
              <a:lnSpc>
                <a:spcPct val="200000"/>
              </a:lnSpc>
              <a:defRPr/>
            </a:pPr>
            <a:r>
              <a:rPr lang="th-TH" altLang="ko-KR" sz="1600" b="1" dirty="0">
                <a:latin typeface="+mn-ea"/>
              </a:rPr>
              <a:t>ตรวจสอบ ประตูทางออกฉุกเฉิน อย่างน้อย 2ที่ </a:t>
            </a:r>
          </a:p>
          <a:p>
            <a:pPr latinLnBrk="1">
              <a:lnSpc>
                <a:spcPct val="200000"/>
              </a:lnSpc>
              <a:defRPr/>
            </a:pPr>
            <a:r>
              <a:rPr lang="th-TH" altLang="ko-KR" sz="1600" b="1" dirty="0">
                <a:latin typeface="+mn-ea"/>
              </a:rPr>
              <a:t>และค้นหาไฟฉายพกพาและใช้งานเมื่อเกิดไฟฟ้าขัดข้อง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3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Rectangle 21"/>
          <p:cNvSpPr/>
          <p:nvPr/>
        </p:nvSpPr>
        <p:spPr>
          <a:xfrm>
            <a:off x="303399" y="234869"/>
            <a:ext cx="650984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4</a:t>
            </a:r>
          </a:p>
        </p:txBody>
      </p:sp>
      <p:sp>
        <p:nvSpPr>
          <p:cNvPr id="39" name="직사각형 8"/>
          <p:cNvSpPr/>
          <p:nvPr/>
        </p:nvSpPr>
        <p:spPr>
          <a:xfrm>
            <a:off x="1070467" y="174707"/>
            <a:ext cx="691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ข้อกำหนดด้านความปลอดภัยและการหลบหนี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8514994" y="1343726"/>
            <a:ext cx="141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latin typeface="+mn-ea"/>
              </a:rPr>
              <a:t>(</a:t>
            </a:r>
            <a:r>
              <a:rPr lang="th-TH" altLang="ko-KR" sz="1400" b="1" dirty="0">
                <a:latin typeface="+mn-ea"/>
              </a:rPr>
              <a:t>เครื่องดับเพลิง</a:t>
            </a:r>
            <a:r>
              <a:rPr lang="en-US" altLang="ko-KR" sz="1400" b="1" dirty="0">
                <a:latin typeface="+mn-ea"/>
              </a:rPr>
              <a:t>)</a:t>
            </a:r>
          </a:p>
        </p:txBody>
      </p:sp>
      <p:pic>
        <p:nvPicPr>
          <p:cNvPr id="45" name="그림 20" descr="화면 캡처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370756" y="1636395"/>
            <a:ext cx="1395712" cy="2187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18216" y="1697992"/>
            <a:ext cx="1671941" cy="2126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TextBox 22"/>
          <p:cNvSpPr txBox="1"/>
          <p:nvPr/>
        </p:nvSpPr>
        <p:spPr>
          <a:xfrm>
            <a:off x="667899" y="1341986"/>
            <a:ext cx="159370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latin typeface="+mn-ea"/>
              </a:rPr>
              <a:t>(</a:t>
            </a:r>
            <a:r>
              <a:rPr lang="th-TH" altLang="ko-KR" sz="1400" b="1" dirty="0">
                <a:latin typeface="+mn-ea"/>
              </a:rPr>
              <a:t>สัญญาณเตือนภัย</a:t>
            </a:r>
            <a:r>
              <a:rPr lang="en-US" altLang="ko-KR" sz="1400" b="1" dirty="0">
                <a:latin typeface="+mn-ea"/>
              </a:rPr>
              <a:t>)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01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직사각형 41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5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1" name="다이아몬드 30">
            <a:extLst>
              <a:ext uri="{FF2B5EF4-FFF2-40B4-BE49-F238E27FC236}">
                <a16:creationId xmlns:a16="http://schemas.microsoft.com/office/drawing/2014/main" id="{4D5B3B7B-48D6-42A9-8D3E-C6C641767128}"/>
              </a:ext>
            </a:extLst>
          </p:cNvPr>
          <p:cNvSpPr/>
          <p:nvPr/>
        </p:nvSpPr>
        <p:spPr>
          <a:xfrm>
            <a:off x="2699535" y="437289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3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그룹 51"/>
          <p:cNvGrpSpPr/>
          <p:nvPr/>
        </p:nvGrpSpPr>
        <p:grpSpPr>
          <a:xfrm>
            <a:off x="1302832" y="4199580"/>
            <a:ext cx="5585273" cy="540000"/>
            <a:chOff x="1020333" y="1700116"/>
            <a:chExt cx="6394620" cy="540000"/>
          </a:xfrm>
        </p:grpSpPr>
        <p:sp>
          <p:nvSpPr>
            <p:cNvPr id="41" name="모서리가 둥근 직사각형 52"/>
            <p:cNvSpPr/>
            <p:nvPr/>
          </p:nvSpPr>
          <p:spPr>
            <a:xfrm>
              <a:off x="1649616" y="1700116"/>
              <a:ext cx="5765338" cy="540000"/>
            </a:xfrm>
            <a:prstGeom prst="roundRect">
              <a:avLst>
                <a:gd name="adj" fmla="val 0"/>
              </a:avLst>
            </a:prstGeom>
            <a:solidFill>
              <a:srgbClr val="189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ko-KR" altLang="en-US" sz="1600" b="1">
                  <a:solidFill>
                    <a:prstClr val="white"/>
                  </a:solidFill>
                </a:rPr>
                <a:t> 출입구 및 피난안내도 확인하기</a:t>
              </a:r>
            </a:p>
          </p:txBody>
        </p:sp>
        <p:sp>
          <p:nvSpPr>
            <p:cNvPr id="42" name="모서리가 둥근 직사각형 53"/>
            <p:cNvSpPr/>
            <p:nvPr/>
          </p:nvSpPr>
          <p:spPr>
            <a:xfrm>
              <a:off x="1020344" y="1700116"/>
              <a:ext cx="640795" cy="540000"/>
            </a:xfrm>
            <a:prstGeom prst="roundRect">
              <a:avLst>
                <a:gd name="adj" fmla="val 0"/>
              </a:avLst>
            </a:prstGeom>
            <a:solidFill>
              <a:srgbClr val="D9E0E8"/>
            </a:solidFill>
            <a:ln w="12700" cap="flat" cmpd="sng" algn="ctr">
              <a:noFill/>
              <a:prstDash val="solid"/>
              <a:miter/>
            </a:ln>
            <a:effectLst/>
          </p:spPr>
          <p:txBody>
            <a:bodyPr lIns="0" tIns="0" rIns="108000" bIns="0" anchor="ctr"/>
            <a:lstStyle/>
            <a:p>
              <a:pPr marL="0" marR="0" lvl="0" indent="0" algn="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050" b="1" i="0" u="none" strike="noStrike" kern="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3" name="TextBox 54"/>
            <p:cNvSpPr txBox="1"/>
            <p:nvPr/>
          </p:nvSpPr>
          <p:spPr>
            <a:xfrm>
              <a:off x="1120097" y="1700116"/>
              <a:ext cx="6217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44" name="직사각형 55"/>
            <p:cNvSpPr/>
            <p:nvPr/>
          </p:nvSpPr>
          <p:spPr>
            <a:xfrm>
              <a:off x="1020333" y="1766757"/>
              <a:ext cx="620002" cy="396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en-US" altLang="ko-KR" sz="2000" b="1">
                <a:solidFill>
                  <a:srgbClr val="189FBF"/>
                </a:solidFill>
              </a:endParaRPr>
            </a:p>
          </p:txBody>
        </p:sp>
      </p:grpSp>
      <p:grpSp>
        <p:nvGrpSpPr>
          <p:cNvPr id="45" name="그룹 51"/>
          <p:cNvGrpSpPr/>
          <p:nvPr/>
        </p:nvGrpSpPr>
        <p:grpSpPr>
          <a:xfrm>
            <a:off x="1302833" y="4964650"/>
            <a:ext cx="5585272" cy="540000"/>
            <a:chOff x="1020334" y="1700116"/>
            <a:chExt cx="6394620" cy="540000"/>
          </a:xfrm>
        </p:grpSpPr>
        <p:sp>
          <p:nvSpPr>
            <p:cNvPr id="46" name="모서리가 둥근 직사각형 52"/>
            <p:cNvSpPr/>
            <p:nvPr/>
          </p:nvSpPr>
          <p:spPr>
            <a:xfrm>
              <a:off x="1649616" y="1700116"/>
              <a:ext cx="5765338" cy="540000"/>
            </a:xfrm>
            <a:prstGeom prst="roundRect">
              <a:avLst>
                <a:gd name="adj" fmla="val 0"/>
              </a:avLst>
            </a:prstGeom>
            <a:solidFill>
              <a:srgbClr val="189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ko-KR" altLang="en-US" sz="1600" b="1">
                  <a:solidFill>
                    <a:prstClr val="white"/>
                  </a:solidFill>
                </a:rPr>
                <a:t> 소방시설 위치 확인하기</a:t>
              </a:r>
            </a:p>
          </p:txBody>
        </p:sp>
        <p:sp>
          <p:nvSpPr>
            <p:cNvPr id="47" name="모서리가 둥근 직사각형 53"/>
            <p:cNvSpPr/>
            <p:nvPr/>
          </p:nvSpPr>
          <p:spPr>
            <a:xfrm>
              <a:off x="1020344" y="1700116"/>
              <a:ext cx="640795" cy="540000"/>
            </a:xfrm>
            <a:prstGeom prst="roundRect">
              <a:avLst>
                <a:gd name="adj" fmla="val 0"/>
              </a:avLst>
            </a:prstGeom>
            <a:solidFill>
              <a:srgbClr val="D9E0E8"/>
            </a:solidFill>
            <a:ln w="12700" cap="flat" cmpd="sng" algn="ctr">
              <a:noFill/>
              <a:prstDash val="solid"/>
              <a:miter/>
            </a:ln>
            <a:effectLst/>
          </p:spPr>
          <p:txBody>
            <a:bodyPr lIns="0" tIns="0" rIns="108000" bIns="0" anchor="ctr"/>
            <a:lstStyle/>
            <a:p>
              <a:pPr marL="0" marR="0" lvl="0" indent="0" algn="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050" b="1" i="0" u="none" strike="noStrike" kern="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8" name="TextBox 54"/>
            <p:cNvSpPr txBox="1"/>
            <p:nvPr/>
          </p:nvSpPr>
          <p:spPr>
            <a:xfrm>
              <a:off x="1120097" y="1700116"/>
              <a:ext cx="6217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49" name="직사각형 55"/>
            <p:cNvSpPr/>
            <p:nvPr/>
          </p:nvSpPr>
          <p:spPr>
            <a:xfrm>
              <a:off x="1020334" y="1766757"/>
              <a:ext cx="620002" cy="396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en-US" altLang="ko-KR" sz="2000" b="1">
                <a:solidFill>
                  <a:srgbClr val="189FBF"/>
                </a:solidFill>
              </a:endParaRPr>
            </a:p>
          </p:txBody>
        </p:sp>
      </p:grpSp>
      <p:grpSp>
        <p:nvGrpSpPr>
          <p:cNvPr id="51" name="그룹 51"/>
          <p:cNvGrpSpPr/>
          <p:nvPr/>
        </p:nvGrpSpPr>
        <p:grpSpPr>
          <a:xfrm>
            <a:off x="1245151" y="5317979"/>
            <a:ext cx="5642955" cy="945001"/>
            <a:chOff x="1020333" y="1700115"/>
            <a:chExt cx="6803198" cy="945001"/>
          </a:xfrm>
        </p:grpSpPr>
        <p:sp>
          <p:nvSpPr>
            <p:cNvPr id="52" name="모서리가 둥근 직사각형 52"/>
            <p:cNvSpPr/>
            <p:nvPr/>
          </p:nvSpPr>
          <p:spPr>
            <a:xfrm>
              <a:off x="1760369" y="2105116"/>
              <a:ext cx="6063162" cy="540000"/>
            </a:xfrm>
            <a:prstGeom prst="roundRect">
              <a:avLst>
                <a:gd name="adj" fmla="val 0"/>
              </a:avLst>
            </a:prstGeom>
            <a:solidFill>
              <a:srgbClr val="189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ko-KR" altLang="en-US" sz="1600" b="1">
                  <a:solidFill>
                    <a:prstClr val="white"/>
                  </a:solidFill>
                </a:rPr>
                <a:t>   대피로 </a:t>
              </a:r>
              <a:r>
                <a:rPr lang="en-US" altLang="ko-KR" sz="1600" b="1">
                  <a:solidFill>
                    <a:prstClr val="white"/>
                  </a:solidFill>
                </a:rPr>
                <a:t>2</a:t>
              </a:r>
              <a:r>
                <a:rPr lang="ko-KR" altLang="en-US" sz="1600" b="1">
                  <a:solidFill>
                    <a:prstClr val="white"/>
                  </a:solidFill>
                </a:rPr>
                <a:t>곳 이상 생각해 두기</a:t>
              </a:r>
            </a:p>
          </p:txBody>
        </p:sp>
        <p:sp>
          <p:nvSpPr>
            <p:cNvPr id="53" name="모서리가 둥근 직사각형 53"/>
            <p:cNvSpPr/>
            <p:nvPr/>
          </p:nvSpPr>
          <p:spPr>
            <a:xfrm>
              <a:off x="1077661" y="2105116"/>
              <a:ext cx="673295" cy="540000"/>
            </a:xfrm>
            <a:prstGeom prst="roundRect">
              <a:avLst>
                <a:gd name="adj" fmla="val 0"/>
              </a:avLst>
            </a:prstGeom>
            <a:solidFill>
              <a:srgbClr val="D9E0E8"/>
            </a:solidFill>
            <a:ln w="12700" cap="flat" cmpd="sng" algn="ctr">
              <a:noFill/>
              <a:prstDash val="solid"/>
              <a:miter/>
            </a:ln>
            <a:effectLst/>
          </p:spPr>
          <p:txBody>
            <a:bodyPr lIns="0" tIns="0" rIns="108000" bIns="0" anchor="ctr"/>
            <a:lstStyle/>
            <a:p>
              <a:pPr marL="0" marR="0" lvl="0" indent="0" algn="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050" b="1" i="0" u="none" strike="noStrike" kern="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120097" y="1700115"/>
              <a:ext cx="598357" cy="364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55" name="직사각형 55"/>
            <p:cNvSpPr/>
            <p:nvPr/>
          </p:nvSpPr>
          <p:spPr>
            <a:xfrm>
              <a:off x="1020333" y="1766756"/>
              <a:ext cx="620002" cy="396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en-US" altLang="ko-KR" sz="2000" b="1">
                <a:solidFill>
                  <a:srgbClr val="189FBF"/>
                </a:solidFill>
              </a:endParaRPr>
            </a:p>
          </p:txBody>
        </p:sp>
      </p:grpSp>
      <p:sp>
        <p:nvSpPr>
          <p:cNvPr id="62" name="TextBox 54"/>
          <p:cNvSpPr txBox="1"/>
          <p:nvPr/>
        </p:nvSpPr>
        <p:spPr>
          <a:xfrm>
            <a:off x="4458908" y="2652099"/>
            <a:ext cx="510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70211" y="1551961"/>
            <a:ext cx="3128543" cy="2200275"/>
          </a:xfrm>
          <a:prstGeom prst="rect">
            <a:avLst/>
          </a:prstGeom>
          <a:ln w="76200" cap="rnd" cmpd="sng" algn="ctr">
            <a:gradFill flip="xy" rotWithShape="1">
              <a:gsLst>
                <a:gs pos="0">
                  <a:srgbClr val="F3F3F3">
                    <a:alpha val="100000"/>
                  </a:srgbClr>
                </a:gs>
                <a:gs pos="35000">
                  <a:srgbClr val="FFFFFF">
                    <a:alpha val="100000"/>
                  </a:srgbClr>
                </a:gs>
                <a:gs pos="57000">
                  <a:srgbClr val="E8E8E8">
                    <a:alpha val="100000"/>
                  </a:srgbClr>
                </a:gs>
                <a:gs pos="100000">
                  <a:srgbClr val="F3F3F3">
                    <a:alpha val="10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round/>
          </a:ln>
          <a:effectLst>
            <a:outerShdw blurRad="50000" algn="tl" rotWithShape="0">
              <a:srgbClr val="000000">
                <a:alpha val="80000"/>
              </a:srgbClr>
            </a:outerShdw>
          </a:effectLst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331671" y="1551961"/>
            <a:ext cx="3128543" cy="2200275"/>
          </a:xfrm>
          <a:prstGeom prst="rect">
            <a:avLst/>
          </a:prstGeom>
          <a:ln w="76200" cap="rnd" cmpd="sng" algn="ctr">
            <a:gradFill flip="xy" rotWithShape="1">
              <a:gsLst>
                <a:gs pos="0">
                  <a:srgbClr val="F3F3F3">
                    <a:alpha val="100000"/>
                  </a:srgbClr>
                </a:gs>
                <a:gs pos="35000">
                  <a:srgbClr val="FFFFFF">
                    <a:alpha val="100000"/>
                  </a:srgbClr>
                </a:gs>
                <a:gs pos="57000">
                  <a:srgbClr val="E8E8E8">
                    <a:alpha val="100000"/>
                  </a:srgbClr>
                </a:gs>
                <a:gs pos="100000">
                  <a:srgbClr val="F3F3F3">
                    <a:alpha val="10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round/>
          </a:ln>
          <a:effectLst>
            <a:outerShdw blurRad="50000" algn="tl" rotWithShape="0">
              <a:srgbClr val="000000">
                <a:alpha val="8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2294313" y="1670858"/>
            <a:ext cx="980902" cy="257695"/>
          </a:xfrm>
          <a:prstGeom prst="rect">
            <a:avLst/>
          </a:prstGeom>
          <a:solidFill>
            <a:srgbClr val="E70012"/>
          </a:solidFill>
          <a:ln>
            <a:solidFill>
              <a:srgbClr val="EB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86308" y="1615039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dirty="0">
                <a:solidFill>
                  <a:schemeClr val="bg1"/>
                </a:solidFill>
              </a:rPr>
              <a:t>แผนที่การอพยพ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986308" y="4289821"/>
            <a:ext cx="3042892" cy="355850"/>
          </a:xfrm>
          <a:prstGeom prst="rect">
            <a:avLst/>
          </a:prstGeom>
          <a:solidFill>
            <a:srgbClr val="189EBE"/>
          </a:solidFill>
          <a:ln>
            <a:solidFill>
              <a:srgbClr val="189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1906490" y="5056209"/>
            <a:ext cx="3042892" cy="355850"/>
          </a:xfrm>
          <a:prstGeom prst="rect">
            <a:avLst/>
          </a:prstGeom>
          <a:solidFill>
            <a:srgbClr val="189EBE"/>
          </a:solidFill>
          <a:ln>
            <a:solidFill>
              <a:srgbClr val="189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2002145" y="5815055"/>
            <a:ext cx="3042892" cy="355850"/>
          </a:xfrm>
          <a:prstGeom prst="rect">
            <a:avLst/>
          </a:prstGeom>
          <a:solidFill>
            <a:srgbClr val="189EBE"/>
          </a:solidFill>
          <a:ln>
            <a:solidFill>
              <a:srgbClr val="189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31489" y="4269562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sz="2400" b="1" dirty="0">
                <a:solidFill>
                  <a:schemeClr val="bg1"/>
                </a:solidFill>
              </a:rPr>
              <a:t>ตรวจสอบข้อมูลทางออกและการอพยพ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39219" y="4996690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สถานที่ตั้งของอุปกรณ์ดับเพลิง</a:t>
            </a:r>
            <a:endParaRPr lang="ko-KR" altLang="en-US" sz="24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57369" y="5797551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24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มองหาทางออก</a:t>
            </a:r>
            <a:r>
              <a:rPr lang="ko-KR" altLang="en-US" sz="24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มากกว่าสองแห่งสำหรับการอพยพ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6958457" y="5918200"/>
            <a:ext cx="2938734" cy="950738"/>
            <a:chOff x="6300089" y="5611499"/>
            <a:chExt cx="3374540" cy="1192107"/>
          </a:xfrm>
        </p:grpSpPr>
        <p:pic>
          <p:nvPicPr>
            <p:cNvPr id="56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직사각형 5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6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68" name="Rectangle 21">
            <a:extLst>
              <a:ext uri="{FF2B5EF4-FFF2-40B4-BE49-F238E27FC236}">
                <a16:creationId xmlns:a16="http://schemas.microsoft.com/office/drawing/2014/main" id="{3F8E2FC4-B664-49EC-8AEF-0932A61210B1}"/>
              </a:ext>
            </a:extLst>
          </p:cNvPr>
          <p:cNvSpPr/>
          <p:nvPr/>
        </p:nvSpPr>
        <p:spPr>
          <a:xfrm>
            <a:off x="303399" y="234869"/>
            <a:ext cx="650984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4</a:t>
            </a:r>
          </a:p>
        </p:txBody>
      </p:sp>
      <p:sp>
        <p:nvSpPr>
          <p:cNvPr id="69" name="직사각형 8">
            <a:extLst>
              <a:ext uri="{FF2B5EF4-FFF2-40B4-BE49-F238E27FC236}">
                <a16:creationId xmlns:a16="http://schemas.microsoft.com/office/drawing/2014/main" id="{82F97BD4-E5F7-41C8-B47B-F1DF89A78FA0}"/>
              </a:ext>
            </a:extLst>
          </p:cNvPr>
          <p:cNvSpPr/>
          <p:nvPr/>
        </p:nvSpPr>
        <p:spPr>
          <a:xfrm>
            <a:off x="1070467" y="174707"/>
            <a:ext cx="691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ข้อกำหนดด้านความปลอดภัยและการหลบหนี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2" name="다이아몬드 71">
            <a:extLst>
              <a:ext uri="{FF2B5EF4-FFF2-40B4-BE49-F238E27FC236}">
                <a16:creationId xmlns:a16="http://schemas.microsoft.com/office/drawing/2014/main" id="{47D407A4-C41C-4D95-9589-C46CA0F8C61D}"/>
              </a:ext>
            </a:extLst>
          </p:cNvPr>
          <p:cNvSpPr/>
          <p:nvPr/>
        </p:nvSpPr>
        <p:spPr>
          <a:xfrm>
            <a:off x="1362635" y="4251442"/>
            <a:ext cx="439576" cy="43957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다이아몬드 72">
            <a:extLst>
              <a:ext uri="{FF2B5EF4-FFF2-40B4-BE49-F238E27FC236}">
                <a16:creationId xmlns:a16="http://schemas.microsoft.com/office/drawing/2014/main" id="{EB22120F-35F3-4374-A4CC-32D7F46E6DFD}"/>
              </a:ext>
            </a:extLst>
          </p:cNvPr>
          <p:cNvSpPr/>
          <p:nvPr/>
        </p:nvSpPr>
        <p:spPr>
          <a:xfrm>
            <a:off x="1362635" y="5022359"/>
            <a:ext cx="439576" cy="43957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다이아몬드 73">
            <a:extLst>
              <a:ext uri="{FF2B5EF4-FFF2-40B4-BE49-F238E27FC236}">
                <a16:creationId xmlns:a16="http://schemas.microsoft.com/office/drawing/2014/main" id="{CBE8B9E4-FFF3-4322-8688-33F7B3CD4CBD}"/>
              </a:ext>
            </a:extLst>
          </p:cNvPr>
          <p:cNvSpPr/>
          <p:nvPr/>
        </p:nvSpPr>
        <p:spPr>
          <a:xfrm>
            <a:off x="1353809" y="5793832"/>
            <a:ext cx="439576" cy="43957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1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25700"/>
            <a:ext cx="9922328" cy="6892925"/>
          </a:xfrm>
          <a:prstGeom prst="rect">
            <a:avLst/>
          </a:prstGeom>
        </p:spPr>
      </p:pic>
      <p:sp>
        <p:nvSpPr>
          <p:cNvPr id="3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3596" y="1416808"/>
            <a:ext cx="4736350" cy="4625475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5832264" y="1970548"/>
            <a:ext cx="3555990" cy="372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50000"/>
              </a:lnSpc>
              <a:defRPr/>
            </a:pPr>
            <a:r>
              <a:rPr lang="th-TH" altLang="ko-KR" sz="1700" b="1" dirty="0">
                <a:solidFill>
                  <a:schemeClr val="tx1"/>
                </a:solidFill>
                <a:latin typeface="+mn-ea"/>
              </a:rPr>
              <a:t>สิ่งสำคัญที่ควรจำคือเมื่อคุณอยู่ในกองไฟห้ามตื่น</a:t>
            </a: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pPr algn="ctr" latinLnBrk="1">
              <a:lnSpc>
                <a:spcPct val="150000"/>
              </a:lnSpc>
              <a:defRPr/>
            </a:pP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pPr algn="ctr" latinLnBrk="1">
              <a:lnSpc>
                <a:spcPct val="150000"/>
              </a:lnSpc>
              <a:defRPr/>
            </a:pPr>
            <a:r>
              <a:rPr lang="th-TH" altLang="ko-KR" sz="1700" b="1" dirty="0">
                <a:solidFill>
                  <a:schemeClr val="tx1"/>
                </a:solidFill>
                <a:latin typeface="+mn-ea"/>
              </a:rPr>
              <a:t>ตระหนกมิฉะนั้นคุณจะหายใจเอาแก๊สและควัน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th-TH" altLang="ko-KR" sz="1700" b="1" dirty="0">
                <a:solidFill>
                  <a:schemeClr val="accent1"/>
                </a:solidFill>
                <a:latin typeface="+mn-ea"/>
              </a:rPr>
              <a:t>ปิดจมูกและปากของคุณ เคลื่อนตัว</a:t>
            </a:r>
            <a:r>
              <a:rPr lang="th-TH" altLang="ko-KR" sz="1700" b="1" dirty="0" err="1">
                <a:solidFill>
                  <a:schemeClr val="accent1"/>
                </a:solidFill>
                <a:latin typeface="+mn-ea"/>
              </a:rPr>
              <a:t>ต่ำๆ</a:t>
            </a:r>
            <a:r>
              <a:rPr lang="th-TH" altLang="ko-KR" sz="1700" b="1" dirty="0">
                <a:solidFill>
                  <a:schemeClr val="accent1"/>
                </a:solidFill>
                <a:latin typeface="+mn-ea"/>
              </a:rPr>
              <a:t> ใจเย็น</a:t>
            </a:r>
            <a:r>
              <a:rPr lang="th-TH" altLang="ko-KR" sz="1700" b="1" dirty="0" err="1">
                <a:solidFill>
                  <a:schemeClr val="accent1"/>
                </a:solidFill>
                <a:latin typeface="+mn-ea"/>
              </a:rPr>
              <a:t>ๆแ</a:t>
            </a:r>
            <a:r>
              <a:rPr lang="th-TH" altLang="ko-KR" sz="1700" b="1" dirty="0">
                <a:solidFill>
                  <a:schemeClr val="accent1"/>
                </a:solidFill>
                <a:latin typeface="+mn-ea"/>
              </a:rPr>
              <a:t>ละหาทางออกด้วยความรวดเร็ว</a:t>
            </a:r>
            <a:endParaRPr lang="ko-KR" altLang="en-US" sz="1700" b="1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34" name="그룹 6"/>
          <p:cNvGrpSpPr/>
          <p:nvPr/>
        </p:nvGrpSpPr>
        <p:grpSpPr>
          <a:xfrm>
            <a:off x="5500965" y="1929175"/>
            <a:ext cx="4060747" cy="1556183"/>
            <a:chOff x="1250114" y="1568865"/>
            <a:chExt cx="4806573" cy="2603854"/>
          </a:xfrm>
        </p:grpSpPr>
        <p:sp>
          <p:nvSpPr>
            <p:cNvPr id="35" name="직사각형 7"/>
            <p:cNvSpPr/>
            <p:nvPr/>
          </p:nvSpPr>
          <p:spPr>
            <a:xfrm>
              <a:off x="3083142" y="1568863"/>
              <a:ext cx="1105706" cy="2603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9600" b="1" spc="-13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“</a:t>
              </a:r>
              <a:endParaRPr lang="ko-KR" altLang="en-US" sz="9600" b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endParaRPr>
            </a:p>
          </p:txBody>
        </p:sp>
        <p:grpSp>
          <p:nvGrpSpPr>
            <p:cNvPr id="36" name="그룹 8"/>
            <p:cNvGrpSpPr/>
            <p:nvPr/>
          </p:nvGrpSpPr>
          <p:grpSpPr>
            <a:xfrm>
              <a:off x="1250114" y="2451674"/>
              <a:ext cx="4806573" cy="0"/>
              <a:chOff x="1512582" y="2142908"/>
              <a:chExt cx="4806573" cy="0"/>
            </a:xfrm>
          </p:grpSpPr>
          <p:cxnSp>
            <p:nvCxnSpPr>
              <p:cNvPr id="37" name="직선 연결선 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38" name="직선 연결선 10"/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grpSp>
        <p:nvGrpSpPr>
          <p:cNvPr id="39" name="그룹 6"/>
          <p:cNvGrpSpPr/>
          <p:nvPr/>
        </p:nvGrpSpPr>
        <p:grpSpPr>
          <a:xfrm>
            <a:off x="5497403" y="4740372"/>
            <a:ext cx="4060747" cy="1555209"/>
            <a:chOff x="1250115" y="1854450"/>
            <a:chExt cx="4806573" cy="1893957"/>
          </a:xfrm>
        </p:grpSpPr>
        <p:sp>
          <p:nvSpPr>
            <p:cNvPr id="40" name="직사각형 7"/>
            <p:cNvSpPr/>
            <p:nvPr/>
          </p:nvSpPr>
          <p:spPr>
            <a:xfrm>
              <a:off x="3083142" y="1854451"/>
              <a:ext cx="1105706" cy="189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9600" b="1" spc="-13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”</a:t>
              </a:r>
            </a:p>
          </p:txBody>
        </p:sp>
        <p:grpSp>
          <p:nvGrpSpPr>
            <p:cNvPr id="41" name="그룹 8"/>
            <p:cNvGrpSpPr/>
            <p:nvPr/>
          </p:nvGrpSpPr>
          <p:grpSpPr>
            <a:xfrm>
              <a:off x="1250115" y="2451677"/>
              <a:ext cx="4806573" cy="0"/>
              <a:chOff x="1512582" y="2142908"/>
              <a:chExt cx="4806573" cy="0"/>
            </a:xfrm>
          </p:grpSpPr>
          <p:cxnSp>
            <p:nvCxnSpPr>
              <p:cNvPr id="42" name="직선 연결선 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43" name="직선 연결선 10"/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1552654" y="2907529"/>
            <a:ext cx="1197033" cy="465513"/>
          </a:xfrm>
          <a:prstGeom prst="rect">
            <a:avLst/>
          </a:prstGeom>
          <a:solidFill>
            <a:srgbClr val="4B2D27"/>
          </a:solidFill>
          <a:ln>
            <a:solidFill>
              <a:srgbClr val="4B3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992879" y="2909453"/>
            <a:ext cx="1197033" cy="465513"/>
          </a:xfrm>
          <a:prstGeom prst="rect">
            <a:avLst/>
          </a:prstGeom>
          <a:solidFill>
            <a:srgbClr val="4B2D27"/>
          </a:solidFill>
          <a:ln>
            <a:solidFill>
              <a:srgbClr val="4B3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537854" y="5471372"/>
            <a:ext cx="1197033" cy="465513"/>
          </a:xfrm>
          <a:prstGeom prst="rect">
            <a:avLst/>
          </a:prstGeom>
          <a:solidFill>
            <a:srgbClr val="4B2D27"/>
          </a:solidFill>
          <a:ln>
            <a:solidFill>
              <a:srgbClr val="4B3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985933" y="5448311"/>
            <a:ext cx="1197033" cy="465513"/>
          </a:xfrm>
          <a:prstGeom prst="rect">
            <a:avLst/>
          </a:prstGeom>
          <a:solidFill>
            <a:srgbClr val="4B2D27"/>
          </a:solidFill>
          <a:ln>
            <a:solidFill>
              <a:srgbClr val="4B3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575617" y="2897542"/>
            <a:ext cx="1150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err="1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ใช้ผ้าเช็ดหน้าเพื่อปกปิดจมูกและปาก</a:t>
            </a:r>
            <a:endParaRPr lang="ko-KR" altLang="en-US" sz="12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81783" y="2971008"/>
            <a:ext cx="77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</a:rPr>
              <a:t>ท่าที่ต่ำกว่า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39676" y="5493247"/>
            <a:ext cx="10221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err="1">
                <a:solidFill>
                  <a:schemeClr val="bg1"/>
                </a:solidFill>
              </a:rPr>
              <a:t>อพยพออกไปอย่างรวดเร็วในทิศทางเดียว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63047" y="5573345"/>
            <a:ext cx="10470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>
                <a:solidFill>
                  <a:schemeClr val="bg1"/>
                </a:solidFill>
              </a:rPr>
              <a:t>มืออีกข้างชี้ไปที่กำแพง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50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직사각형 53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58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4" name="Rectangle 21">
            <a:extLst>
              <a:ext uri="{FF2B5EF4-FFF2-40B4-BE49-F238E27FC236}">
                <a16:creationId xmlns:a16="http://schemas.microsoft.com/office/drawing/2014/main" id="{2E8DEFAA-88A9-4579-998D-37B512071BDF}"/>
              </a:ext>
            </a:extLst>
          </p:cNvPr>
          <p:cNvSpPr/>
          <p:nvPr/>
        </p:nvSpPr>
        <p:spPr>
          <a:xfrm>
            <a:off x="303399" y="234869"/>
            <a:ext cx="650984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4</a:t>
            </a:r>
          </a:p>
        </p:txBody>
      </p:sp>
      <p:sp>
        <p:nvSpPr>
          <p:cNvPr id="45" name="직사각형 8">
            <a:extLst>
              <a:ext uri="{FF2B5EF4-FFF2-40B4-BE49-F238E27FC236}">
                <a16:creationId xmlns:a16="http://schemas.microsoft.com/office/drawing/2014/main" id="{1A46764F-C7C2-493D-B3E6-DA2D8D6BE475}"/>
              </a:ext>
            </a:extLst>
          </p:cNvPr>
          <p:cNvSpPr/>
          <p:nvPr/>
        </p:nvSpPr>
        <p:spPr>
          <a:xfrm>
            <a:off x="1070467" y="174707"/>
            <a:ext cx="691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ข้อกำหนดด้านความปลอดภัยและการหลบหนี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다이아몬드 45">
            <a:extLst>
              <a:ext uri="{FF2B5EF4-FFF2-40B4-BE49-F238E27FC236}">
                <a16:creationId xmlns:a16="http://schemas.microsoft.com/office/drawing/2014/main" id="{7383B83A-3514-40EF-B456-EE6BC907D99E}"/>
              </a:ext>
            </a:extLst>
          </p:cNvPr>
          <p:cNvSpPr/>
          <p:nvPr/>
        </p:nvSpPr>
        <p:spPr>
          <a:xfrm>
            <a:off x="5779090" y="299502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다이아몬드 46">
            <a:extLst>
              <a:ext uri="{FF2B5EF4-FFF2-40B4-BE49-F238E27FC236}">
                <a16:creationId xmlns:a16="http://schemas.microsoft.com/office/drawing/2014/main" id="{EC86DEAF-09DE-4AFC-BBDE-3E19B658E4B3}"/>
              </a:ext>
            </a:extLst>
          </p:cNvPr>
          <p:cNvSpPr/>
          <p:nvPr/>
        </p:nvSpPr>
        <p:spPr>
          <a:xfrm>
            <a:off x="5779090" y="378233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6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81D5872-CC20-4BD4-A01E-B19DAA4F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4"/>
            <a:ext cx="9897192" cy="687546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17" y="1296288"/>
            <a:ext cx="4380582" cy="435866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51695" y="3032405"/>
            <a:ext cx="4900599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ด้วยลักษณะของสถานที่ที่มีผู้คนใช้บริการจำนวนมาก</a:t>
            </a:r>
            <a:endParaRPr lang="en-US" altLang="ko-KR" sz="2000" b="1" dirty="0"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 เช่น ห้องคาราโอเกะ เราจำเป็นต้องจัดการและหลบหนีอย่างสงบเมื่อเกิดไฟไหม้</a:t>
            </a:r>
            <a:endParaRPr lang="en-US" altLang="ko-KR" sz="2000" b="1" dirty="0">
              <a:latin typeface="+mj-ea"/>
              <a:ea typeface="+mj-ea"/>
            </a:endParaRP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663B55BC-F0F7-484F-815B-5C90E7B7C6E0}"/>
              </a:ext>
            </a:extLst>
          </p:cNvPr>
          <p:cNvGrpSpPr/>
          <p:nvPr/>
        </p:nvGrpSpPr>
        <p:grpSpPr>
          <a:xfrm>
            <a:off x="939761" y="2086571"/>
            <a:ext cx="4806573" cy="1569660"/>
            <a:chOff x="1250115" y="1963556"/>
            <a:chExt cx="4806573" cy="1569660"/>
          </a:xfrm>
        </p:grpSpPr>
        <p:sp>
          <p:nvSpPr>
            <p:cNvPr id="19" name="직사각형 7">
              <a:extLst>
                <a:ext uri="{FF2B5EF4-FFF2-40B4-BE49-F238E27FC236}">
                  <a16:creationId xmlns:a16="http://schemas.microsoft.com/office/drawing/2014/main" id="{3370EA99-4F65-4ECA-81A7-23BAA872F1D4}"/>
                </a:ext>
              </a:extLst>
            </p:cNvPr>
            <p:cNvSpPr/>
            <p:nvPr/>
          </p:nvSpPr>
          <p:spPr>
            <a:xfrm>
              <a:off x="3061516" y="1963556"/>
              <a:ext cx="10665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b="1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“</a:t>
              </a:r>
              <a:endParaRPr lang="ko-KR" alt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endParaRPr>
            </a:p>
          </p:txBody>
        </p:sp>
        <p:grpSp>
          <p:nvGrpSpPr>
            <p:cNvPr id="20" name="그룹 8">
              <a:extLst>
                <a:ext uri="{FF2B5EF4-FFF2-40B4-BE49-F238E27FC236}">
                  <a16:creationId xmlns:a16="http://schemas.microsoft.com/office/drawing/2014/main" id="{5E0649A4-3FE5-4446-9337-58DE39713D9A}"/>
                </a:ext>
              </a:extLst>
            </p:cNvPr>
            <p:cNvGrpSpPr/>
            <p:nvPr/>
          </p:nvGrpSpPr>
          <p:grpSpPr>
            <a:xfrm>
              <a:off x="1250115" y="2451675"/>
              <a:ext cx="4806573" cy="0"/>
              <a:chOff x="1512582" y="2142908"/>
              <a:chExt cx="4806573" cy="0"/>
            </a:xfrm>
          </p:grpSpPr>
          <p:cxnSp>
            <p:nvCxnSpPr>
              <p:cNvPr id="21" name="직선 연결선 9">
                <a:extLst>
                  <a:ext uri="{FF2B5EF4-FFF2-40B4-BE49-F238E27FC236}">
                    <a16:creationId xmlns:a16="http://schemas.microsoft.com/office/drawing/2014/main" id="{0CFED81B-A826-4D97-9E7C-F9BA6CEBB29E}"/>
                  </a:ext>
                </a:extLst>
              </p:cNvPr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직선 연결선 10">
                <a:extLst>
                  <a:ext uri="{FF2B5EF4-FFF2-40B4-BE49-F238E27FC236}">
                    <a16:creationId xmlns:a16="http://schemas.microsoft.com/office/drawing/2014/main" id="{C39EB50E-2C88-493D-9F60-EC3C03539221}"/>
                  </a:ext>
                </a:extLst>
              </p:cNvPr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24" name="그룹 11">
            <a:extLst>
              <a:ext uri="{FF2B5EF4-FFF2-40B4-BE49-F238E27FC236}">
                <a16:creationId xmlns:a16="http://schemas.microsoft.com/office/drawing/2014/main" id="{3E064B87-7F32-4427-BE0B-D5EE7C72774E}"/>
              </a:ext>
            </a:extLst>
          </p:cNvPr>
          <p:cNvGrpSpPr/>
          <p:nvPr/>
        </p:nvGrpSpPr>
        <p:grpSpPr>
          <a:xfrm>
            <a:off x="939761" y="3826030"/>
            <a:ext cx="4806573" cy="1569660"/>
            <a:chOff x="1250115" y="4748179"/>
            <a:chExt cx="4806573" cy="1569660"/>
          </a:xfrm>
        </p:grpSpPr>
        <p:sp>
          <p:nvSpPr>
            <p:cNvPr id="25" name="직사각형 12">
              <a:extLst>
                <a:ext uri="{FF2B5EF4-FFF2-40B4-BE49-F238E27FC236}">
                  <a16:creationId xmlns:a16="http://schemas.microsoft.com/office/drawing/2014/main" id="{3165D10E-9AE8-4977-9B4D-E40C3C7A5DBA}"/>
                </a:ext>
              </a:extLst>
            </p:cNvPr>
            <p:cNvSpPr/>
            <p:nvPr/>
          </p:nvSpPr>
          <p:spPr>
            <a:xfrm flipV="1">
              <a:off x="3079081" y="4748179"/>
              <a:ext cx="10665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b="1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“</a:t>
              </a:r>
              <a:endParaRPr lang="ko-KR" alt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endParaRPr>
            </a:p>
          </p:txBody>
        </p:sp>
        <p:grpSp>
          <p:nvGrpSpPr>
            <p:cNvPr id="26" name="그룹 13">
              <a:extLst>
                <a:ext uri="{FF2B5EF4-FFF2-40B4-BE49-F238E27FC236}">
                  <a16:creationId xmlns:a16="http://schemas.microsoft.com/office/drawing/2014/main" id="{34A220C7-3CF3-40DD-9459-0A28FBDEA0F5}"/>
                </a:ext>
              </a:extLst>
            </p:cNvPr>
            <p:cNvGrpSpPr/>
            <p:nvPr/>
          </p:nvGrpSpPr>
          <p:grpSpPr>
            <a:xfrm>
              <a:off x="1250115" y="5830070"/>
              <a:ext cx="4806573" cy="0"/>
              <a:chOff x="1512582" y="2142908"/>
              <a:chExt cx="4806573" cy="0"/>
            </a:xfrm>
          </p:grpSpPr>
          <p:cxnSp>
            <p:nvCxnSpPr>
              <p:cNvPr id="27" name="직선 연결선 14">
                <a:extLst>
                  <a:ext uri="{FF2B5EF4-FFF2-40B4-BE49-F238E27FC236}">
                    <a16:creationId xmlns:a16="http://schemas.microsoft.com/office/drawing/2014/main" id="{A74DFCD1-A96B-4A2D-AD3B-CE629E3FF031}"/>
                  </a:ext>
                </a:extLst>
              </p:cNvPr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직선 연결선 15">
                <a:extLst>
                  <a:ext uri="{FF2B5EF4-FFF2-40B4-BE49-F238E27FC236}">
                    <a16:creationId xmlns:a16="http://schemas.microsoft.com/office/drawing/2014/main" id="{5A946D70-D066-4618-9B9F-48C0FB5F4F0F}"/>
                  </a:ext>
                </a:extLst>
              </p:cNvPr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33" name="그룹 32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38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직사각형 41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0" name="Rectangle 31">
            <a:extLst>
              <a:ext uri="{FF2B5EF4-FFF2-40B4-BE49-F238E27FC236}">
                <a16:creationId xmlns:a16="http://schemas.microsoft.com/office/drawing/2014/main" id="{BD850421-AF3D-4183-967F-606B01C52B0D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1" name="직사각형 28">
            <a:extLst>
              <a:ext uri="{FF2B5EF4-FFF2-40B4-BE49-F238E27FC236}">
                <a16:creationId xmlns:a16="http://schemas.microsoft.com/office/drawing/2014/main" id="{F49819E6-1933-490D-BB98-544D93ADA688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648047" y="171066"/>
            <a:ext cx="6965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36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จุดสำคัญสำหรับความปลอดภัยจากอัคคีภัย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E3DE5F-B13B-4FBC-B972-F1AA61700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8" name="슬라이드 번호 개체 틀 2">
            <a:extLst>
              <a:ext uri="{FF2B5EF4-FFF2-40B4-BE49-F238E27FC236}">
                <a16:creationId xmlns:a16="http://schemas.microsoft.com/office/drawing/2014/main" id="{1A90F1A5-92DB-4725-9C5C-3777BC55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46E27E2-E4EB-459B-A6D3-F692E5A449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719977"/>
            <a:ext cx="7697585" cy="21191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051B213-9D31-4E74-9CDD-EC2CA073BD2B}"/>
              </a:ext>
            </a:extLst>
          </p:cNvPr>
          <p:cNvSpPr/>
          <p:nvPr/>
        </p:nvSpPr>
        <p:spPr>
          <a:xfrm>
            <a:off x="2464835" y="254154"/>
            <a:ext cx="45135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ไฟไหม้ในโนเรบัง (คาราโอเกะ)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B95EC11-07E9-4D6E-AE04-8E847872A251}"/>
              </a:ext>
            </a:extLst>
          </p:cNvPr>
          <p:cNvSpPr/>
          <p:nvPr/>
        </p:nvSpPr>
        <p:spPr>
          <a:xfrm>
            <a:off x="1893191" y="4577516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2" name="그림 11" descr="그리기, 방이(가) 표시된 사진&#10;&#10;자동 생성된 설명">
            <a:extLst>
              <a:ext uri="{FF2B5EF4-FFF2-40B4-BE49-F238E27FC236}">
                <a16:creationId xmlns:a16="http://schemas.microsoft.com/office/drawing/2014/main" id="{8B0B6812-D774-40B2-865C-4B41BD4BFD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2" y="193452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4181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" y="1279"/>
            <a:ext cx="9897192" cy="6875463"/>
          </a:xfrm>
          <a:prstGeom prst="rect">
            <a:avLst/>
          </a:prstGeom>
        </p:spPr>
      </p:pic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110067" y="1709299"/>
            <a:ext cx="898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th-TH" altLang="ko-KR" sz="3600" b="1" dirty="0">
                <a:latin typeface="+mj-ea"/>
                <a:ea typeface="+mj-ea"/>
              </a:rPr>
              <a:t>ไฟไหม้ในโนเรบัง (คาราโอเกะ)</a:t>
            </a:r>
            <a:endParaRPr lang="th-TH" altLang="ko-KR" sz="3600" b="1" dirty="0">
              <a:latin typeface="+mj-ea"/>
            </a:endParaRP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97115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D59C9B-D5D2-4719-87C6-B353B6CA9CB6}"/>
              </a:ext>
            </a:extLst>
          </p:cNvPr>
          <p:cNvSpPr txBox="1"/>
          <p:nvPr/>
        </p:nvSpPr>
        <p:spPr>
          <a:xfrm>
            <a:off x="2410607" y="1331285"/>
            <a:ext cx="193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latin typeface="+mj-ea"/>
                <a:ea typeface="+mj-ea"/>
              </a:rPr>
              <a:t>[</a:t>
            </a:r>
            <a:r>
              <a:rPr lang="th-TH" altLang="ko-KR" sz="2800" b="1" spc="-300" dirty="0">
                <a:solidFill>
                  <a:schemeClr val="accent1"/>
                </a:solidFill>
                <a:latin typeface="+mj-ea"/>
              </a:rPr>
              <a:t>ตอน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</a:rPr>
              <a:t>. 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9</a:t>
            </a:r>
            <a:r>
              <a:rPr lang="en-US" altLang="ko-KR" sz="2000" b="1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239D2C-0C99-438A-AD19-A682C6902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47" y="4158136"/>
            <a:ext cx="2828820" cy="256656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57235" y="2611835"/>
            <a:ext cx="8131029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2"/>
              </a:spcAft>
              <a:defRPr/>
            </a:pP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สาเหตุที่ทำให้ขาดความปลอดภัยที่ห้องคาราโอเกะ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2p</a:t>
            </a:r>
            <a:endParaRPr lang="ko-KR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802"/>
              </a:spcAft>
              <a:defRPr/>
            </a:pP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ไฟไหม้ในที่สาธารณะ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3p</a:t>
            </a:r>
            <a:endParaRPr lang="ko-KR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802"/>
              </a:spcAft>
              <a:defRPr/>
            </a:pP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สาเหตุของไฟไหม้ในห้องคาราโอเกะ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6p</a:t>
            </a:r>
            <a:endParaRPr lang="ko-KR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802"/>
              </a:spcAft>
              <a:defRPr/>
            </a:pP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4.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ข้อกำหนดด้านความปลอดภัยและการหลบหนี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11p</a:t>
            </a:r>
            <a:endParaRPr lang="ko-KR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21769" y="5703957"/>
            <a:ext cx="3610774" cy="1168156"/>
            <a:chOff x="6300089" y="5611499"/>
            <a:chExt cx="3374540" cy="1192107"/>
          </a:xfrm>
        </p:grpSpPr>
        <p:pic>
          <p:nvPicPr>
            <p:cNvPr id="25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직사각형 28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FF29C4-4720-4444-9101-1871D0D87EF2}"/>
              </a:ext>
            </a:extLst>
          </p:cNvPr>
          <p:cNvSpPr/>
          <p:nvPr/>
        </p:nvSpPr>
        <p:spPr>
          <a:xfrm>
            <a:off x="8017933" y="65453"/>
            <a:ext cx="1794934" cy="933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B9390A8B-1373-485B-BC9F-944F6BA435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99400" y="113429"/>
            <a:ext cx="1397863" cy="70311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9EFAB6C-627E-429D-8E65-8EB76AF16B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12" y="137888"/>
            <a:ext cx="1856320" cy="7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0B955-B488-4750-98DB-AFACECD8A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-2336"/>
            <a:ext cx="9897192" cy="6875463"/>
          </a:xfrm>
          <a:prstGeom prst="rect">
            <a:avLst/>
          </a:prstGeom>
        </p:spPr>
      </p:pic>
      <p:sp>
        <p:nvSpPr>
          <p:cNvPr id="19" name="슬라이드 번호 개체 틀 2">
            <a:extLst>
              <a:ext uri="{FF2B5EF4-FFF2-40B4-BE49-F238E27FC236}">
                <a16:creationId xmlns:a16="http://schemas.microsoft.com/office/drawing/2014/main" id="{F27FEDF2-190F-4430-9380-0E2968A6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77686" y="1563221"/>
            <a:ext cx="4404006" cy="4037004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1329410" y="1391449"/>
            <a:ext cx="4806573" cy="1569660"/>
            <a:chOff x="1250115" y="1974826"/>
            <a:chExt cx="4806573" cy="1569660"/>
          </a:xfrm>
        </p:grpSpPr>
        <p:sp>
          <p:nvSpPr>
            <p:cNvPr id="23" name="직사각형 22"/>
            <p:cNvSpPr/>
            <p:nvPr/>
          </p:nvSpPr>
          <p:spPr>
            <a:xfrm>
              <a:off x="3083141" y="1974826"/>
              <a:ext cx="10665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9600" b="1" spc="-13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“</a:t>
              </a:r>
              <a:endParaRPr lang="ko-KR" altLang="en-US" sz="9600" b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1250115" y="2451675"/>
              <a:ext cx="4806573" cy="0"/>
              <a:chOff x="1512582" y="2142908"/>
              <a:chExt cx="4806573" cy="0"/>
            </a:xfrm>
          </p:grpSpPr>
          <p:cxnSp>
            <p:nvCxnSpPr>
              <p:cNvPr id="25" name="직선 연결선 24"/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1227209" y="1990080"/>
            <a:ext cx="483672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lnSpc>
                <a:spcPct val="150000"/>
              </a:lnSpc>
              <a:defRPr/>
            </a:pPr>
            <a:r>
              <a:rPr lang="th-TH" altLang="ko-KR" b="1" dirty="0">
                <a:latin typeface="+mn-ea"/>
              </a:rPr>
              <a:t>เนื่องจากเสียงเพลงและการร้องเพลงที่ดัง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th-TH" altLang="ko-KR" b="1" dirty="0">
                <a:latin typeface="+mn-ea"/>
              </a:rPr>
              <a:t>คนส่วนใหญ่ไม่สามารถรับรู้สัญญาณของไฟทำให้เกิดการสูญเสียของมนุษย์จำนวนมากเมื่อเกิดไฟไหม้</a:t>
            </a:r>
            <a:endParaRPr lang="ko-KR" altLang="en-US" b="1" dirty="0"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977" y="4019148"/>
            <a:ext cx="538680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lnSpc>
                <a:spcPct val="150000"/>
              </a:lnSpc>
              <a:defRPr/>
            </a:pPr>
            <a:r>
              <a:rPr lang="th-TH" altLang="ko-KR" b="1" dirty="0">
                <a:latin typeface="+mn-ea"/>
              </a:rPr>
              <a:t>หาประตูทางออกฉุกเฉินอย่างน้อย 2 ที่ ทุกครั้งที่คุณเข้าห้องคาราโอเกะ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th-TH" altLang="ko-KR" b="1" dirty="0">
                <a:latin typeface="+mn-ea"/>
              </a:rPr>
              <a:t>หากหน้าจอคาราโอเกะดับลงหรือได้ยินเสียงสัญญาณไฟให้อพยพออกไปทันที</a:t>
            </a:r>
            <a:endParaRPr lang="ko-KR" altLang="en-US" b="1" dirty="0"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213073" y="4139855"/>
            <a:ext cx="4806573" cy="1569660"/>
            <a:chOff x="1250115" y="4771788"/>
            <a:chExt cx="4806573" cy="1569660"/>
          </a:xfrm>
        </p:grpSpPr>
        <p:sp>
          <p:nvSpPr>
            <p:cNvPr id="30" name="직사각형 29"/>
            <p:cNvSpPr/>
            <p:nvPr/>
          </p:nvSpPr>
          <p:spPr>
            <a:xfrm flipV="1">
              <a:off x="3120134" y="4771788"/>
              <a:ext cx="10665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9600" b="1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“</a:t>
              </a:r>
              <a:endParaRPr lang="ko-KR" alt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1250115" y="5830070"/>
              <a:ext cx="4806573" cy="0"/>
              <a:chOff x="1512582" y="2142908"/>
              <a:chExt cx="4806573" cy="0"/>
            </a:xfrm>
          </p:grpSpPr>
          <p:cxnSp>
            <p:nvCxnSpPr>
              <p:cNvPr id="32" name="직선 연결선 31"/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sp>
        <p:nvSpPr>
          <p:cNvPr id="4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287882" y="155726"/>
            <a:ext cx="8121769" cy="646331"/>
            <a:chOff x="318135" y="155726"/>
            <a:chExt cx="6236617" cy="646331"/>
          </a:xfrm>
        </p:grpSpPr>
        <p:sp>
          <p:nvSpPr>
            <p:cNvPr id="36" name="Rectangle 25"/>
            <p:cNvSpPr/>
            <p:nvPr/>
          </p:nvSpPr>
          <p:spPr>
            <a:xfrm>
              <a:off x="318135" y="232886"/>
              <a:ext cx="450761" cy="49200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2600" b="1" dirty="0">
                  <a:latin typeface="+mj-ea"/>
                  <a:ea typeface="+mj-ea"/>
                </a:rPr>
                <a:t>1</a:t>
              </a:r>
              <a:endParaRPr lang="ko-KR" altLang="en-US" sz="2600" b="1" dirty="0">
                <a:latin typeface="+mj-ea"/>
                <a:ea typeface="+mj-ea"/>
              </a:endParaRPr>
            </a:p>
          </p:txBody>
        </p:sp>
        <p:sp>
          <p:nvSpPr>
            <p:cNvPr id="35" name="직사각형 8"/>
            <p:cNvSpPr/>
            <p:nvPr/>
          </p:nvSpPr>
          <p:spPr>
            <a:xfrm>
              <a:off x="857337" y="155726"/>
              <a:ext cx="56974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2"/>
                </a:spcAft>
                <a:defRPr lang="ko-KR" altLang="en-US"/>
              </a:pPr>
              <a:r>
                <a:rPr lang="th-TH" altLang="ko-KR" sz="3600" b="1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สาเหตุที่ทำให้ขาดความปลอดภัยที่ห้องคาราโอเกะ</a:t>
              </a:r>
              <a:endParaRPr lang="ko-KR" altLang="en-US" sz="3600" b="1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38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직사각형 41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4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sp>
        <p:nvSpPr>
          <p:cNvPr id="2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82873"/>
              </p:ext>
            </p:extLst>
          </p:nvPr>
        </p:nvGraphicFramePr>
        <p:xfrm>
          <a:off x="1194963" y="1390567"/>
          <a:ext cx="7509723" cy="3819771"/>
        </p:xfrm>
        <a:graphic>
          <a:graphicData uri="http://schemas.openxmlformats.org/drawingml/2006/table">
            <a:tbl>
              <a:tblPr firstRow="1" bandRow="1"/>
              <a:tblGrid>
                <a:gridCol w="117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721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dirty="0"/>
                        <a:t>แผนก</a:t>
                      </a:r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dirty="0"/>
                        <a:t>ทั้งหมด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dirty="0"/>
                        <a:t>อาคารทั่วไป</a:t>
                      </a:r>
                      <a:endParaRPr lang="ko-KR" altLang="en-US" dirty="0"/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sz="1805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อุปกรณ์ต่าง ๆ สําหรับประชาชน</a:t>
                      </a:r>
                      <a:endParaRPr lang="ko-KR" alt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2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sz="1300" dirty="0"/>
                        <a:t>จำนวนไฟ</a:t>
                      </a:r>
                      <a:endParaRPr lang="ko-KR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sz="1300" dirty="0"/>
                        <a:t>ความเสียหายของชีวิตมนุษย์</a:t>
                      </a:r>
                      <a:endParaRPr lang="ko-KR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sz="1300" dirty="0"/>
                        <a:t>จำนวนไฟ</a:t>
                      </a:r>
                      <a:endParaRPr lang="ko-KR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sz="1300" dirty="0"/>
                        <a:t>ความเสียหายของชีวิตมนุษย์</a:t>
                      </a:r>
                      <a:endParaRPr lang="ko-KR" altLang="en-US" sz="1300" dirty="0"/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sz="1300" dirty="0"/>
                        <a:t>จำนวนไฟ</a:t>
                      </a:r>
                      <a:endParaRPr lang="ko-KR" altLang="en-US" sz="130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sz="1300" dirty="0"/>
                        <a:t>ความเสียหายของชีวิตมนุษย์</a:t>
                      </a:r>
                      <a:endParaRPr lang="ko-KR" altLang="en-US" sz="1300" dirty="0"/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21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altLang="ko-KR" dirty="0"/>
                        <a:t>รวม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216,498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11,089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213,398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10,820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3,101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269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2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98.57%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97.52%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1.43%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2.48%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‘2018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42,337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41,773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2,477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565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117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‘2017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44,178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43,599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2,175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579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22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‘2016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43,413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42,700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1,964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713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60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3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‘2015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44,435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2,093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43,870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2,058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565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35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3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‘2014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42,135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41,517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2,154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608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</a:lnL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27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</a:lnR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809013" y="5254023"/>
            <a:ext cx="8281622" cy="959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FF0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2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600" dirty="0"/>
              <a:t> </a:t>
            </a:r>
            <a:r>
              <a:rPr lang="th-TH" altLang="ko-KR" sz="16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ในระยะเวลา 5ปี จำนวนครั้งของการเกิดไฟไหม้ เพิ่มขึ้นเป็น 3101 ครั้ง คิดเป็น 1.43% ของจำนวนไฟไหม้</a:t>
            </a:r>
            <a:r>
              <a:rPr lang="en-US" altLang="ko-KR" sz="16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</a:t>
            </a:r>
            <a:r>
              <a:rPr lang="th-TH" altLang="ko-KR" sz="16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ทั้งหมด</a:t>
            </a:r>
          </a:p>
          <a:p>
            <a:pPr>
              <a:defRPr/>
            </a:pPr>
            <a:endParaRPr lang="th-TH" altLang="ko-KR" sz="1600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>
              <a:defRPr/>
            </a:pPr>
            <a:r>
              <a:rPr lang="th-TH" altLang="ko-KR" sz="16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จำนวนผู้เสียชีวิตคือ 269 คนเพิ่มขึ้น 2.48%</a:t>
            </a:r>
            <a:endParaRPr lang="ko-KR" altLang="en-US" sz="1600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1" name="위쪽 화살표 40"/>
          <p:cNvSpPr/>
          <p:nvPr/>
        </p:nvSpPr>
        <p:spPr>
          <a:xfrm>
            <a:off x="8399321" y="5591184"/>
            <a:ext cx="288772" cy="34390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직사각형 8"/>
          <p:cNvSpPr/>
          <p:nvPr/>
        </p:nvSpPr>
        <p:spPr>
          <a:xfrm>
            <a:off x="1041155" y="156199"/>
            <a:ext cx="569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ไฟไหม้ในที่สาธารณะ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336504" y="214445"/>
            <a:ext cx="567576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2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직사각형 24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7463"/>
            <a:ext cx="9897192" cy="687546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6" name="차트 35"/>
          <p:cNvGraphicFramePr/>
          <p:nvPr>
            <p:extLst>
              <p:ext uri="{D42A27DB-BD31-4B8C-83A1-F6EECF244321}">
                <p14:modId xmlns:p14="http://schemas.microsoft.com/office/powerpoint/2010/main" val="2719859105"/>
              </p:ext>
            </p:extLst>
          </p:nvPr>
        </p:nvGraphicFramePr>
        <p:xfrm>
          <a:off x="1057679" y="1482077"/>
          <a:ext cx="4311831" cy="388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직사각형 37"/>
          <p:cNvSpPr/>
          <p:nvPr/>
        </p:nvSpPr>
        <p:spPr>
          <a:xfrm>
            <a:off x="5369510" y="2120082"/>
            <a:ext cx="4530140" cy="263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  </a:t>
            </a:r>
            <a:r>
              <a:rPr lang="th-TH" altLang="ko-KR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จำนวนครั้งของไฟไหม้ในที่สาธารณะน้อยกว่าในร้านอาหารหรือร้านค้า แต่จำนวนผู้เสียชีวิตนั้นยิ่งใหญ่กว่าหลายเท่า</a:t>
            </a:r>
            <a:endParaRPr lang="en-US" altLang="ko-KR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>
              <a:defRPr/>
            </a:pPr>
            <a:endParaRPr lang="en-US" altLang="ko-KR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>
              <a:defRPr/>
            </a:pPr>
            <a:r>
              <a:rPr lang="ko-KR" altLang="en-US" dirty="0">
                <a:solidFill>
                  <a:srgbClr val="FF6600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lang="th-TH" altLang="ko-KR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เหตุผลคือถนนและอาคารมีการออกแบบทางเดินที่แคบๆและมีแยกหลายทาง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40" name="그룹 6"/>
          <p:cNvGrpSpPr/>
          <p:nvPr/>
        </p:nvGrpSpPr>
        <p:grpSpPr>
          <a:xfrm>
            <a:off x="5453000" y="1711906"/>
            <a:ext cx="4060748" cy="1554493"/>
            <a:chOff x="1153305" y="2483292"/>
            <a:chExt cx="4806574" cy="1893085"/>
          </a:xfrm>
        </p:grpSpPr>
        <p:sp>
          <p:nvSpPr>
            <p:cNvPr id="41" name="직사각형 7"/>
            <p:cNvSpPr/>
            <p:nvPr/>
          </p:nvSpPr>
          <p:spPr>
            <a:xfrm>
              <a:off x="3009401" y="2483292"/>
              <a:ext cx="1134573" cy="189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9600" b="1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“</a:t>
              </a:r>
              <a:endParaRPr lang="ko-KR" alt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endParaRPr>
            </a:p>
          </p:txBody>
        </p:sp>
        <p:grpSp>
          <p:nvGrpSpPr>
            <p:cNvPr id="42" name="그룹 8"/>
            <p:cNvGrpSpPr/>
            <p:nvPr/>
          </p:nvGrpSpPr>
          <p:grpSpPr>
            <a:xfrm>
              <a:off x="1153305" y="3001902"/>
              <a:ext cx="4806574" cy="119848"/>
              <a:chOff x="1415772" y="2693135"/>
              <a:chExt cx="4806574" cy="119848"/>
            </a:xfrm>
          </p:grpSpPr>
          <p:cxnSp>
            <p:nvCxnSpPr>
              <p:cNvPr id="43" name="직선 연결선 9"/>
              <p:cNvCxnSpPr/>
              <p:nvPr/>
            </p:nvCxnSpPr>
            <p:spPr>
              <a:xfrm>
                <a:off x="1415772" y="2812983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44" name="직선 연결선 10"/>
              <p:cNvCxnSpPr/>
              <p:nvPr/>
            </p:nvCxnSpPr>
            <p:spPr>
              <a:xfrm>
                <a:off x="4293709" y="2693135"/>
                <a:ext cx="1928637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grpSp>
        <p:nvGrpSpPr>
          <p:cNvPr id="45" name="그룹 6"/>
          <p:cNvGrpSpPr/>
          <p:nvPr/>
        </p:nvGrpSpPr>
        <p:grpSpPr>
          <a:xfrm>
            <a:off x="5466522" y="4304192"/>
            <a:ext cx="4060747" cy="1555736"/>
            <a:chOff x="1250115" y="1974823"/>
            <a:chExt cx="4806573" cy="1894599"/>
          </a:xfrm>
        </p:grpSpPr>
        <p:sp>
          <p:nvSpPr>
            <p:cNvPr id="46" name="직사각형 7"/>
            <p:cNvSpPr/>
            <p:nvPr/>
          </p:nvSpPr>
          <p:spPr>
            <a:xfrm>
              <a:off x="3083140" y="1974823"/>
              <a:ext cx="1134573" cy="1894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9600" b="1" spc="-13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”</a:t>
              </a:r>
            </a:p>
          </p:txBody>
        </p:sp>
        <p:grpSp>
          <p:nvGrpSpPr>
            <p:cNvPr id="47" name="그룹 8"/>
            <p:cNvGrpSpPr/>
            <p:nvPr/>
          </p:nvGrpSpPr>
          <p:grpSpPr>
            <a:xfrm>
              <a:off x="1250115" y="2451675"/>
              <a:ext cx="4806573" cy="0"/>
              <a:chOff x="1512582" y="2142908"/>
              <a:chExt cx="4806573" cy="0"/>
            </a:xfrm>
          </p:grpSpPr>
          <p:cxnSp>
            <p:nvCxnSpPr>
              <p:cNvPr id="48" name="직선 연결선 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49" name="직선 연결선 10"/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grpSp>
        <p:nvGrpSpPr>
          <p:cNvPr id="24" name="그룹 23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5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9" name="직사각형 8">
            <a:extLst>
              <a:ext uri="{FF2B5EF4-FFF2-40B4-BE49-F238E27FC236}">
                <a16:creationId xmlns:a16="http://schemas.microsoft.com/office/drawing/2014/main" id="{C172616C-27C6-4082-B838-FA9E6C91209C}"/>
              </a:ext>
            </a:extLst>
          </p:cNvPr>
          <p:cNvSpPr/>
          <p:nvPr/>
        </p:nvSpPr>
        <p:spPr>
          <a:xfrm>
            <a:off x="1041155" y="156199"/>
            <a:ext cx="569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ไฟไหม้ในที่สาธารณะ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81FC21EB-FD06-4B3B-93E4-D2D764E88F62}"/>
              </a:ext>
            </a:extLst>
          </p:cNvPr>
          <p:cNvSpPr/>
          <p:nvPr/>
        </p:nvSpPr>
        <p:spPr>
          <a:xfrm>
            <a:off x="336504" y="214445"/>
            <a:ext cx="567576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2</a:t>
            </a:r>
          </a:p>
        </p:txBody>
      </p:sp>
      <p:sp>
        <p:nvSpPr>
          <p:cNvPr id="53" name="다이아몬드 52">
            <a:extLst>
              <a:ext uri="{FF2B5EF4-FFF2-40B4-BE49-F238E27FC236}">
                <a16:creationId xmlns:a16="http://schemas.microsoft.com/office/drawing/2014/main" id="{664BA5F8-0494-4FE1-B817-F8CEB40717B6}"/>
              </a:ext>
            </a:extLst>
          </p:cNvPr>
          <p:cNvSpPr/>
          <p:nvPr/>
        </p:nvSpPr>
        <p:spPr>
          <a:xfrm>
            <a:off x="5455458" y="266407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다이아몬드 53">
            <a:extLst>
              <a:ext uri="{FF2B5EF4-FFF2-40B4-BE49-F238E27FC236}">
                <a16:creationId xmlns:a16="http://schemas.microsoft.com/office/drawing/2014/main" id="{FA0F8A01-B6F9-4EA6-ADC1-203B7D9AB583}"/>
              </a:ext>
            </a:extLst>
          </p:cNvPr>
          <p:cNvSpPr/>
          <p:nvPr/>
        </p:nvSpPr>
        <p:spPr>
          <a:xfrm>
            <a:off x="5455457" y="375613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1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2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554480" y="3165909"/>
            <a:ext cx="1870363" cy="543644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ko-KR" b="1" dirty="0">
                <a:solidFill>
                  <a:schemeClr val="accent1">
                    <a:lumMod val="90000"/>
                  </a:schemeClr>
                </a:solidFill>
              </a:rPr>
              <a:t>สาเหตุของการเกิดเพลิงไหม้</a:t>
            </a:r>
            <a:endParaRPr lang="ko-KR" altLang="en-US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graphicFrame>
        <p:nvGraphicFramePr>
          <p:cNvPr id="34" name="차트 33"/>
          <p:cNvGraphicFramePr/>
          <p:nvPr>
            <p:extLst>
              <p:ext uri="{D42A27DB-BD31-4B8C-83A1-F6EECF244321}">
                <p14:modId xmlns:p14="http://schemas.microsoft.com/office/powerpoint/2010/main" val="1308488832"/>
              </p:ext>
            </p:extLst>
          </p:nvPr>
        </p:nvGraphicFramePr>
        <p:xfrm>
          <a:off x="508808" y="1644668"/>
          <a:ext cx="4587581" cy="390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직사각형 35"/>
          <p:cNvSpPr/>
          <p:nvPr/>
        </p:nvSpPr>
        <p:spPr>
          <a:xfrm>
            <a:off x="4949824" y="1836420"/>
            <a:ext cx="4645330" cy="323662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9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  </a:t>
            </a:r>
            <a:r>
              <a:rPr lang="th-TH" altLang="ko-KR" sz="19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สาเหตุเนื่องจากไฟฟ้า 1,250 ราย (40.3%)</a:t>
            </a:r>
            <a:endParaRPr lang="en-US" altLang="ko-KR" sz="1900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>
              <a:defRPr/>
            </a:pPr>
            <a:endParaRPr lang="en-US" altLang="ko-KR" sz="1900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>
              <a:defRPr/>
            </a:pPr>
            <a:endParaRPr lang="en-US" altLang="ko-KR" sz="1900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>
              <a:defRPr/>
            </a:pPr>
            <a:r>
              <a:rPr lang="en-US" altLang="ko-KR" sz="1900" dirty="0">
                <a:solidFill>
                  <a:srgbClr val="FF6600"/>
                </a:solidFill>
                <a:latin typeface="맑은 고딕"/>
                <a:ea typeface="맑은 고딕"/>
                <a:cs typeface="맑은 고딕"/>
              </a:rPr>
              <a:t>  </a:t>
            </a:r>
            <a:r>
              <a:rPr lang="ko-KR" altLang="en-US" sz="19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</a:t>
            </a:r>
            <a:r>
              <a:rPr lang="th-TH" altLang="ko-KR" sz="1900" u="sng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สาเหตจากความประมาท1,201 ราย (38.7%)</a:t>
            </a:r>
            <a:endParaRPr lang="en-US" altLang="ko-KR" sz="1900" u="sng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>
              <a:defRPr/>
            </a:pPr>
            <a:endParaRPr lang="en-US" altLang="ko-KR" sz="1900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>
              <a:defRPr/>
            </a:pPr>
            <a:r>
              <a:rPr lang="en-US" altLang="ko-KR" sz="19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    </a:t>
            </a:r>
            <a:r>
              <a:rPr lang="th-TH" altLang="ko-KR" sz="19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ความไม่เอาใจใส่: บุหรี่ การปรุงอาหาร</a:t>
            </a:r>
          </a:p>
          <a:p>
            <a:pPr>
              <a:defRPr/>
            </a:pPr>
            <a:r>
              <a:rPr lang="th-TH" altLang="ko-KR" sz="19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lang="en-US" altLang="ko-KR" sz="19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 </a:t>
            </a:r>
            <a:r>
              <a:rPr lang="th-TH" altLang="ko-KR" sz="1900" dirty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การเล่นไฟ ฯลฯ</a:t>
            </a:r>
            <a:endParaRPr lang="ko-KR" altLang="en-US" sz="1600" dirty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39" name="그룹 6"/>
          <p:cNvGrpSpPr/>
          <p:nvPr/>
        </p:nvGrpSpPr>
        <p:grpSpPr>
          <a:xfrm>
            <a:off x="5096389" y="1509877"/>
            <a:ext cx="4060747" cy="1555267"/>
            <a:chOff x="1250116" y="1810671"/>
            <a:chExt cx="4806573" cy="1894026"/>
          </a:xfrm>
        </p:grpSpPr>
        <p:sp>
          <p:nvSpPr>
            <p:cNvPr id="40" name="직사각형 7"/>
            <p:cNvSpPr/>
            <p:nvPr/>
          </p:nvSpPr>
          <p:spPr>
            <a:xfrm>
              <a:off x="3125691" y="1810669"/>
              <a:ext cx="1065511" cy="1894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9600" b="1" spc="-13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“</a:t>
              </a:r>
              <a:endParaRPr lang="ko-KR" altLang="en-US" sz="9600" b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endParaRPr>
            </a:p>
          </p:txBody>
        </p:sp>
        <p:grpSp>
          <p:nvGrpSpPr>
            <p:cNvPr id="41" name="그룹 8"/>
            <p:cNvGrpSpPr/>
            <p:nvPr/>
          </p:nvGrpSpPr>
          <p:grpSpPr>
            <a:xfrm>
              <a:off x="1250116" y="2451674"/>
              <a:ext cx="4806573" cy="0"/>
              <a:chOff x="1512582" y="2142908"/>
              <a:chExt cx="4806573" cy="0"/>
            </a:xfrm>
          </p:grpSpPr>
          <p:cxnSp>
            <p:nvCxnSpPr>
              <p:cNvPr id="42" name="직선 연결선 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43" name="직선 연결선 10"/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grpSp>
        <p:nvGrpSpPr>
          <p:cNvPr id="49" name="그룹 6"/>
          <p:cNvGrpSpPr/>
          <p:nvPr/>
        </p:nvGrpSpPr>
        <p:grpSpPr>
          <a:xfrm>
            <a:off x="4949825" y="4295172"/>
            <a:ext cx="4060747" cy="1551273"/>
            <a:chOff x="1250115" y="1974820"/>
            <a:chExt cx="4806573" cy="1889164"/>
          </a:xfrm>
        </p:grpSpPr>
        <p:sp>
          <p:nvSpPr>
            <p:cNvPr id="50" name="직사각형 7"/>
            <p:cNvSpPr/>
            <p:nvPr/>
          </p:nvSpPr>
          <p:spPr>
            <a:xfrm>
              <a:off x="3083140" y="1974820"/>
              <a:ext cx="1134573" cy="1889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9600" b="1" spc="-13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ea"/>
                </a:rPr>
                <a:t>”</a:t>
              </a:r>
            </a:p>
          </p:txBody>
        </p:sp>
        <p:grpSp>
          <p:nvGrpSpPr>
            <p:cNvPr id="51" name="그룹 8"/>
            <p:cNvGrpSpPr/>
            <p:nvPr/>
          </p:nvGrpSpPr>
          <p:grpSpPr>
            <a:xfrm>
              <a:off x="1250115" y="2451674"/>
              <a:ext cx="4806573" cy="0"/>
              <a:chOff x="1512582" y="2142908"/>
              <a:chExt cx="4806573" cy="0"/>
            </a:xfrm>
          </p:grpSpPr>
          <p:cxnSp>
            <p:nvCxnSpPr>
              <p:cNvPr id="52" name="직선 연결선 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53" name="직선 연결선 10"/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grpSp>
        <p:nvGrpSpPr>
          <p:cNvPr id="27" name="그룹 26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직사각형 4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5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1" name="직사각형 8">
            <a:extLst>
              <a:ext uri="{FF2B5EF4-FFF2-40B4-BE49-F238E27FC236}">
                <a16:creationId xmlns:a16="http://schemas.microsoft.com/office/drawing/2014/main" id="{2EA3CBD3-3C4C-4042-88C2-FE23AB494414}"/>
              </a:ext>
            </a:extLst>
          </p:cNvPr>
          <p:cNvSpPr/>
          <p:nvPr/>
        </p:nvSpPr>
        <p:spPr>
          <a:xfrm>
            <a:off x="1041155" y="156199"/>
            <a:ext cx="569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ไฟไหม้ในที่สาธารณะ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534A220-CF4A-4C6A-9718-0A87D7F012D2}"/>
              </a:ext>
            </a:extLst>
          </p:cNvPr>
          <p:cNvSpPr/>
          <p:nvPr/>
        </p:nvSpPr>
        <p:spPr>
          <a:xfrm>
            <a:off x="336504" y="214445"/>
            <a:ext cx="567576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2</a:t>
            </a:r>
          </a:p>
        </p:txBody>
      </p:sp>
      <p:sp>
        <p:nvSpPr>
          <p:cNvPr id="33" name="다이아몬드 32">
            <a:extLst>
              <a:ext uri="{FF2B5EF4-FFF2-40B4-BE49-F238E27FC236}">
                <a16:creationId xmlns:a16="http://schemas.microsoft.com/office/drawing/2014/main" id="{43C5C5CD-A9F4-4520-9991-26C48CB205D3}"/>
              </a:ext>
            </a:extLst>
          </p:cNvPr>
          <p:cNvSpPr/>
          <p:nvPr/>
        </p:nvSpPr>
        <p:spPr>
          <a:xfrm>
            <a:off x="5029889" y="2556160"/>
            <a:ext cx="150046" cy="15004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>
            <a:extLst>
              <a:ext uri="{FF2B5EF4-FFF2-40B4-BE49-F238E27FC236}">
                <a16:creationId xmlns:a16="http://schemas.microsoft.com/office/drawing/2014/main" id="{BF2ADD45-5216-4DD4-B4EB-59ACF0464290}"/>
              </a:ext>
            </a:extLst>
          </p:cNvPr>
          <p:cNvSpPr/>
          <p:nvPr/>
        </p:nvSpPr>
        <p:spPr>
          <a:xfrm>
            <a:off x="5020619" y="3410859"/>
            <a:ext cx="150046" cy="15004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다이아몬드 58">
            <a:extLst>
              <a:ext uri="{FF2B5EF4-FFF2-40B4-BE49-F238E27FC236}">
                <a16:creationId xmlns:a16="http://schemas.microsoft.com/office/drawing/2014/main" id="{96E97955-F3DD-4C19-841C-940059003F00}"/>
              </a:ext>
            </a:extLst>
          </p:cNvPr>
          <p:cNvSpPr/>
          <p:nvPr/>
        </p:nvSpPr>
        <p:spPr>
          <a:xfrm>
            <a:off x="5300019" y="4016764"/>
            <a:ext cx="131905" cy="131905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71029" y="2069691"/>
            <a:ext cx="8026096" cy="153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200000"/>
              </a:lnSpc>
              <a:defRPr/>
            </a:pPr>
            <a:r>
              <a:rPr lang="th-TH" altLang="ko-KR" sz="2000" b="1" dirty="0">
                <a:latin typeface="맑은 고딕"/>
                <a:ea typeface="맑은 고딕"/>
                <a:cs typeface="맑은 고딕"/>
              </a:rPr>
              <a:t>เนื่องจากข้อผิดพลาดในการชุมนุมหรืออุปกรณ์แผ่นเสียงที่ล้าสมัย</a:t>
            </a:r>
            <a:endParaRPr lang="ko-KR" altLang="en-US" sz="2000" b="1" dirty="0">
              <a:latin typeface="맑은 고딕"/>
              <a:ea typeface="맑은 고딕"/>
              <a:cs typeface="맑은 고딕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th-TH" altLang="ko-KR" sz="2000" b="1" dirty="0">
                <a:latin typeface="맑은 고딕"/>
                <a:ea typeface="맑은 고딕"/>
                <a:cs typeface="맑은 고딕"/>
              </a:rPr>
              <a:t>เนื่องจากไฟฟ้าเกินกำลัง</a:t>
            </a:r>
            <a:endParaRPr lang="en-US" altLang="ko-KR" sz="2000" b="1" dirty="0">
              <a:latin typeface="맑은 고딕"/>
              <a:ea typeface="맑은 고딕"/>
              <a:cs typeface="맑은 고딕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th-TH" altLang="ko-KR" b="1" dirty="0">
                <a:latin typeface="맑은 고딕"/>
                <a:ea typeface="맑은 고딕"/>
                <a:cs typeface="맑은 고딕"/>
              </a:rPr>
              <a:t>สัมผัสสายไฟหรือไฟฟ้ารั่วเนื่องจากความชื้นและฝน</a:t>
            </a:r>
            <a:endParaRPr lang="ko-KR" altLang="en-US" sz="3200" b="1" dirty="0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9" name="직사각형 8"/>
          <p:cNvSpPr/>
          <p:nvPr/>
        </p:nvSpPr>
        <p:spPr>
          <a:xfrm>
            <a:off x="1066847" y="166740"/>
            <a:ext cx="553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สาเหตุของไฟไหม้ในห้องคาราโอเกะ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8784" y="236793"/>
            <a:ext cx="614114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3</a:t>
            </a:r>
          </a:p>
        </p:txBody>
      </p:sp>
      <p:sp>
        <p:nvSpPr>
          <p:cNvPr id="22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2525" y="3815269"/>
            <a:ext cx="257529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835717" y="3815269"/>
            <a:ext cx="245745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699022" y="3815269"/>
            <a:ext cx="2252573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그룹 20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36" name="Google Shape;99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00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직사각형 3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2352976-2BC9-4DB8-95F1-43B8A97EF589}"/>
              </a:ext>
            </a:extLst>
          </p:cNvPr>
          <p:cNvSpPr/>
          <p:nvPr/>
        </p:nvSpPr>
        <p:spPr>
          <a:xfrm>
            <a:off x="3540628" y="1307689"/>
            <a:ext cx="3047628" cy="556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600" b="1" dirty="0">
                <a:solidFill>
                  <a:schemeClr val="bg1"/>
                </a:solidFill>
                <a:latin typeface="Cordia New" panose="020B0304020202020204" pitchFamily="34" charset="-34"/>
                <a:ea typeface="맑은 고딕"/>
                <a:cs typeface="Cordia New" panose="020B0304020202020204" pitchFamily="34" charset="-34"/>
              </a:rPr>
              <a:t>เกิดจากกระแสไฟฟ้า</a:t>
            </a:r>
            <a:endParaRPr lang="en-US" altLang="ko-KR" sz="3600" b="1" dirty="0">
              <a:solidFill>
                <a:schemeClr val="bg1"/>
              </a:solidFill>
              <a:latin typeface="Cordia New" panose="020B0304020202020204" pitchFamily="34" charset="-34"/>
              <a:ea typeface="맑은 고딕"/>
              <a:cs typeface="Cordia New" panose="020B0304020202020204" pitchFamily="34" charset="-34"/>
            </a:endParaRPr>
          </a:p>
        </p:txBody>
      </p:sp>
      <p:sp>
        <p:nvSpPr>
          <p:cNvPr id="30" name="다이아몬드 29">
            <a:extLst>
              <a:ext uri="{FF2B5EF4-FFF2-40B4-BE49-F238E27FC236}">
                <a16:creationId xmlns:a16="http://schemas.microsoft.com/office/drawing/2014/main" id="{01FB1A2B-0AC6-473D-80BE-77985F4C7168}"/>
              </a:ext>
            </a:extLst>
          </p:cNvPr>
          <p:cNvSpPr/>
          <p:nvPr/>
        </p:nvSpPr>
        <p:spPr>
          <a:xfrm>
            <a:off x="1077672" y="241259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>
            <a:extLst>
              <a:ext uri="{FF2B5EF4-FFF2-40B4-BE49-F238E27FC236}">
                <a16:creationId xmlns:a16="http://schemas.microsoft.com/office/drawing/2014/main" id="{F1A70236-0274-43B3-B39D-63BAEC4A4535}"/>
              </a:ext>
            </a:extLst>
          </p:cNvPr>
          <p:cNvSpPr/>
          <p:nvPr/>
        </p:nvSpPr>
        <p:spPr>
          <a:xfrm>
            <a:off x="1077671" y="288817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다이아몬드 31">
            <a:extLst>
              <a:ext uri="{FF2B5EF4-FFF2-40B4-BE49-F238E27FC236}">
                <a16:creationId xmlns:a16="http://schemas.microsoft.com/office/drawing/2014/main" id="{8E2DD7CE-EAAB-49D1-B795-9C210EFB05CC}"/>
              </a:ext>
            </a:extLst>
          </p:cNvPr>
          <p:cNvSpPr/>
          <p:nvPr/>
        </p:nvSpPr>
        <p:spPr>
          <a:xfrm>
            <a:off x="1077671" y="333233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7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47000" y="1722578"/>
            <a:ext cx="5803192" cy="1842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1">
              <a:lnSpc>
                <a:spcPct val="200000"/>
              </a:lnSpc>
              <a:defRPr/>
            </a:pPr>
            <a:r>
              <a:rPr lang="en-US" altLang="ko-KR" sz="2000" b="1" dirty="0">
                <a:latin typeface="맑은 고딕"/>
                <a:ea typeface="맑은 고딕"/>
                <a:cs typeface="맑은 고딕"/>
              </a:rPr>
              <a:t> </a:t>
            </a:r>
            <a:r>
              <a:rPr lang="th-TH" altLang="ko-KR" sz="2000" b="1" dirty="0">
                <a:latin typeface="맑은 고딕"/>
                <a:ea typeface="맑은 고딕"/>
                <a:cs typeface="맑은 고딕"/>
              </a:rPr>
              <a:t>โยนก้นบุหรี่นอกหน้าต่าง หรือบริเวณอาคาร</a:t>
            </a:r>
            <a:endParaRPr lang="en-US" altLang="ko-KR" sz="2000" b="1" dirty="0">
              <a:latin typeface="맑은 고딕"/>
              <a:ea typeface="맑은 고딕"/>
              <a:cs typeface="맑은 고딕"/>
            </a:endParaRPr>
          </a:p>
          <a:p>
            <a:pPr latinLnBrk="1">
              <a:lnSpc>
                <a:spcPct val="200000"/>
              </a:lnSpc>
              <a:defRPr/>
            </a:pPr>
            <a:r>
              <a:rPr lang="ko-KR" altLang="en-US" sz="2000" b="1" dirty="0">
                <a:latin typeface="맑은 고딕"/>
                <a:ea typeface="맑은 고딕"/>
                <a:cs typeface="맑은 고딕"/>
              </a:rPr>
              <a:t> </a:t>
            </a:r>
            <a:r>
              <a:rPr lang="th-TH" altLang="ko-KR" sz="2000" b="1" dirty="0">
                <a:latin typeface="맑은 고딕"/>
                <a:ea typeface="맑은 고딕"/>
                <a:cs typeface="맑은 고딕"/>
              </a:rPr>
              <a:t>สูบบุหรี่ในสภาพมึนเมาและหลับไป</a:t>
            </a:r>
          </a:p>
          <a:p>
            <a:pPr latinLnBrk="1">
              <a:lnSpc>
                <a:spcPct val="200000"/>
              </a:lnSpc>
              <a:defRPr/>
            </a:pPr>
            <a:r>
              <a:rPr lang="ko-KR" altLang="en-US" sz="2000" b="1" dirty="0">
                <a:latin typeface="맑은 고딕"/>
                <a:ea typeface="맑은 고딕"/>
                <a:cs typeface="맑은 고딕"/>
              </a:rPr>
              <a:t> </a:t>
            </a:r>
            <a:r>
              <a:rPr lang="th-TH" altLang="ko-KR" sz="2000" b="1" dirty="0">
                <a:latin typeface="맑은 고딕"/>
                <a:ea typeface="맑은 고딕"/>
                <a:cs typeface="맑은 고딕"/>
              </a:rPr>
              <a:t>โยนก้นบุหรี่ที่ยังไม่ดับสนิทลงถังขยะทำให้เกิดไฟไหม้</a:t>
            </a:r>
            <a:endParaRPr lang="ko-KR" altLang="en-US" sz="3200" b="1" dirty="0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2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33" name="Google Shape;9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0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직사각형 3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603A081-80FF-40B7-A22C-29B8127AFE3C}"/>
              </a:ext>
            </a:extLst>
          </p:cNvPr>
          <p:cNvSpPr/>
          <p:nvPr/>
        </p:nvSpPr>
        <p:spPr>
          <a:xfrm>
            <a:off x="3687311" y="1252384"/>
            <a:ext cx="2480733" cy="562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600" b="1" dirty="0">
                <a:solidFill>
                  <a:schemeClr val="bg1"/>
                </a:solidFill>
                <a:latin typeface="Cordia New" panose="020B0304020202020204" pitchFamily="34" charset="-34"/>
                <a:ea typeface="맑은 고딕"/>
                <a:cs typeface="Cordia New" panose="020B0304020202020204" pitchFamily="34" charset="-34"/>
              </a:rPr>
              <a:t>เนื่องจากก้นบุหรี่</a:t>
            </a:r>
            <a:endParaRPr lang="en-US" altLang="ko-KR" sz="3600" b="1" dirty="0">
              <a:solidFill>
                <a:schemeClr val="bg1"/>
              </a:solidFill>
              <a:latin typeface="Cordia New" panose="020B0304020202020204" pitchFamily="34" charset="-34"/>
              <a:ea typeface="맑은 고딕"/>
              <a:cs typeface="Cordia New" panose="020B0304020202020204" pitchFamily="34" charset="-34"/>
            </a:endParaRPr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9A0E9A67-8F12-4407-B741-B46F58111DB1}"/>
              </a:ext>
            </a:extLst>
          </p:cNvPr>
          <p:cNvSpPr/>
          <p:nvPr/>
        </p:nvSpPr>
        <p:spPr>
          <a:xfrm>
            <a:off x="1834756" y="202403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83F0E26B-79F2-4152-974F-FB17638D8B11}"/>
              </a:ext>
            </a:extLst>
          </p:cNvPr>
          <p:cNvSpPr/>
          <p:nvPr/>
        </p:nvSpPr>
        <p:spPr>
          <a:xfrm>
            <a:off x="1834756" y="266970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다이아몬드 29">
            <a:extLst>
              <a:ext uri="{FF2B5EF4-FFF2-40B4-BE49-F238E27FC236}">
                <a16:creationId xmlns:a16="http://schemas.microsoft.com/office/drawing/2014/main" id="{27F6C401-1BFE-468F-81EF-A23F85D930C2}"/>
              </a:ext>
            </a:extLst>
          </p:cNvPr>
          <p:cNvSpPr/>
          <p:nvPr/>
        </p:nvSpPr>
        <p:spPr>
          <a:xfrm>
            <a:off x="1834755" y="324437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AE33667-B564-4ED2-A5D8-8DC399F48D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6" y="3755864"/>
            <a:ext cx="3211835" cy="217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3D519D74-D1E4-4C26-B09C-BD91E48E9B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85" y="3755234"/>
            <a:ext cx="3211835" cy="215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직사각형 8">
            <a:extLst>
              <a:ext uri="{FF2B5EF4-FFF2-40B4-BE49-F238E27FC236}">
                <a16:creationId xmlns:a16="http://schemas.microsoft.com/office/drawing/2014/main" id="{532DE760-1BC1-4B4B-9AEB-6F22D1136ACA}"/>
              </a:ext>
            </a:extLst>
          </p:cNvPr>
          <p:cNvSpPr/>
          <p:nvPr/>
        </p:nvSpPr>
        <p:spPr>
          <a:xfrm>
            <a:off x="1066847" y="166740"/>
            <a:ext cx="553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สาเหตุของไฟไหม้ในห้องคาราโอเกะ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066FC00D-A1B2-4D9B-8362-44B097342F7C}"/>
              </a:ext>
            </a:extLst>
          </p:cNvPr>
          <p:cNvSpPr/>
          <p:nvPr/>
        </p:nvSpPr>
        <p:spPr>
          <a:xfrm>
            <a:off x="328784" y="236793"/>
            <a:ext cx="614114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077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96899" y="2776106"/>
            <a:ext cx="5075613" cy="241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200000"/>
              </a:lnSpc>
              <a:defRPr/>
            </a:pPr>
            <a:r>
              <a:rPr lang="th-TH" altLang="ko-KR" b="1" dirty="0">
                <a:latin typeface="+mn-ea"/>
              </a:rPr>
              <a:t>ไฟไหม้เกิดขึ้นบ่อยครั้งเนื่องจากบุหรี่ที่โยนทิ้งไม่ได้ตั้งใจในปี 2015 </a:t>
            </a:r>
          </a:p>
          <a:p>
            <a:pPr latinLnBrk="1">
              <a:lnSpc>
                <a:spcPct val="200000"/>
              </a:lnSpc>
              <a:defRPr/>
            </a:pPr>
            <a:r>
              <a:rPr lang="th-TH" altLang="ko-KR" b="1" dirty="0">
                <a:latin typeface="+mn-ea"/>
              </a:rPr>
              <a:t>ทำให้บุหรี่ที่ขายในเกาหลีทั้งหมดตอนนี้เป็นบุหรี่ที่จุดไฟต่ำ</a:t>
            </a:r>
            <a:endParaRPr lang="en-US" altLang="ko-KR" b="1" dirty="0">
              <a:latin typeface="+mn-ea"/>
            </a:endParaRPr>
          </a:p>
          <a:p>
            <a:pPr latinLnBrk="1">
              <a:lnSpc>
                <a:spcPct val="150000"/>
              </a:lnSpc>
              <a:defRPr/>
            </a:pPr>
            <a:endParaRPr lang="en-US" altLang="ko-KR" b="1" dirty="0">
              <a:latin typeface="+mn-ea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th-TH" altLang="ko-KR" b="1" dirty="0">
                <a:latin typeface="+mn-ea"/>
              </a:rPr>
              <a:t>หลังจากจุดไฟหากไม่ได้ดูดบุหรี่ทั้งหมด ตัวบุหรี่จะดับด้วยตนเอง</a:t>
            </a:r>
          </a:p>
          <a:p>
            <a:pPr latinLnBrk="1">
              <a:lnSpc>
                <a:spcPct val="150000"/>
              </a:lnSpc>
              <a:defRPr/>
            </a:pPr>
            <a:r>
              <a:rPr lang="th-TH" altLang="ko-KR" b="1" dirty="0">
                <a:latin typeface="+mn-ea"/>
              </a:rPr>
              <a:t>เพื่อป้องกันการเกิดไฟไหม้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>
          <a:xfrm>
            <a:off x="0" y="0"/>
            <a:ext cx="98996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8" name="그림 7" descr="화면 캡처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0281" y="2784256"/>
            <a:ext cx="364845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9A487C8-3225-43B7-B244-F80F3884315A}"/>
              </a:ext>
            </a:extLst>
          </p:cNvPr>
          <p:cNvSpPr/>
          <p:nvPr/>
        </p:nvSpPr>
        <p:spPr>
          <a:xfrm>
            <a:off x="2789781" y="1398536"/>
            <a:ext cx="3860800" cy="556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600" b="1" dirty="0">
                <a:solidFill>
                  <a:schemeClr val="bg1"/>
                </a:solidFill>
                <a:latin typeface="맑은 고딕"/>
              </a:rPr>
              <a:t>บุหรี่ที่จุดไฟต่ำ คืออะไร?</a:t>
            </a:r>
            <a:endParaRPr lang="en-US" altLang="ko-KR" sz="3600" b="1" dirty="0">
              <a:solidFill>
                <a:schemeClr val="bg1"/>
              </a:solidFill>
              <a:latin typeface="맑은 고딕"/>
            </a:endParaRPr>
          </a:p>
        </p:txBody>
      </p:sp>
      <p:sp>
        <p:nvSpPr>
          <p:cNvPr id="24" name="다이아몬드 23">
            <a:extLst>
              <a:ext uri="{FF2B5EF4-FFF2-40B4-BE49-F238E27FC236}">
                <a16:creationId xmlns:a16="http://schemas.microsoft.com/office/drawing/2014/main" id="{3EEBAF3F-B2B0-4856-95A6-AF46154FC30B}"/>
              </a:ext>
            </a:extLst>
          </p:cNvPr>
          <p:cNvSpPr/>
          <p:nvPr/>
        </p:nvSpPr>
        <p:spPr>
          <a:xfrm>
            <a:off x="4756467" y="302151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다이아몬드 25">
            <a:extLst>
              <a:ext uri="{FF2B5EF4-FFF2-40B4-BE49-F238E27FC236}">
                <a16:creationId xmlns:a16="http://schemas.microsoft.com/office/drawing/2014/main" id="{3D6F1CD2-1A44-465F-9114-97817E957D61}"/>
              </a:ext>
            </a:extLst>
          </p:cNvPr>
          <p:cNvSpPr/>
          <p:nvPr/>
        </p:nvSpPr>
        <p:spPr>
          <a:xfrm>
            <a:off x="4756466" y="361176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다이아몬드 26">
            <a:extLst>
              <a:ext uri="{FF2B5EF4-FFF2-40B4-BE49-F238E27FC236}">
                <a16:creationId xmlns:a16="http://schemas.microsoft.com/office/drawing/2014/main" id="{444F421D-DD71-45D4-97B5-6B4185EA643C}"/>
              </a:ext>
            </a:extLst>
          </p:cNvPr>
          <p:cNvSpPr/>
          <p:nvPr/>
        </p:nvSpPr>
        <p:spPr>
          <a:xfrm>
            <a:off x="4756465" y="447423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>
            <a:extLst>
              <a:ext uri="{FF2B5EF4-FFF2-40B4-BE49-F238E27FC236}">
                <a16:creationId xmlns:a16="http://schemas.microsoft.com/office/drawing/2014/main" id="{4BF6CA8B-5EAF-49CC-80E1-32B3F16BB471}"/>
              </a:ext>
            </a:extLst>
          </p:cNvPr>
          <p:cNvSpPr/>
          <p:nvPr/>
        </p:nvSpPr>
        <p:spPr>
          <a:xfrm>
            <a:off x="4756465" y="488133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8">
            <a:extLst>
              <a:ext uri="{FF2B5EF4-FFF2-40B4-BE49-F238E27FC236}">
                <a16:creationId xmlns:a16="http://schemas.microsoft.com/office/drawing/2014/main" id="{286DD635-61AB-4094-B073-528E775E3571}"/>
              </a:ext>
            </a:extLst>
          </p:cNvPr>
          <p:cNvSpPr/>
          <p:nvPr/>
        </p:nvSpPr>
        <p:spPr>
          <a:xfrm>
            <a:off x="1066847" y="166740"/>
            <a:ext cx="553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สาเหตุของไฟไหม้ในห้องคาราโอเกะ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D95296E3-EADA-4DF5-B3FE-A56B83A682B7}"/>
              </a:ext>
            </a:extLst>
          </p:cNvPr>
          <p:cNvSpPr/>
          <p:nvPr/>
        </p:nvSpPr>
        <p:spPr>
          <a:xfrm>
            <a:off x="328784" y="236793"/>
            <a:ext cx="614114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b="1">
                <a:latin typeface="+mj-ea"/>
                <a:ea typeface="+mj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70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1027</Words>
  <Application>Microsoft Office PowerPoint</Application>
  <PresentationFormat>사용자 지정</PresentationFormat>
  <Paragraphs>246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Cordia New</vt:lpstr>
      <vt:lpstr>나눔스퀘어 Bold</vt:lpstr>
      <vt:lpstr>맑은 고딕</vt:lpstr>
      <vt:lpstr>Arial</vt:lpstr>
      <vt:lpstr>Arial Black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115</cp:revision>
  <dcterms:created xsi:type="dcterms:W3CDTF">2019-12-24T06:56:25Z</dcterms:created>
  <dcterms:modified xsi:type="dcterms:W3CDTF">2020-10-22T05:11:08Z</dcterms:modified>
</cp:coreProperties>
</file>