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899650" cy="687546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EBE"/>
    <a:srgbClr val="E70012"/>
    <a:srgbClr val="5D362C"/>
    <a:srgbClr val="FFFFFF"/>
    <a:srgbClr val="C7E6EB"/>
    <a:srgbClr val="E7F6FA"/>
    <a:srgbClr val="D3ECF0"/>
    <a:srgbClr val="D7EEF3"/>
    <a:srgbClr val="E8E7E7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4C0A29-E00C-4BC5-AC6C-DE6C6F0B69AC}">
  <a:tblStyle styleId="{164C0A29-E00C-4BC5-AC6C-DE6C6F0B69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78" autoAdjust="0"/>
    <p:restoredTop sz="94681"/>
  </p:normalViewPr>
  <p:slideViewPr>
    <p:cSldViewPr snapToGrid="0">
      <p:cViewPr varScale="1">
        <p:scale>
          <a:sx n="159" d="100"/>
          <a:sy n="159" d="100"/>
        </p:scale>
        <p:origin x="1302" y="150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73135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5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518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280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8094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589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103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56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165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36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22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61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268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875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79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87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23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768616" y="-257741"/>
            <a:ext cx="4362418" cy="85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238425" y="2212067"/>
            <a:ext cx="5826637" cy="213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907329" y="139329"/>
            <a:ext cx="5826637" cy="628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2005"/>
              <a:buNone/>
              <a:defRPr sz="200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805"/>
              <a:buNone/>
              <a:defRPr sz="180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5011698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81892" y="2511454"/>
            <a:ext cx="4188015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5011698" y="1685444"/>
            <a:ext cx="4208641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 dirty="0"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5011698" y="2511454"/>
            <a:ext cx="4208641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2308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Char char="•"/>
              <a:defRPr sz="3208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406844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Char char="•"/>
              <a:defRPr sz="2807"/>
            </a:lvl2pPr>
            <a:lvl3pPr marL="1371600" lvl="2" indent="-381381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Char char="•"/>
              <a:defRPr sz="2406"/>
            </a:lvl3pPr>
            <a:lvl4pPr marL="1828800" lvl="3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4pPr>
            <a:lvl5pPr marL="2286000" lvl="4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5pPr>
            <a:lvl6pPr marL="2743200" lvl="5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6pPr>
            <a:lvl7pPr marL="3200400" lvl="6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7pPr>
            <a:lvl8pPr marL="3657600" lvl="7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8pPr>
            <a:lvl9pPr marL="4114800" lvl="8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9pPr>
          </a:lstStyle>
          <a:p>
            <a:endParaRPr dirty="0"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 dirty="0"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Font typeface="Arial"/>
              <a:buNone/>
              <a:defRPr sz="3208" b="0" i="0" u="none" strike="noStrike" cap="none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None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None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 dirty="0"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ko-KR" altLang="en-US"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11"/>
              <a:buFont typeface="Calibri"/>
              <a:buNone/>
              <a:defRPr sz="44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844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Char char="•"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38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9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Char char="•"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ko-KR" altLang="en-US"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3" b="0" i="0" u="none" strike="noStrike" cap="none">
                <a:solidFill>
                  <a:srgbClr val="88888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ko-KR" altLang="en-US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맑은 고딕" panose="020B0503020000020004" pitchFamily="50" charset="-127"/>
          <a:ea typeface="맑은 고딕" panose="020B0503020000020004" pitchFamily="50" charset="-12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24.png"/><Relationship Id="rId10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26.pn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8.png"/><Relationship Id="rId1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32.jp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jpg"/><Relationship Id="rId5" Type="http://schemas.openxmlformats.org/officeDocument/2006/relationships/image" Target="../media/image9.png"/><Relationship Id="rId10" Type="http://schemas.openxmlformats.org/officeDocument/2006/relationships/image" Target="../media/image20.jp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83209" y="1478548"/>
            <a:ext cx="1407491" cy="369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23315" y="1448111"/>
            <a:ext cx="204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[</a:t>
            </a:r>
            <a:r>
              <a:rPr lang="ja-JP" altLang="en-US" sz="16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エピソード</a:t>
            </a:r>
            <a:r>
              <a:rPr lang="en-US" altLang="ja-JP" sz="16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.9</a:t>
            </a:r>
            <a:r>
              <a:rPr lang="ko-KR" sz="16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]</a:t>
            </a:r>
            <a:endParaRPr sz="1600" b="1" i="0" u="none" strike="noStrike" cap="none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81" y="3709987"/>
            <a:ext cx="5145087" cy="4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80" y="1894838"/>
            <a:ext cx="5145087" cy="49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13"/>
          <p:cNvGrpSpPr/>
          <p:nvPr/>
        </p:nvGrpSpPr>
        <p:grpSpPr>
          <a:xfrm>
            <a:off x="6652303" y="5630878"/>
            <a:ext cx="2820276" cy="1180814"/>
            <a:chOff x="420304" y="5584560"/>
            <a:chExt cx="2820276" cy="1180814"/>
          </a:xfrm>
        </p:grpSpPr>
        <p:grpSp>
          <p:nvGrpSpPr>
            <p:cNvPr id="98" name="Google Shape;98;p13"/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99" name="Google Shape;99;p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0" name="Google Shape;100;p1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01" name="Google Shape;101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3"/>
          <p:cNvSpPr/>
          <p:nvPr/>
        </p:nvSpPr>
        <p:spPr>
          <a:xfrm>
            <a:off x="-18865" y="2363195"/>
            <a:ext cx="56776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4400" b="1" i="0" u="none" strike="noStrike" cap="none" dirty="0">
                <a:solidFill>
                  <a:srgbClr val="1F386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カラオケでの火災</a:t>
            </a:r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4" name="Google Shape;10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8165" y="1073791"/>
            <a:ext cx="3226250" cy="34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그림 12">
            <a:extLst>
              <a:ext uri="{FF2B5EF4-FFF2-40B4-BE49-F238E27FC236}">
                <a16:creationId xmlns:a16="http://schemas.microsoft.com/office/drawing/2014/main" id="{2903C967-CD50-457E-8B8B-FEA3ABE5C1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1038631" y="5320384"/>
            <a:ext cx="1937053" cy="974326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A87BF4A-35F8-4045-A14D-E5B9DA5C7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130" y="5334185"/>
            <a:ext cx="2572348" cy="1012609"/>
          </a:xfrm>
          <a:prstGeom prst="rect">
            <a:avLst/>
          </a:prstGeom>
        </p:spPr>
      </p:pic>
      <p:grpSp>
        <p:nvGrpSpPr>
          <p:cNvPr id="26" name="Group 1">
            <a:extLst>
              <a:ext uri="{FF2B5EF4-FFF2-40B4-BE49-F238E27FC236}">
                <a16:creationId xmlns:a16="http://schemas.microsoft.com/office/drawing/2014/main" id="{8DF0FDCC-1E83-45CB-BD89-E8CDDE88C2B4}"/>
              </a:ext>
            </a:extLst>
          </p:cNvPr>
          <p:cNvGrpSpPr/>
          <p:nvPr/>
        </p:nvGrpSpPr>
        <p:grpSpPr>
          <a:xfrm>
            <a:off x="5172635" y="5630878"/>
            <a:ext cx="9897192" cy="1244585"/>
            <a:chOff x="5172635" y="5630878"/>
            <a:chExt cx="9897192" cy="1244585"/>
          </a:xfrm>
        </p:grpSpPr>
        <p:grpSp>
          <p:nvGrpSpPr>
            <p:cNvPr id="27" name="Google Shape;97;p13">
              <a:extLst>
                <a:ext uri="{FF2B5EF4-FFF2-40B4-BE49-F238E27FC236}">
                  <a16:creationId xmlns:a16="http://schemas.microsoft.com/office/drawing/2014/main" id="{7632553F-01BB-4CEC-A504-95EC048E5853}"/>
                </a:ext>
              </a:extLst>
            </p:cNvPr>
            <p:cNvGrpSpPr/>
            <p:nvPr/>
          </p:nvGrpSpPr>
          <p:grpSpPr>
            <a:xfrm>
              <a:off x="6652303" y="5630878"/>
              <a:ext cx="2820276" cy="1180814"/>
              <a:chOff x="420304" y="5584560"/>
              <a:chExt cx="2820276" cy="1180814"/>
            </a:xfrm>
          </p:grpSpPr>
          <p:grpSp>
            <p:nvGrpSpPr>
              <p:cNvPr id="29" name="Google Shape;98;p13">
                <a:extLst>
                  <a:ext uri="{FF2B5EF4-FFF2-40B4-BE49-F238E27FC236}">
                    <a16:creationId xmlns:a16="http://schemas.microsoft.com/office/drawing/2014/main" id="{1737236D-2AD2-48E4-AC07-CD867F97EA43}"/>
                  </a:ext>
                </a:extLst>
              </p:cNvPr>
              <p:cNvGrpSpPr/>
              <p:nvPr/>
            </p:nvGrpSpPr>
            <p:grpSpPr>
              <a:xfrm>
                <a:off x="1097108" y="5910484"/>
                <a:ext cx="1240472" cy="819190"/>
                <a:chOff x="1109808" y="5910484"/>
                <a:chExt cx="1240472" cy="819190"/>
              </a:xfrm>
            </p:grpSpPr>
            <p:pic>
              <p:nvPicPr>
                <p:cNvPr id="32" name="Google Shape;99;p13">
                  <a:extLst>
                    <a:ext uri="{FF2B5EF4-FFF2-40B4-BE49-F238E27FC236}">
                      <a16:creationId xmlns:a16="http://schemas.microsoft.com/office/drawing/2014/main" id="{75AB859B-B0EC-432C-9FD4-811A2CDFE806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1109808" y="5910484"/>
                  <a:ext cx="563385" cy="8175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" name="Google Shape;100;p13">
                  <a:extLst>
                    <a:ext uri="{FF2B5EF4-FFF2-40B4-BE49-F238E27FC236}">
                      <a16:creationId xmlns:a16="http://schemas.microsoft.com/office/drawing/2014/main" id="{7ACF229B-EC0A-4399-B005-13A267A662B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1769132" y="5910484"/>
                  <a:ext cx="581148" cy="81919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0" name="Google Shape;101;p13">
                <a:extLst>
                  <a:ext uri="{FF2B5EF4-FFF2-40B4-BE49-F238E27FC236}">
                    <a16:creationId xmlns:a16="http://schemas.microsoft.com/office/drawing/2014/main" id="{A1749C93-4A6F-41C7-864D-C18A1D9F591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0304" y="5907187"/>
                <a:ext cx="58086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102;p13">
                <a:extLst>
                  <a:ext uri="{FF2B5EF4-FFF2-40B4-BE49-F238E27FC236}">
                    <a16:creationId xmlns:a16="http://schemas.microsoft.com/office/drawing/2014/main" id="{BE79ABE1-83FB-453C-AC97-645881798AA7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2464786" y="5584560"/>
                <a:ext cx="775794" cy="118081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8" name="Google Shape;88;p13">
              <a:extLst>
                <a:ext uri="{FF2B5EF4-FFF2-40B4-BE49-F238E27FC236}">
                  <a16:creationId xmlns:a16="http://schemas.microsoft.com/office/drawing/2014/main" id="{23D03202-DB7F-4343-B5B5-4E94BA4E16A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2264" t="95489" r="-52264"/>
            <a:stretch/>
          </p:blipFill>
          <p:spPr>
            <a:xfrm>
              <a:off x="5172635" y="6565392"/>
              <a:ext cx="9897192" cy="3100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66CD39E3-FF2F-427C-B4A9-65622F4B9860}"/>
              </a:ext>
            </a:extLst>
          </p:cNvPr>
          <p:cNvSpPr/>
          <p:nvPr/>
        </p:nvSpPr>
        <p:spPr>
          <a:xfrm>
            <a:off x="6675453" y="6535817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無効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3EC5EB7B-49A0-46B9-B92A-CFC5BF141903}"/>
              </a:ext>
            </a:extLst>
          </p:cNvPr>
          <p:cNvSpPr/>
          <p:nvPr/>
        </p:nvSpPr>
        <p:spPr>
          <a:xfrm>
            <a:off x="7383246" y="6535162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女性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1E09F27-3922-459B-B24B-2E284C50A09A}"/>
              </a:ext>
            </a:extLst>
          </p:cNvPr>
          <p:cNvSpPr/>
          <p:nvPr/>
        </p:nvSpPr>
        <p:spPr>
          <a:xfrm>
            <a:off x="8031753" y="6545710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老人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7" name="직사각형 24">
            <a:extLst>
              <a:ext uri="{FF2B5EF4-FFF2-40B4-BE49-F238E27FC236}">
                <a16:creationId xmlns:a16="http://schemas.microsoft.com/office/drawing/2014/main" id="{4C11FE1C-81F0-4BDF-8F70-6B3E7421966D}"/>
              </a:ext>
            </a:extLst>
          </p:cNvPr>
          <p:cNvSpPr/>
          <p:nvPr/>
        </p:nvSpPr>
        <p:spPr>
          <a:xfrm>
            <a:off x="8536049" y="6485580"/>
            <a:ext cx="10997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800" dirty="0">
                <a:solidFill>
                  <a:srgbClr val="005A8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3"/>
          <p:cNvSpPr txBox="1"/>
          <p:nvPr/>
        </p:nvSpPr>
        <p:spPr>
          <a:xfrm>
            <a:off x="2593419" y="4553936"/>
            <a:ext cx="336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引火点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0" name="Google Shape;300;p23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2362" y="2386968"/>
            <a:ext cx="2835321" cy="215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1" name="Google Shape;301;p23"/>
          <p:cNvSpPr txBox="1"/>
          <p:nvPr/>
        </p:nvSpPr>
        <p:spPr>
          <a:xfrm>
            <a:off x="6644883" y="4602787"/>
            <a:ext cx="406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発火点</a:t>
            </a:r>
            <a:endParaRPr lang="ko-KR" altLang="en-US" sz="28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1510335" y="5075188"/>
            <a:ext cx="33633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火が付く点火から</a:t>
            </a:r>
            <a:endParaRPr lang="en-US" altLang="ja-JP"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/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火が広がるまでの最低温度</a:t>
            </a:r>
            <a:endParaRPr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5626037" y="5047640"/>
            <a:ext cx="34754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点火後、</a:t>
            </a:r>
            <a:r>
              <a:rPr lang="en-US" altLang="ja-JP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/>
            </a:r>
            <a:br>
              <a:rPr lang="en-US" altLang="ja-JP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</a:br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火が自然と発生する温度</a:t>
            </a:r>
            <a:endParaRPr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305" name="Google Shape;305;p23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3103" y="2320239"/>
            <a:ext cx="2835321" cy="2131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8" name="Google Shape;308;p23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11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9" name="직사각형 1">
            <a:extLst>
              <a:ext uri="{FF2B5EF4-FFF2-40B4-BE49-F238E27FC236}">
                <a16:creationId xmlns:a16="http://schemas.microsoft.com/office/drawing/2014/main" id="{57E1849C-0E8C-4DE6-AC2C-F08B11A801A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CAC84023-6913-4177-97D1-CD2AF7408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DA6E19-1A2F-4DD6-A5F2-5809CE34BA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F3C04BC7-6D4A-4BCF-A9DE-724A047558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41;p16">
            <a:extLst>
              <a:ext uri="{FF2B5EF4-FFF2-40B4-BE49-F238E27FC236}">
                <a16:creationId xmlns:a16="http://schemas.microsoft.com/office/drawing/2014/main" id="{22D0931E-0A27-45AF-A65A-1E67D5D46C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57">
            <a:extLst>
              <a:ext uri="{FF2B5EF4-FFF2-40B4-BE49-F238E27FC236}">
                <a16:creationId xmlns:a16="http://schemas.microsoft.com/office/drawing/2014/main" id="{9AC37BDF-23DF-4F81-90DB-AB2DD9E3473C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31" name="Google Shape;132;p15">
              <a:extLst>
                <a:ext uri="{FF2B5EF4-FFF2-40B4-BE49-F238E27FC236}">
                  <a16:creationId xmlns:a16="http://schemas.microsoft.com/office/drawing/2014/main" id="{27B636C0-5B72-4E57-8261-93B4804437B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31;p15">
              <a:extLst>
                <a:ext uri="{FF2B5EF4-FFF2-40B4-BE49-F238E27FC236}">
                  <a16:creationId xmlns:a16="http://schemas.microsoft.com/office/drawing/2014/main" id="{3136D2FA-A8E3-4E69-BA34-0C5F1445C36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33;p15">
              <a:extLst>
                <a:ext uri="{FF2B5EF4-FFF2-40B4-BE49-F238E27FC236}">
                  <a16:creationId xmlns:a16="http://schemas.microsoft.com/office/drawing/2014/main" id="{A57D9E85-EE93-45CE-B75F-A1D56C0A483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34;p15">
              <a:extLst>
                <a:ext uri="{FF2B5EF4-FFF2-40B4-BE49-F238E27FC236}">
                  <a16:creationId xmlns:a16="http://schemas.microsoft.com/office/drawing/2014/main" id="{3574C73C-2878-47AA-BACB-41430C1D4EA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62">
              <a:extLst>
                <a:ext uri="{FF2B5EF4-FFF2-40B4-BE49-F238E27FC236}">
                  <a16:creationId xmlns:a16="http://schemas.microsoft.com/office/drawing/2014/main" id="{77F02890-04F8-4114-A309-971D6F467E0A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27">
              <a:extLst>
                <a:ext uri="{FF2B5EF4-FFF2-40B4-BE49-F238E27FC236}">
                  <a16:creationId xmlns:a16="http://schemas.microsoft.com/office/drawing/2014/main" id="{423F0552-B632-4352-B3F1-D6BC24266AA6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29">
              <a:extLst>
                <a:ext uri="{FF2B5EF4-FFF2-40B4-BE49-F238E27FC236}">
                  <a16:creationId xmlns:a16="http://schemas.microsoft.com/office/drawing/2014/main" id="{7C49F58F-A7EB-4E13-A127-71EFA0248E71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직사각형 28">
              <a:extLst>
                <a:ext uri="{FF2B5EF4-FFF2-40B4-BE49-F238E27FC236}">
                  <a16:creationId xmlns:a16="http://schemas.microsoft.com/office/drawing/2014/main" id="{8A0D3411-9D23-42A3-BCF5-C0DBA0E031D0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3240764" y="1517591"/>
            <a:ext cx="3764708" cy="576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Google Shape;304;p23"/>
          <p:cNvSpPr txBox="1"/>
          <p:nvPr/>
        </p:nvSpPr>
        <p:spPr>
          <a:xfrm>
            <a:off x="3728473" y="1543382"/>
            <a:ext cx="9898421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引火点と発火点</a:t>
            </a:r>
            <a:endParaRPr lang="en-US" altLang="ja-JP" sz="2800" b="1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42" name="다이아몬드 41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398834" y="468467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다이아몬드 42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6450298" y="475054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Google Shape;241;p20"/>
          <p:cNvSpPr/>
          <p:nvPr/>
        </p:nvSpPr>
        <p:spPr>
          <a:xfrm>
            <a:off x="931718" y="-3644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カラオケの火災原因</a:t>
            </a:r>
            <a:endParaRPr lang="en-CA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5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 txBox="1"/>
          <p:nvPr/>
        </p:nvSpPr>
        <p:spPr>
          <a:xfrm>
            <a:off x="947762" y="1769456"/>
            <a:ext cx="5026200" cy="459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50000"/>
              </a:lnSpc>
            </a:pPr>
            <a:r>
              <a:rPr lang="zh-CN" altLang="en-US" sz="1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ja-JP" altLang="en-US" sz="1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電子タバコは危険ではなく、周りに無害か</a:t>
            </a:r>
            <a:r>
              <a:rPr lang="zh-CN" altLang="en-US" sz="1800" b="1" dirty="0">
                <a:solidFill>
                  <a:srgbClr val="FFC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？</a:t>
            </a:r>
            <a:r>
              <a:rPr lang="ja-JP" altLang="en-US" sz="18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電子タバコ</a:t>
            </a:r>
            <a:r>
              <a:rPr lang="en-US" altLang="ja-JP" sz="18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ja-JP" altLang="en-US" sz="18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バッテリー</a:t>
            </a:r>
            <a:r>
              <a:rPr lang="en-US" altLang="ja-JP" sz="18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r>
              <a:rPr lang="ja-JP" altLang="en-US" sz="18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爆発　火災事故</a:t>
            </a:r>
            <a:endParaRPr lang="en-US" altLang="zh-CN" sz="18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250000"/>
              </a:lnSpc>
            </a:pPr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バッテリーを専用ケースに入れ、安全に保管</a:t>
            </a:r>
            <a:endParaRPr lang="en-US" altLang="ja-JP"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250000"/>
              </a:lnSpc>
            </a:pPr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電子タバコ爆発に関する注意事項・充電方法の厳守</a:t>
            </a:r>
            <a:endParaRPr lang="en-US" altLang="zh-CN"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250000"/>
              </a:lnSpc>
            </a:pPr>
            <a:r>
              <a:rPr lang="ja-JP" altLang="en-US" sz="18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睡眠時や外出時の充電はやめましょう！</a:t>
            </a:r>
            <a:endParaRPr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321" name="Google Shape;321;p24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7477" y="2059801"/>
            <a:ext cx="2894297" cy="163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2" name="Google Shape;322;p24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0200" y="3922239"/>
            <a:ext cx="2968850" cy="1642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3" name="Google Shape;323;p24"/>
          <p:cNvSpPr/>
          <p:nvPr/>
        </p:nvSpPr>
        <p:spPr>
          <a:xfrm>
            <a:off x="6167455" y="4064645"/>
            <a:ext cx="1210333" cy="126377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26" name="Google Shape;326;p24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12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6" name="직사각형 1">
            <a:extLst>
              <a:ext uri="{FF2B5EF4-FFF2-40B4-BE49-F238E27FC236}">
                <a16:creationId xmlns:a16="http://schemas.microsoft.com/office/drawing/2014/main" id="{9863CFDE-FD29-4576-A69C-B5DC8B9234E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17" name="그림 12">
            <a:extLst>
              <a:ext uri="{FF2B5EF4-FFF2-40B4-BE49-F238E27FC236}">
                <a16:creationId xmlns:a16="http://schemas.microsoft.com/office/drawing/2014/main" id="{BF47798A-62BC-474B-A8F1-3546068A60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969CCE1-C7FF-433A-B06D-0BEC0CF158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9" name="Google Shape;141;p16">
            <a:extLst>
              <a:ext uri="{FF2B5EF4-FFF2-40B4-BE49-F238E27FC236}">
                <a16:creationId xmlns:a16="http://schemas.microsoft.com/office/drawing/2014/main" id="{E6A75DF0-1E32-42B5-BA59-438168FE4C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41;p16">
            <a:extLst>
              <a:ext uri="{FF2B5EF4-FFF2-40B4-BE49-F238E27FC236}">
                <a16:creationId xmlns:a16="http://schemas.microsoft.com/office/drawing/2014/main" id="{27B77548-8CD9-4BB2-9088-8518B4C8B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57">
            <a:extLst>
              <a:ext uri="{FF2B5EF4-FFF2-40B4-BE49-F238E27FC236}">
                <a16:creationId xmlns:a16="http://schemas.microsoft.com/office/drawing/2014/main" id="{30145536-8D22-44C2-9B2D-8BB76F51CC04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28" name="Google Shape;132;p15">
              <a:extLst>
                <a:ext uri="{FF2B5EF4-FFF2-40B4-BE49-F238E27FC236}">
                  <a16:creationId xmlns:a16="http://schemas.microsoft.com/office/drawing/2014/main" id="{8D6A6211-3C98-4B91-A204-75EB690F917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31;p15">
              <a:extLst>
                <a:ext uri="{FF2B5EF4-FFF2-40B4-BE49-F238E27FC236}">
                  <a16:creationId xmlns:a16="http://schemas.microsoft.com/office/drawing/2014/main" id="{8AE2D766-5487-4D05-8AA8-C667C608825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33;p15">
              <a:extLst>
                <a:ext uri="{FF2B5EF4-FFF2-40B4-BE49-F238E27FC236}">
                  <a16:creationId xmlns:a16="http://schemas.microsoft.com/office/drawing/2014/main" id="{8B55900C-8862-4D83-BCA9-4150AD356E0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34;p15">
              <a:extLst>
                <a:ext uri="{FF2B5EF4-FFF2-40B4-BE49-F238E27FC236}">
                  <a16:creationId xmlns:a16="http://schemas.microsoft.com/office/drawing/2014/main" id="{285C7626-5DC0-4D78-B56D-72771DA8B1E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Rectangle 62">
              <a:extLst>
                <a:ext uri="{FF2B5EF4-FFF2-40B4-BE49-F238E27FC236}">
                  <a16:creationId xmlns:a16="http://schemas.microsoft.com/office/drawing/2014/main" id="{877ECDA5-BF19-49D5-909A-7917075A2CED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직사각형 27">
              <a:extLst>
                <a:ext uri="{FF2B5EF4-FFF2-40B4-BE49-F238E27FC236}">
                  <a16:creationId xmlns:a16="http://schemas.microsoft.com/office/drawing/2014/main" id="{F9059F74-E6DE-43C5-B5C4-F8D817FF4D8D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사각형 29">
              <a:extLst>
                <a:ext uri="{FF2B5EF4-FFF2-40B4-BE49-F238E27FC236}">
                  <a16:creationId xmlns:a16="http://schemas.microsoft.com/office/drawing/2014/main" id="{37328187-07F0-4287-BBA3-D079ABEEF580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28">
              <a:extLst>
                <a:ext uri="{FF2B5EF4-FFF2-40B4-BE49-F238E27FC236}">
                  <a16:creationId xmlns:a16="http://schemas.microsoft.com/office/drawing/2014/main" id="{F6CAC292-0C99-492B-953E-14C4464E0EE0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787912" y="214808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Google Shape;241;p20"/>
          <p:cNvSpPr/>
          <p:nvPr/>
        </p:nvSpPr>
        <p:spPr>
          <a:xfrm>
            <a:off x="931718" y="-3644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カラオケの火災原因</a:t>
            </a:r>
            <a:endParaRPr lang="en-CA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8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720" y="1696556"/>
            <a:ext cx="1794487" cy="209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9" name="Google Shape;339;p25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925" y="1685736"/>
            <a:ext cx="1627440" cy="212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0" name="Google Shape;340;p25" descr="화면 캡처"/>
          <p:cNvPicPr preferRelativeResize="0"/>
          <p:nvPr/>
        </p:nvPicPr>
        <p:blipFill rotWithShape="1">
          <a:blip r:embed="rId6">
            <a:alphaModFix/>
          </a:blip>
          <a:srcRect l="14649" t="-1000" r="17220"/>
          <a:stretch/>
        </p:blipFill>
        <p:spPr>
          <a:xfrm>
            <a:off x="6529941" y="1687194"/>
            <a:ext cx="1521480" cy="217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1" name="Google Shape;341;p25"/>
          <p:cNvSpPr txBox="1"/>
          <p:nvPr/>
        </p:nvSpPr>
        <p:spPr>
          <a:xfrm>
            <a:off x="2840679" y="1351338"/>
            <a:ext cx="1448670" cy="30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懐中電灯</a:t>
            </a: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2" name="Google Shape;342;p25"/>
          <p:cNvSpPr txBox="1"/>
          <p:nvPr/>
        </p:nvSpPr>
        <p:spPr>
          <a:xfrm>
            <a:off x="4814479" y="1354154"/>
            <a:ext cx="14526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非常案内</a:t>
            </a: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sz="1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3" name="Google Shape;343;p25"/>
          <p:cNvSpPr txBox="1"/>
          <p:nvPr/>
        </p:nvSpPr>
        <p:spPr>
          <a:xfrm>
            <a:off x="6836247" y="1351350"/>
            <a:ext cx="1191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ja-JP" altLang="en-US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指令灯</a:t>
            </a: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2377353" y="4223956"/>
            <a:ext cx="5694218" cy="16754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5" name="Google Shape;345;p25"/>
          <p:cNvSpPr txBox="1"/>
          <p:nvPr/>
        </p:nvSpPr>
        <p:spPr>
          <a:xfrm>
            <a:off x="2853983" y="3760535"/>
            <a:ext cx="5694300" cy="1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0000"/>
              </a:lnSpc>
            </a:pPr>
            <a:endParaRPr lang="zh-CN" altLang="en-US"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ja-JP" altLang="en-US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火災防止のために自動音響遮断装置の設置義務化</a:t>
            </a:r>
            <a:endParaRPr lang="en-US" altLang="zh-CN"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ja-JP" altLang="en-US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必ず</a:t>
            </a:r>
            <a:r>
              <a:rPr lang="en-US" altLang="ja-JP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</a:t>
            </a:r>
            <a:r>
              <a:rPr lang="ja-JP" altLang="en-US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ヵ所以上の非常口の位置を把握する</a:t>
            </a:r>
            <a:endParaRPr lang="en-US" altLang="ja-JP"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ja-JP" altLang="en-US" sz="16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懐中電灯の位置を把握し、停電時などに使用する</a:t>
            </a:r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46" name="Google Shape;346;p25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13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988587" y="-3399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安全と脱出の方法</a:t>
            </a:r>
            <a:endParaRPr lang="ja-JP" altLang="en-US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49" name="Google Shape;349;p25"/>
          <p:cNvSpPr txBox="1"/>
          <p:nvPr/>
        </p:nvSpPr>
        <p:spPr>
          <a:xfrm>
            <a:off x="8460214" y="1354925"/>
            <a:ext cx="16275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（</a:t>
            </a: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消火器</a:t>
            </a:r>
            <a:r>
              <a:rPr lang="ko-KR" altLang="en-US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）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50" name="Google Shape;350;p25" descr="화면 캡처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94556" y="1687194"/>
            <a:ext cx="1395712" cy="218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216" y="1731858"/>
            <a:ext cx="1671941" cy="2126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2" name="Google Shape;352;p25"/>
          <p:cNvSpPr txBox="1"/>
          <p:nvPr/>
        </p:nvSpPr>
        <p:spPr>
          <a:xfrm>
            <a:off x="710305" y="1354925"/>
            <a:ext cx="1379852" cy="28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(</a:t>
            </a: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非常ベル</a:t>
            </a:r>
            <a:r>
              <a:rPr lang="ko-KR" sz="1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)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" name="직사각형 1">
            <a:extLst>
              <a:ext uri="{FF2B5EF4-FFF2-40B4-BE49-F238E27FC236}">
                <a16:creationId xmlns:a16="http://schemas.microsoft.com/office/drawing/2014/main" id="{8FFD63BB-1AD8-4731-8FF1-C0ACB511578A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0290719D-2591-4354-AB59-7163B80258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535EC78-53F6-47D2-8A05-FDC892CC682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D37C2E9F-4EAF-4720-A23A-73286778CA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41;p16">
            <a:extLst>
              <a:ext uri="{FF2B5EF4-FFF2-40B4-BE49-F238E27FC236}">
                <a16:creationId xmlns:a16="http://schemas.microsoft.com/office/drawing/2014/main" id="{D6E241DC-6778-4F2C-9237-8674D55D72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57">
            <a:extLst>
              <a:ext uri="{FF2B5EF4-FFF2-40B4-BE49-F238E27FC236}">
                <a16:creationId xmlns:a16="http://schemas.microsoft.com/office/drawing/2014/main" id="{A4916240-5F33-4FFD-B9B0-726316B5CD2B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34" name="Google Shape;132;p15">
              <a:extLst>
                <a:ext uri="{FF2B5EF4-FFF2-40B4-BE49-F238E27FC236}">
                  <a16:creationId xmlns:a16="http://schemas.microsoft.com/office/drawing/2014/main" id="{863C6502-95C8-49A0-9A8E-3C142E2A131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131;p15">
              <a:extLst>
                <a:ext uri="{FF2B5EF4-FFF2-40B4-BE49-F238E27FC236}">
                  <a16:creationId xmlns:a16="http://schemas.microsoft.com/office/drawing/2014/main" id="{1AB5F8C0-E8F1-4462-879B-6CFFBF167B66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133;p15">
              <a:extLst>
                <a:ext uri="{FF2B5EF4-FFF2-40B4-BE49-F238E27FC236}">
                  <a16:creationId xmlns:a16="http://schemas.microsoft.com/office/drawing/2014/main" id="{5B7A15D4-642D-4059-85DD-D5A83D4B075E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34;p15">
              <a:extLst>
                <a:ext uri="{FF2B5EF4-FFF2-40B4-BE49-F238E27FC236}">
                  <a16:creationId xmlns:a16="http://schemas.microsoft.com/office/drawing/2014/main" id="{093BB407-4402-4370-ACE7-5E00FE3EEC8C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A7CF15C5-4B89-4F24-B723-3909C5ACDFA8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직사각형 27">
              <a:extLst>
                <a:ext uri="{FF2B5EF4-FFF2-40B4-BE49-F238E27FC236}">
                  <a16:creationId xmlns:a16="http://schemas.microsoft.com/office/drawing/2014/main" id="{833DD911-59BB-4734-990B-EE1A90DA18DE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직사각형 29">
              <a:extLst>
                <a:ext uri="{FF2B5EF4-FFF2-40B4-BE49-F238E27FC236}">
                  <a16:creationId xmlns:a16="http://schemas.microsoft.com/office/drawing/2014/main" id="{87CCB778-C307-40B8-ACD5-527FFB9129EC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1" name="직사각형 28">
              <a:extLst>
                <a:ext uri="{FF2B5EF4-FFF2-40B4-BE49-F238E27FC236}">
                  <a16:creationId xmlns:a16="http://schemas.microsoft.com/office/drawing/2014/main" id="{11118386-21B3-4DF5-9ED7-DDB42B26CC90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42" name="다이아몬드 41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649307" y="447955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14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67" name="Google Shape;367;p26"/>
          <p:cNvGrpSpPr/>
          <p:nvPr/>
        </p:nvGrpSpPr>
        <p:grpSpPr>
          <a:xfrm>
            <a:off x="1302832" y="4199580"/>
            <a:ext cx="5585274" cy="540000"/>
            <a:chOff x="1020333" y="1700116"/>
            <a:chExt cx="6394621" cy="540000"/>
          </a:xfrm>
        </p:grpSpPr>
        <p:sp>
          <p:nvSpPr>
            <p:cNvPr id="368" name="Google Shape;368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 출입구 및 피난안내도 확인하기</a:t>
              </a:r>
              <a:endParaRPr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0" name="Google Shape;370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1020333" y="1766757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189FB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26"/>
          <p:cNvGrpSpPr/>
          <p:nvPr/>
        </p:nvGrpSpPr>
        <p:grpSpPr>
          <a:xfrm>
            <a:off x="1302833" y="4964650"/>
            <a:ext cx="5585272" cy="540000"/>
            <a:chOff x="1020334" y="1700116"/>
            <a:chExt cx="6394620" cy="540000"/>
          </a:xfrm>
        </p:grpSpPr>
        <p:sp>
          <p:nvSpPr>
            <p:cNvPr id="373" name="Google Shape;373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 소방시설 위치 확인하기</a:t>
              </a:r>
              <a:endParaRPr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1020334" y="1766757"/>
              <a:ext cx="620002" cy="39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189FB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p26"/>
          <p:cNvGrpSpPr/>
          <p:nvPr/>
        </p:nvGrpSpPr>
        <p:grpSpPr>
          <a:xfrm>
            <a:off x="1245151" y="5317979"/>
            <a:ext cx="5642955" cy="945001"/>
            <a:chOff x="1020333" y="1700115"/>
            <a:chExt cx="6803198" cy="945001"/>
          </a:xfrm>
        </p:grpSpPr>
        <p:sp>
          <p:nvSpPr>
            <p:cNvPr id="378" name="Google Shape;378;p26"/>
            <p:cNvSpPr/>
            <p:nvPr/>
          </p:nvSpPr>
          <p:spPr>
            <a:xfrm>
              <a:off x="1760369" y="2105116"/>
              <a:ext cx="6063162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00" b="1" dirty="0">
                  <a:solidFill>
                    <a:srgbClr val="FFFF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   대피로 2곳 이상 생각해 두기</a:t>
              </a:r>
              <a:endParaRPr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1077661" y="2105116"/>
              <a:ext cx="6732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380" name="Google Shape;380;p26"/>
            <p:cNvSpPr txBox="1"/>
            <p:nvPr/>
          </p:nvSpPr>
          <p:spPr>
            <a:xfrm>
              <a:off x="1120097" y="1700115"/>
              <a:ext cx="598357" cy="364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1020333" y="1766756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 dirty="0">
                <a:solidFill>
                  <a:srgbClr val="189FB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</p:grpSp>
      <p:sp>
        <p:nvSpPr>
          <p:cNvPr id="382" name="Google Shape;382;p26"/>
          <p:cNvSpPr txBox="1"/>
          <p:nvPr/>
        </p:nvSpPr>
        <p:spPr>
          <a:xfrm>
            <a:off x="4458908" y="2652099"/>
            <a:ext cx="510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383" name="Google Shape;3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6053" y="1650789"/>
            <a:ext cx="3128543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4" name="Google Shape;38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1671" y="1619693"/>
            <a:ext cx="3128543" cy="2200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직사각형 1">
            <a:extLst>
              <a:ext uri="{FF2B5EF4-FFF2-40B4-BE49-F238E27FC236}">
                <a16:creationId xmlns:a16="http://schemas.microsoft.com/office/drawing/2014/main" id="{351F13CF-3A1D-4F63-B5DE-2C8BB520F4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34" name="그림 12">
            <a:extLst>
              <a:ext uri="{FF2B5EF4-FFF2-40B4-BE49-F238E27FC236}">
                <a16:creationId xmlns:a16="http://schemas.microsoft.com/office/drawing/2014/main" id="{3A1BF557-14D9-4221-8E27-99A64C286D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E05D7DE-3F51-4033-882C-EA3272342B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6" name="Google Shape;141;p16">
            <a:extLst>
              <a:ext uri="{FF2B5EF4-FFF2-40B4-BE49-F238E27FC236}">
                <a16:creationId xmlns:a16="http://schemas.microsoft.com/office/drawing/2014/main" id="{E9EBC0E9-CCE1-4B07-80F0-94D8F19889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직사각형 1"/>
          <p:cNvSpPr/>
          <p:nvPr/>
        </p:nvSpPr>
        <p:spPr>
          <a:xfrm>
            <a:off x="1759416" y="1657068"/>
            <a:ext cx="1976739" cy="267128"/>
          </a:xfrm>
          <a:prstGeom prst="rect">
            <a:avLst/>
          </a:prstGeom>
          <a:solidFill>
            <a:srgbClr val="E70012"/>
          </a:solidFill>
          <a:ln>
            <a:solidFill>
              <a:srgbClr val="E7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+mj-ea"/>
                <a:ea typeface="+mj-ea"/>
              </a:rPr>
              <a:t>避難地図</a:t>
            </a:r>
            <a:endParaRPr lang="ko-KR" altLang="en-US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900385" y="4295503"/>
            <a:ext cx="4397236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7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出入口や避難経路を確認する</a:t>
            </a:r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944727" y="5077015"/>
            <a:ext cx="3582856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700" b="1" dirty="0">
                <a:latin typeface="+mn-ea"/>
              </a:rPr>
              <a:t>消火栓の位置を確認する</a:t>
            </a:r>
            <a:endParaRPr lang="ko-KR" altLang="en-US" sz="1700" b="1" dirty="0">
              <a:latin typeface="+mn-ea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1921129" y="5809305"/>
            <a:ext cx="4778607" cy="350321"/>
          </a:xfrm>
          <a:prstGeom prst="rect">
            <a:avLst/>
          </a:prstGeom>
          <a:solidFill>
            <a:srgbClr val="189EBE"/>
          </a:solidFill>
          <a:ln>
            <a:solidFill>
              <a:srgbClr val="189E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7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避難経路を</a:t>
            </a:r>
            <a:r>
              <a:rPr lang="en-US" altLang="ja-JP" sz="17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2</a:t>
            </a:r>
            <a:r>
              <a:rPr lang="ja-JP" altLang="en-US" sz="1700" b="1" dirty="0">
                <a:solidFill>
                  <a:schemeClr val="bg1"/>
                </a:solidFill>
                <a:latin typeface="맑은 고딕" panose="020B0503020000020004" pitchFamily="50" charset="-127"/>
              </a:rPr>
              <a:t>ヵ所以上覚えておく</a:t>
            </a:r>
            <a:endParaRPr lang="ko-KR" altLang="ko-KR" sz="1700" b="1" dirty="0">
              <a:solidFill>
                <a:schemeClr val="bg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47" name="Google Shape;141;p16">
            <a:extLst>
              <a:ext uri="{FF2B5EF4-FFF2-40B4-BE49-F238E27FC236}">
                <a16:creationId xmlns:a16="http://schemas.microsoft.com/office/drawing/2014/main" id="{FB54B6D3-6F2A-4EEF-BD05-4EC0C37089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roup 57">
            <a:extLst>
              <a:ext uri="{FF2B5EF4-FFF2-40B4-BE49-F238E27FC236}">
                <a16:creationId xmlns:a16="http://schemas.microsoft.com/office/drawing/2014/main" id="{DF1F5809-6B0A-478A-9418-A3D405590ADB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49" name="Google Shape;132;p15">
              <a:extLst>
                <a:ext uri="{FF2B5EF4-FFF2-40B4-BE49-F238E27FC236}">
                  <a16:creationId xmlns:a16="http://schemas.microsoft.com/office/drawing/2014/main" id="{CF11E6D3-1B84-4736-A351-357AA745F2A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31;p15">
              <a:extLst>
                <a:ext uri="{FF2B5EF4-FFF2-40B4-BE49-F238E27FC236}">
                  <a16:creationId xmlns:a16="http://schemas.microsoft.com/office/drawing/2014/main" id="{8EC351A5-9FE6-42A2-89B0-C5B0587E1E5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133;p15">
              <a:extLst>
                <a:ext uri="{FF2B5EF4-FFF2-40B4-BE49-F238E27FC236}">
                  <a16:creationId xmlns:a16="http://schemas.microsoft.com/office/drawing/2014/main" id="{0BD38F35-610A-4182-B4F2-96875B17E574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134;p15">
              <a:extLst>
                <a:ext uri="{FF2B5EF4-FFF2-40B4-BE49-F238E27FC236}">
                  <a16:creationId xmlns:a16="http://schemas.microsoft.com/office/drawing/2014/main" id="{EEA1DEDD-742C-4B51-85F6-FB81F8E33A6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Rectangle 62">
              <a:extLst>
                <a:ext uri="{FF2B5EF4-FFF2-40B4-BE49-F238E27FC236}">
                  <a16:creationId xmlns:a16="http://schemas.microsoft.com/office/drawing/2014/main" id="{4674A82A-2697-4CD1-BC47-1639B8AE7E02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4" name="직사각형 27">
              <a:extLst>
                <a:ext uri="{FF2B5EF4-FFF2-40B4-BE49-F238E27FC236}">
                  <a16:creationId xmlns:a16="http://schemas.microsoft.com/office/drawing/2014/main" id="{2EC77A8E-B7CE-4559-BFC6-97A66FF38E06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5" name="직사각형 29">
              <a:extLst>
                <a:ext uri="{FF2B5EF4-FFF2-40B4-BE49-F238E27FC236}">
                  <a16:creationId xmlns:a16="http://schemas.microsoft.com/office/drawing/2014/main" id="{4ACCC907-D9FC-4A8F-AE11-377D3BBDD8CE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6" name="직사각형 28">
              <a:extLst>
                <a:ext uri="{FF2B5EF4-FFF2-40B4-BE49-F238E27FC236}">
                  <a16:creationId xmlns:a16="http://schemas.microsoft.com/office/drawing/2014/main" id="{064CB03D-9475-4065-B076-70197DDA2909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7" name="다이아몬드 56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1389969" y="4289821"/>
            <a:ext cx="369447" cy="37244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다이아몬드 59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1404097" y="5050273"/>
            <a:ext cx="369447" cy="37244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다이아몬드 60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1389969" y="5830731"/>
            <a:ext cx="369447" cy="372443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Google Shape;348;p25"/>
          <p:cNvSpPr/>
          <p:nvPr/>
        </p:nvSpPr>
        <p:spPr>
          <a:xfrm>
            <a:off x="988587" y="-3399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安全と脱出の方法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700"/>
            <a:ext cx="9922328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15</a:t>
            </a:r>
          </a:p>
        </p:txBody>
      </p:sp>
      <p:pic>
        <p:nvPicPr>
          <p:cNvPr id="402" name="Google Shape;40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96" y="1416808"/>
            <a:ext cx="4736350" cy="46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/>
          <p:nvPr/>
        </p:nvSpPr>
        <p:spPr>
          <a:xfrm>
            <a:off x="5795628" y="1866115"/>
            <a:ext cx="3555990" cy="372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ja-JP" altLang="en-US" sz="17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最も注意すること</a:t>
            </a:r>
            <a:r>
              <a:rPr lang="zh-CN" altLang="en-US" sz="17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：</a:t>
            </a:r>
            <a:endParaRPr lang="en-US" altLang="zh-CN" sz="17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17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有毒ガスと煙による窒息</a:t>
            </a:r>
            <a:endParaRPr lang="en-US" altLang="ja-JP" sz="17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endParaRPr lang="en-US" altLang="ja-JP" sz="17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17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慌てずに怖がることなく</a:t>
            </a:r>
            <a:endParaRPr lang="zh-CN" altLang="en-US" sz="1700" b="1" dirty="0">
              <a:solidFill>
                <a:srgbClr val="486ED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1700" b="1" dirty="0">
                <a:solidFill>
                  <a:srgbClr val="486ED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鼻と口を塞ぎ</a:t>
            </a:r>
            <a:r>
              <a:rPr lang="zh-CN" altLang="en-US" sz="1700" b="1" dirty="0">
                <a:solidFill>
                  <a:srgbClr val="486ED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，</a:t>
            </a:r>
            <a:endParaRPr lang="en-US" altLang="zh-CN" sz="1700" b="1" dirty="0">
              <a:solidFill>
                <a:srgbClr val="486ED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1700" b="1" dirty="0">
                <a:solidFill>
                  <a:srgbClr val="486ED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素早く冷静に行動すること</a:t>
            </a:r>
            <a:endParaRPr 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04" name="Google Shape;404;p27"/>
          <p:cNvGrpSpPr/>
          <p:nvPr/>
        </p:nvGrpSpPr>
        <p:grpSpPr>
          <a:xfrm>
            <a:off x="5557955" y="1774837"/>
            <a:ext cx="4060747" cy="1556182"/>
            <a:chOff x="1250114" y="1568863"/>
            <a:chExt cx="4806573" cy="2603853"/>
          </a:xfrm>
        </p:grpSpPr>
        <p:sp>
          <p:nvSpPr>
            <p:cNvPr id="405" name="Google Shape;405;p27"/>
            <p:cNvSpPr/>
            <p:nvPr/>
          </p:nvSpPr>
          <p:spPr>
            <a:xfrm>
              <a:off x="3083142" y="1568863"/>
              <a:ext cx="1105706" cy="2603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406" name="Google Shape;406;p27"/>
            <p:cNvGrpSpPr/>
            <p:nvPr/>
          </p:nvGrpSpPr>
          <p:grpSpPr>
            <a:xfrm>
              <a:off x="1250114" y="2451674"/>
              <a:ext cx="4806573" cy="0"/>
              <a:chOff x="1512582" y="2142908"/>
              <a:chExt cx="4806573" cy="0"/>
            </a:xfrm>
          </p:grpSpPr>
          <p:cxnSp>
            <p:nvCxnSpPr>
              <p:cNvPr id="407" name="Google Shape;407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08" name="Google Shape;408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09" name="Google Shape;409;p27"/>
          <p:cNvGrpSpPr/>
          <p:nvPr/>
        </p:nvGrpSpPr>
        <p:grpSpPr>
          <a:xfrm>
            <a:off x="5557955" y="4491194"/>
            <a:ext cx="4060747" cy="1555209"/>
            <a:chOff x="1250115" y="1854451"/>
            <a:chExt cx="4806573" cy="1893957"/>
          </a:xfrm>
        </p:grpSpPr>
        <p:sp>
          <p:nvSpPr>
            <p:cNvPr id="410" name="Google Shape;410;p27"/>
            <p:cNvSpPr/>
            <p:nvPr/>
          </p:nvSpPr>
          <p:spPr>
            <a:xfrm>
              <a:off x="3083142" y="1854451"/>
              <a:ext cx="1105706" cy="18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”</a:t>
              </a:r>
              <a:endParaRPr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411" name="Google Shape;411;p27"/>
            <p:cNvGrpSpPr/>
            <p:nvPr/>
          </p:nvGrpSpPr>
          <p:grpSpPr>
            <a:xfrm>
              <a:off x="1250115" y="2451676"/>
              <a:ext cx="4806573" cy="1"/>
              <a:chOff x="1512582" y="2142907"/>
              <a:chExt cx="4806573" cy="1"/>
            </a:xfrm>
          </p:grpSpPr>
          <p:cxnSp>
            <p:nvCxnSpPr>
              <p:cNvPr id="412" name="Google Shape;412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413" name="Google Shape;413;p27"/>
              <p:cNvCxnSpPr/>
              <p:nvPr/>
            </p:nvCxnSpPr>
            <p:spPr>
              <a:xfrm>
                <a:off x="4390518" y="2142907"/>
                <a:ext cx="1928637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E5D88C92-1A47-4764-B8FC-D11FF2D6DDDB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753C41E6-3E11-4322-81DF-D3D2FB2B2F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EF3DA91E-79C3-4C06-8F0C-B398F6C5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FD7575DA-17CD-4F5C-A348-23DA73DF15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직사각형 2"/>
          <p:cNvSpPr/>
          <p:nvPr/>
        </p:nvSpPr>
        <p:spPr>
          <a:xfrm>
            <a:off x="1565029" y="2841573"/>
            <a:ext cx="1168512" cy="51745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dirty="0">
                <a:latin typeface="맑은 고딕" panose="020B0503020000020004" pitchFamily="50" charset="-127"/>
              </a:rPr>
              <a:t>ハンカチや服を利用して</a:t>
            </a:r>
            <a:endParaRPr lang="en-US" altLang="ja-JP" sz="1100" dirty="0">
              <a:latin typeface="맑은 고딕" panose="020B0503020000020004" pitchFamily="50" charset="-127"/>
            </a:endParaRPr>
          </a:p>
          <a:p>
            <a:pPr algn="ctr"/>
            <a:r>
              <a:rPr lang="ja-JP" altLang="en-US" sz="1100" dirty="0">
                <a:latin typeface="맑은 고딕" panose="020B0503020000020004" pitchFamily="50" charset="-127"/>
              </a:rPr>
              <a:t>鼻と口をふさぐ</a:t>
            </a:r>
            <a:endParaRPr lang="ko-KR" altLang="en-US" sz="1100" dirty="0">
              <a:latin typeface="맑은 고딕" panose="020B0503020000020004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3870758" y="3047544"/>
            <a:ext cx="1316575" cy="170441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>
              <a:latin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0985" y="3001959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姿勢を低める</a:t>
            </a:r>
            <a:endParaRPr lang="ko-KR" altLang="en-US" sz="110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1506683" y="5478805"/>
            <a:ext cx="1226858" cy="418202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>
              <a:latin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7290" y="5569636"/>
            <a:ext cx="1381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+mj-ea"/>
                <a:ea typeface="+mj-ea"/>
              </a:rPr>
              <a:t>迅速に外に向かって避難する</a:t>
            </a:r>
            <a:endParaRPr lang="ko-KR" altLang="en-US" sz="11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007604" y="5461221"/>
            <a:ext cx="1151677" cy="424695"/>
          </a:xfrm>
          <a:prstGeom prst="rect">
            <a:avLst/>
          </a:prstGeom>
          <a:solidFill>
            <a:srgbClr val="5D362C"/>
          </a:solidFill>
          <a:ln>
            <a:solidFill>
              <a:srgbClr val="5D3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800" dirty="0">
              <a:latin typeface="맑은 고딕" panose="020B0503020000020004" pitchFamily="50" charset="-127"/>
            </a:endParaRPr>
          </a:p>
          <a:p>
            <a:pPr algn="ctr"/>
            <a:r>
              <a:rPr lang="en-US" altLang="ko-KR" sz="800" dirty="0">
                <a:latin typeface="맑은 고딕" panose="020B0503020000020004" pitchFamily="50" charset="-127"/>
              </a:rPr>
              <a:t/>
            </a:r>
            <a:br>
              <a:rPr lang="en-US" altLang="ko-KR" sz="800" dirty="0">
                <a:latin typeface="맑은 고딕" panose="020B0503020000020004" pitchFamily="50" charset="-127"/>
              </a:rPr>
            </a:br>
            <a:endParaRPr lang="ko-KR" altLang="en-US" sz="800" dirty="0">
              <a:latin typeface="맑은 고딕" panose="020B0503020000020004" pitchFamily="50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4077" y="5460875"/>
            <a:ext cx="1381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b="1" dirty="0">
                <a:solidFill>
                  <a:schemeClr val="bg1"/>
                </a:solidFill>
                <a:latin typeface="+mn-ea"/>
                <a:ea typeface="+mn-ea"/>
              </a:rPr>
              <a:t>片方の手で</a:t>
            </a:r>
            <a:endParaRPr lang="en-US" altLang="ja-JP" sz="1100" b="1" dirty="0">
              <a:solidFill>
                <a:schemeClr val="bg1"/>
              </a:solidFill>
              <a:latin typeface="+mn-ea"/>
              <a:ea typeface="+mn-ea"/>
            </a:endParaRPr>
          </a:p>
          <a:p>
            <a:r>
              <a:rPr lang="ja-JP" altLang="en-US" sz="1100" b="1" dirty="0">
                <a:solidFill>
                  <a:schemeClr val="bg1"/>
                </a:solidFill>
                <a:latin typeface="+mn-ea"/>
                <a:ea typeface="+mn-ea"/>
              </a:rPr>
              <a:t>壁をつたう</a:t>
            </a:r>
            <a:endParaRPr lang="en-US" altLang="zh-CN" sz="11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pic>
        <p:nvPicPr>
          <p:cNvPr id="42" name="Google Shape;141;p16">
            <a:extLst>
              <a:ext uri="{FF2B5EF4-FFF2-40B4-BE49-F238E27FC236}">
                <a16:creationId xmlns:a16="http://schemas.microsoft.com/office/drawing/2014/main" id="{9943B682-100D-487B-B392-809A0DB6EA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57">
            <a:extLst>
              <a:ext uri="{FF2B5EF4-FFF2-40B4-BE49-F238E27FC236}">
                <a16:creationId xmlns:a16="http://schemas.microsoft.com/office/drawing/2014/main" id="{993E4ACA-C9B1-4B7D-8A8F-84053F7B8627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46" name="Google Shape;132;p15">
              <a:extLst>
                <a:ext uri="{FF2B5EF4-FFF2-40B4-BE49-F238E27FC236}">
                  <a16:creationId xmlns:a16="http://schemas.microsoft.com/office/drawing/2014/main" id="{6D6D4A67-96DC-49ED-8268-323A2789293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31;p15">
              <a:extLst>
                <a:ext uri="{FF2B5EF4-FFF2-40B4-BE49-F238E27FC236}">
                  <a16:creationId xmlns:a16="http://schemas.microsoft.com/office/drawing/2014/main" id="{0E8AC833-0CA5-4733-9AD8-9B9B52ECC62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33;p15">
              <a:extLst>
                <a:ext uri="{FF2B5EF4-FFF2-40B4-BE49-F238E27FC236}">
                  <a16:creationId xmlns:a16="http://schemas.microsoft.com/office/drawing/2014/main" id="{130BC0FE-5E3E-4D05-9E9D-FEB6B94E7D9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134;p15">
              <a:extLst>
                <a:ext uri="{FF2B5EF4-FFF2-40B4-BE49-F238E27FC236}">
                  <a16:creationId xmlns:a16="http://schemas.microsoft.com/office/drawing/2014/main" id="{A1009E01-9C24-4411-A690-98CAF83A1F5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62">
              <a:extLst>
                <a:ext uri="{FF2B5EF4-FFF2-40B4-BE49-F238E27FC236}">
                  <a16:creationId xmlns:a16="http://schemas.microsoft.com/office/drawing/2014/main" id="{96C2F72D-4FBF-4C69-A98E-793F0E54734E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27">
              <a:extLst>
                <a:ext uri="{FF2B5EF4-FFF2-40B4-BE49-F238E27FC236}">
                  <a16:creationId xmlns:a16="http://schemas.microsoft.com/office/drawing/2014/main" id="{A63D9A6F-A7B0-4D06-BD09-BF063F8BC055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9">
              <a:extLst>
                <a:ext uri="{FF2B5EF4-FFF2-40B4-BE49-F238E27FC236}">
                  <a16:creationId xmlns:a16="http://schemas.microsoft.com/office/drawing/2014/main" id="{15F86327-AF33-44E9-AF88-31726DD1EF4C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직사각형 28">
              <a:extLst>
                <a:ext uri="{FF2B5EF4-FFF2-40B4-BE49-F238E27FC236}">
                  <a16:creationId xmlns:a16="http://schemas.microsoft.com/office/drawing/2014/main" id="{56A3BC31-BD12-4BB6-B047-D653CFC9B29F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5" name="다이아몬드 54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6326762" y="2665149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다이아몬드 55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6102685" y="384877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Google Shape;348;p25"/>
          <p:cNvSpPr/>
          <p:nvPr/>
        </p:nvSpPr>
        <p:spPr>
          <a:xfrm>
            <a:off x="988587" y="-3399"/>
            <a:ext cx="574606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安全と脱出の方法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8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817" y="1296288"/>
            <a:ext cx="4380582" cy="43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8"/>
          <p:cNvSpPr/>
          <p:nvPr/>
        </p:nvSpPr>
        <p:spPr>
          <a:xfrm>
            <a:off x="931942" y="2101966"/>
            <a:ext cx="4949825" cy="156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ja-JP" altLang="en-US" sz="2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カラオケのような複数の人が同時に利用する施設の</a:t>
            </a:r>
            <a:endParaRPr lang="en-US" altLang="ja-JP" sz="2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2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火災対策を身につけて、</a:t>
            </a:r>
            <a:endParaRPr lang="en-US" altLang="ja-JP" sz="2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24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火災が発生したときは安全に素早く避難しましょう。</a:t>
            </a:r>
            <a:endParaRPr lang="en-US" altLang="ja-JP" sz="2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endParaRPr lang="en-US" altLang="zh-CN" sz="2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endParaRPr lang="en-US" altLang="zh-CN" sz="24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grpSp>
        <p:nvGrpSpPr>
          <p:cNvPr id="427" name="Google Shape;427;p28"/>
          <p:cNvGrpSpPr/>
          <p:nvPr/>
        </p:nvGrpSpPr>
        <p:grpSpPr>
          <a:xfrm>
            <a:off x="1090308" y="1344007"/>
            <a:ext cx="4806573" cy="1569660"/>
            <a:chOff x="1250115" y="1963556"/>
            <a:chExt cx="4806573" cy="1569660"/>
          </a:xfrm>
        </p:grpSpPr>
        <p:sp>
          <p:nvSpPr>
            <p:cNvPr id="428" name="Google Shape;428;p28"/>
            <p:cNvSpPr/>
            <p:nvPr/>
          </p:nvSpPr>
          <p:spPr>
            <a:xfrm>
              <a:off x="3061516" y="196355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429" name="Google Shape;429;p2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430" name="Google Shape;430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1" name="Google Shape;431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432" name="Google Shape;432;p28"/>
          <p:cNvGrpSpPr/>
          <p:nvPr/>
        </p:nvGrpSpPr>
        <p:grpSpPr>
          <a:xfrm>
            <a:off x="931942" y="4191690"/>
            <a:ext cx="4806573" cy="1569660"/>
            <a:chOff x="1250115" y="4748179"/>
            <a:chExt cx="4806573" cy="1569660"/>
          </a:xfrm>
        </p:grpSpPr>
        <p:sp>
          <p:nvSpPr>
            <p:cNvPr id="433" name="Google Shape;433;p28"/>
            <p:cNvSpPr/>
            <p:nvPr/>
          </p:nvSpPr>
          <p:spPr>
            <a:xfrm rot="10800000" flipH="1">
              <a:off x="3079081" y="4748179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434" name="Google Shape;434;p28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435" name="Google Shape;435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6" name="Google Shape;436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43" name="Google Shape;443;p28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16</a:t>
            </a:r>
          </a:p>
        </p:txBody>
      </p:sp>
      <p:sp>
        <p:nvSpPr>
          <p:cNvPr id="23" name="직사각형 1">
            <a:extLst>
              <a:ext uri="{FF2B5EF4-FFF2-40B4-BE49-F238E27FC236}">
                <a16:creationId xmlns:a16="http://schemas.microsoft.com/office/drawing/2014/main" id="{2C854CAA-3AB4-4E8C-AC6B-5C357583E9C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4" name="그림 12">
            <a:extLst>
              <a:ext uri="{FF2B5EF4-FFF2-40B4-BE49-F238E27FC236}">
                <a16:creationId xmlns:a16="http://schemas.microsoft.com/office/drawing/2014/main" id="{D7F009BD-A7CC-4BD6-8D5D-BFAB6E103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50D2DC0-03D4-4C73-80ED-46BC12720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1" name="Google Shape;141;p16">
            <a:extLst>
              <a:ext uri="{FF2B5EF4-FFF2-40B4-BE49-F238E27FC236}">
                <a16:creationId xmlns:a16="http://schemas.microsoft.com/office/drawing/2014/main" id="{51CC0F70-E02E-4316-861A-DBAA15C80E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57">
            <a:extLst>
              <a:ext uri="{FF2B5EF4-FFF2-40B4-BE49-F238E27FC236}">
                <a16:creationId xmlns:a16="http://schemas.microsoft.com/office/drawing/2014/main" id="{1D6FCB7E-78C0-4B61-9236-5C48CA5D43F4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33" name="Google Shape;132;p15">
              <a:extLst>
                <a:ext uri="{FF2B5EF4-FFF2-40B4-BE49-F238E27FC236}">
                  <a16:creationId xmlns:a16="http://schemas.microsoft.com/office/drawing/2014/main" id="{5A80D70E-6A3B-4DEC-BEBF-A8B275F5777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31;p15">
              <a:extLst>
                <a:ext uri="{FF2B5EF4-FFF2-40B4-BE49-F238E27FC236}">
                  <a16:creationId xmlns:a16="http://schemas.microsoft.com/office/drawing/2014/main" id="{9D6B4165-358D-446D-BCDD-0219C78F350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133;p15">
              <a:extLst>
                <a:ext uri="{FF2B5EF4-FFF2-40B4-BE49-F238E27FC236}">
                  <a16:creationId xmlns:a16="http://schemas.microsoft.com/office/drawing/2014/main" id="{36EAA2F7-4B25-45F5-9EAB-AE42A9DB885A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134;p15">
              <a:extLst>
                <a:ext uri="{FF2B5EF4-FFF2-40B4-BE49-F238E27FC236}">
                  <a16:creationId xmlns:a16="http://schemas.microsoft.com/office/drawing/2014/main" id="{5CD79686-441F-4DEE-A94F-B5165217DAB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62">
              <a:extLst>
                <a:ext uri="{FF2B5EF4-FFF2-40B4-BE49-F238E27FC236}">
                  <a16:creationId xmlns:a16="http://schemas.microsoft.com/office/drawing/2014/main" id="{344E1E9B-FAB1-47D2-A316-2381109DF5E8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직사각형 27">
              <a:extLst>
                <a:ext uri="{FF2B5EF4-FFF2-40B4-BE49-F238E27FC236}">
                  <a16:creationId xmlns:a16="http://schemas.microsoft.com/office/drawing/2014/main" id="{38D17D6A-7B72-403D-88E2-80A64E8644CF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9" name="직사각형 29">
              <a:extLst>
                <a:ext uri="{FF2B5EF4-FFF2-40B4-BE49-F238E27FC236}">
                  <a16:creationId xmlns:a16="http://schemas.microsoft.com/office/drawing/2014/main" id="{27E84288-8FA2-4238-AC48-81AEE59E10E4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0" name="직사각형 28">
              <a:extLst>
                <a:ext uri="{FF2B5EF4-FFF2-40B4-BE49-F238E27FC236}">
                  <a16:creationId xmlns:a16="http://schemas.microsoft.com/office/drawing/2014/main" id="{D1D8CE63-AC75-4F25-9E96-FD2248198DAF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0" name="Google Shape;365;p24">
            <a:extLst>
              <a:ext uri="{FF2B5EF4-FFF2-40B4-BE49-F238E27FC236}">
                <a16:creationId xmlns:a16="http://schemas.microsoft.com/office/drawing/2014/main" id="{058AC998-0ECB-47D0-9EFE-DD95C9FAC92F}"/>
              </a:ext>
            </a:extLst>
          </p:cNvPr>
          <p:cNvSpPr/>
          <p:nvPr/>
        </p:nvSpPr>
        <p:spPr>
          <a:xfrm>
            <a:off x="3260772" y="235937"/>
            <a:ext cx="638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ko-KR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ja-JP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火災安全のポイント</a:t>
            </a:r>
            <a:endParaRPr sz="28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41" name="Rectangle 31">
            <a:extLst>
              <a:ext uri="{FF2B5EF4-FFF2-40B4-BE49-F238E27FC236}">
                <a16:creationId xmlns:a16="http://schemas.microsoft.com/office/drawing/2014/main" id="{0FFF1C95-7A99-4FF9-9F78-55C2A4425FAF}"/>
              </a:ext>
            </a:extLst>
          </p:cNvPr>
          <p:cNvSpPr/>
          <p:nvPr/>
        </p:nvSpPr>
        <p:spPr>
          <a:xfrm>
            <a:off x="424582" y="304270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42" name="직사각형 28">
            <a:extLst>
              <a:ext uri="{FF2B5EF4-FFF2-40B4-BE49-F238E27FC236}">
                <a16:creationId xmlns:a16="http://schemas.microsoft.com/office/drawing/2014/main" id="{39CFF6DB-A3D0-4C12-BA0D-C0D262B65B7C}"/>
              </a:ext>
            </a:extLst>
          </p:cNvPr>
          <p:cNvSpPr/>
          <p:nvPr/>
        </p:nvSpPr>
        <p:spPr>
          <a:xfrm>
            <a:off x="-2251885" y="29160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24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직사각형 1">
            <a:extLst>
              <a:ext uri="{FF2B5EF4-FFF2-40B4-BE49-F238E27FC236}">
                <a16:creationId xmlns:a16="http://schemas.microsoft.com/office/drawing/2014/main" id="{1A188421-D48A-40D5-93DB-C1F6E403A70C}"/>
              </a:ext>
            </a:extLst>
          </p:cNvPr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12">
            <a:extLst>
              <a:ext uri="{FF2B5EF4-FFF2-40B4-BE49-F238E27FC236}">
                <a16:creationId xmlns:a16="http://schemas.microsoft.com/office/drawing/2014/main" id="{61F10E4C-3B8E-488F-948A-827970C3AA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</p:spPr>
      </p:pic>
      <p:pic>
        <p:nvPicPr>
          <p:cNvPr id="6" name="그림 15">
            <a:extLst>
              <a:ext uri="{FF2B5EF4-FFF2-40B4-BE49-F238E27FC236}">
                <a16:creationId xmlns:a16="http://schemas.microsoft.com/office/drawing/2014/main" id="{EC699F83-CA08-4F64-91E6-09FA6537E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53" y="709050"/>
            <a:ext cx="1427928" cy="562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A9E6A4-8B9E-4DBE-BF81-7ECE1371D4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138"/>
          <a:stretch/>
        </p:blipFill>
        <p:spPr>
          <a:xfrm>
            <a:off x="794057" y="2271236"/>
            <a:ext cx="8789558" cy="2231127"/>
          </a:xfrm>
          <a:prstGeom prst="rect">
            <a:avLst/>
          </a:prstGeom>
        </p:spPr>
      </p:pic>
      <p:grpSp>
        <p:nvGrpSpPr>
          <p:cNvPr id="7" name="Group 1">
            <a:extLst>
              <a:ext uri="{FF2B5EF4-FFF2-40B4-BE49-F238E27FC236}">
                <a16:creationId xmlns:a16="http://schemas.microsoft.com/office/drawing/2014/main" id="{AB6B4331-7A20-4FBB-B868-3AE5508C92B6}"/>
              </a:ext>
            </a:extLst>
          </p:cNvPr>
          <p:cNvGrpSpPr/>
          <p:nvPr/>
        </p:nvGrpSpPr>
        <p:grpSpPr>
          <a:xfrm>
            <a:off x="869942" y="4403970"/>
            <a:ext cx="10032518" cy="400111"/>
            <a:chOff x="1397155" y="4403970"/>
            <a:chExt cx="8409879" cy="4001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BF667C-7105-450C-9A02-7379E1D9AC6D}"/>
                </a:ext>
              </a:extLst>
            </p:cNvPr>
            <p:cNvSpPr/>
            <p:nvPr/>
          </p:nvSpPr>
          <p:spPr>
            <a:xfrm>
              <a:off x="1397155" y="4403970"/>
              <a:ext cx="7252169" cy="40011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435C25-59FB-4D01-BBE7-388536D33CEE}"/>
                </a:ext>
              </a:extLst>
            </p:cNvPr>
            <p:cNvSpPr txBox="1"/>
            <p:nvPr/>
          </p:nvSpPr>
          <p:spPr>
            <a:xfrm>
              <a:off x="1685010" y="4403970"/>
              <a:ext cx="8122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  <a:latin typeface="Malgun Gothic" charset="-127"/>
                  <a:ea typeface="Malgun Gothic" charset="-127"/>
                  <a:cs typeface="Malgun Gothic" charset="-127"/>
                </a:rPr>
                <a:t>‘</a:t>
              </a:r>
              <a:r>
                <a:rPr lang="ko-KR" altLang="en-US" sz="2000" dirty="0">
                  <a:solidFill>
                    <a:schemeClr val="bg1"/>
                  </a:solidFill>
                  <a:latin typeface="Malgun Gothic" charset="-127"/>
                  <a:ea typeface="Malgun Gothic" charset="-127"/>
                  <a:cs typeface="Malgun Gothic" charset="-127"/>
                </a:rPr>
                <a:t>安全な社会、そして幸せな国民</a:t>
              </a:r>
              <a:r>
                <a:rPr lang="en-US" altLang="ko-KR" sz="2000" b="1" dirty="0">
                  <a:solidFill>
                    <a:schemeClr val="bg1"/>
                  </a:solidFill>
                  <a:latin typeface="Malgun Gothic" charset="-127"/>
                  <a:ea typeface="Malgun Gothic" charset="-127"/>
                  <a:cs typeface="Malgun Gothic" charset="-127"/>
                </a:rPr>
                <a:t>’ </a:t>
              </a:r>
              <a:r>
                <a:rPr lang="ko-KR" altLang="en-US" sz="2000" dirty="0">
                  <a:solidFill>
                    <a:schemeClr val="bg1"/>
                  </a:solidFill>
                  <a:latin typeface="Malgun Gothic" charset="-127"/>
                  <a:ea typeface="Malgun Gothic" charset="-127"/>
                  <a:cs typeface="Malgun Gothic" charset="-127"/>
                </a:rPr>
                <a:t>その中に消防安全教育があります。</a:t>
              </a:r>
            </a:p>
          </p:txBody>
        </p:sp>
      </p:grpSp>
      <p:sp>
        <p:nvSpPr>
          <p:cNvPr id="14" name="Google Shape;128;p15"/>
          <p:cNvSpPr/>
          <p:nvPr/>
        </p:nvSpPr>
        <p:spPr>
          <a:xfrm>
            <a:off x="1445558" y="252225"/>
            <a:ext cx="4585813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ja-JP" altLang="en-US" sz="2800" b="1" dirty="0">
                <a:solidFill>
                  <a:srgbClr val="1F3864"/>
                </a:solidFill>
                <a:latin typeface="Malgun Gothic"/>
                <a:ea typeface="Malgun Gothic"/>
                <a:cs typeface="Malgun Gothic"/>
                <a:sym typeface="Malgun Gothic"/>
              </a:rPr>
              <a:t>カラオケでの火災</a:t>
            </a:r>
            <a:endParaRPr lang="ja-JP" altLang="en-US"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2" y="322735"/>
            <a:ext cx="436918" cy="4346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슬라이드 번호 개체 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altLang="ko-KR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7867062"/>
      </p:ext>
    </p:extLst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600" b="0" i="0" u="none" strike="noStrike" cap="none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</a:t>
            </a:r>
            <a:r>
              <a:rPr lang="ko-KR" sz="2400" b="0" i="0" u="none" strike="noStrike" cap="none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ontents</a:t>
            </a:r>
            <a:endParaRPr sz="2400" b="0" i="0" u="none" strike="noStrike" cap="none">
              <a:solidFill>
                <a:schemeClr val="lt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111" name="Google Shape;111;p14"/>
          <p:cNvSpPr/>
          <p:nvPr/>
        </p:nvSpPr>
        <p:spPr>
          <a:xfrm>
            <a:off x="-1321277" y="1709574"/>
            <a:ext cx="1050286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8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カラオケでの火災</a:t>
            </a:r>
            <a:endParaRPr lang="ja-JP" altLang="en-US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12" name="Google Shape;112;p14"/>
          <p:cNvCxnSpPr/>
          <p:nvPr/>
        </p:nvCxnSpPr>
        <p:spPr>
          <a:xfrm>
            <a:off x="2397115" y="1425639"/>
            <a:ext cx="0" cy="76944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113" name="Google Shape;113;p14"/>
          <p:cNvGrpSpPr/>
          <p:nvPr/>
        </p:nvGrpSpPr>
        <p:grpSpPr>
          <a:xfrm>
            <a:off x="420304" y="5584560"/>
            <a:ext cx="2820276" cy="1180814"/>
            <a:chOff x="420304" y="5584560"/>
            <a:chExt cx="2820276" cy="1180814"/>
          </a:xfrm>
        </p:grpSpPr>
        <p:grpSp>
          <p:nvGrpSpPr>
            <p:cNvPr id="114" name="Google Shape;114;p14"/>
            <p:cNvGrpSpPr/>
            <p:nvPr/>
          </p:nvGrpSpPr>
          <p:grpSpPr>
            <a:xfrm>
              <a:off x="1097108" y="5910484"/>
              <a:ext cx="1240472" cy="819190"/>
              <a:chOff x="1109808" y="5910484"/>
              <a:chExt cx="1240472" cy="819190"/>
            </a:xfrm>
          </p:grpSpPr>
          <p:pic>
            <p:nvPicPr>
              <p:cNvPr id="115" name="Google Shape;115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109808" y="5910484"/>
                <a:ext cx="563385" cy="817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69132" y="5910484"/>
                <a:ext cx="581148" cy="81919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7" name="Google Shape;117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0304" y="5907187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464786" y="5584560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14"/>
          <p:cNvSpPr txBox="1"/>
          <p:nvPr/>
        </p:nvSpPr>
        <p:spPr>
          <a:xfrm>
            <a:off x="2450916" y="1331285"/>
            <a:ext cx="19301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0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[</a:t>
            </a:r>
            <a:r>
              <a:rPr lang="ja-JP" altLang="en-US" sz="20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エピソード</a:t>
            </a:r>
            <a:r>
              <a:rPr lang="en-US" altLang="ja-JP" sz="20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.9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]</a:t>
            </a:r>
            <a:endParaRPr sz="20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120" name="Google Shape;12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44781" y="4158136"/>
            <a:ext cx="2828820" cy="256656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>
            <a:off x="1053619" y="1999361"/>
            <a:ext cx="77466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endParaRPr lang="ja-JP" altLang="en-US" sz="24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ja-JP" altLang="en-US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カラオケの安全不足の原因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</a:t>
            </a:r>
            <a:r>
              <a:rPr lang="ko-KR" altLang="en-US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4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</a:t>
            </a:r>
          </a:p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ja-JP" altLang="en-US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公共の場所での火災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 </a:t>
            </a:r>
            <a:r>
              <a:rPr lang="en-US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5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</a:t>
            </a:r>
          </a:p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ja-JP" altLang="en-US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カラオケの火災原因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</a:t>
            </a:r>
            <a:r>
              <a:rPr lang="ko-KR" altLang="en-US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 </a:t>
            </a:r>
            <a:r>
              <a:rPr lang="en-US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8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</a:t>
            </a:r>
          </a:p>
          <a:p>
            <a:pPr marL="457200" lvl="0" indent="-457200">
              <a:lnSpc>
                <a:spcPct val="150000"/>
              </a:lnSpc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ja-JP" altLang="en-US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安全と脱出の方法 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_ 1</a:t>
            </a:r>
            <a:r>
              <a:rPr lang="en-US" altLang="ko-KR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3</a:t>
            </a:r>
            <a:r>
              <a:rPr lang="en-US" altLang="ja-JP" sz="2400" b="1" dirty="0">
                <a:solidFill>
                  <a:schemeClr val="accen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p</a:t>
            </a:r>
            <a:endParaRPr sz="2400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15" name="직사각형 2">
            <a:extLst>
              <a:ext uri="{FF2B5EF4-FFF2-40B4-BE49-F238E27FC236}">
                <a16:creationId xmlns:a16="http://schemas.microsoft.com/office/drawing/2014/main" id="{E53D113C-B46C-449A-A32E-79484C616A1F}"/>
              </a:ext>
            </a:extLst>
          </p:cNvPr>
          <p:cNvSpPr/>
          <p:nvPr/>
        </p:nvSpPr>
        <p:spPr>
          <a:xfrm>
            <a:off x="7340138" y="116378"/>
            <a:ext cx="2466843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16" name="그림 14">
            <a:extLst>
              <a:ext uri="{FF2B5EF4-FFF2-40B4-BE49-F238E27FC236}">
                <a16:creationId xmlns:a16="http://schemas.microsoft.com/office/drawing/2014/main" id="{9291BE98-4B87-409B-BF27-EEDC07B0DA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556191" y="134911"/>
            <a:ext cx="1250790" cy="629140"/>
          </a:xfrm>
          <a:prstGeom prst="rect">
            <a:avLst/>
          </a:prstGeom>
        </p:spPr>
      </p:pic>
      <p:pic>
        <p:nvPicPr>
          <p:cNvPr id="17" name="그림 15">
            <a:extLst>
              <a:ext uri="{FF2B5EF4-FFF2-40B4-BE49-F238E27FC236}">
                <a16:creationId xmlns:a16="http://schemas.microsoft.com/office/drawing/2014/main" id="{82B76761-2E86-4C94-B9C7-20F342BA50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74" y="126136"/>
            <a:ext cx="1661012" cy="653860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A08B9747-7784-4742-BF7C-9615F10F68AB}"/>
              </a:ext>
            </a:extLst>
          </p:cNvPr>
          <p:cNvSpPr/>
          <p:nvPr/>
        </p:nvSpPr>
        <p:spPr>
          <a:xfrm>
            <a:off x="285543" y="6527731"/>
            <a:ext cx="2996103" cy="282344"/>
          </a:xfrm>
          <a:prstGeom prst="rect">
            <a:avLst/>
          </a:prstGeom>
          <a:solidFill>
            <a:srgbClr val="A1D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24" name="직사각형 21">
            <a:extLst>
              <a:ext uri="{FF2B5EF4-FFF2-40B4-BE49-F238E27FC236}">
                <a16:creationId xmlns:a16="http://schemas.microsoft.com/office/drawing/2014/main" id="{C62D08D3-A8A2-4107-BD02-07FE2C03F0FC}"/>
              </a:ext>
            </a:extLst>
          </p:cNvPr>
          <p:cNvSpPr/>
          <p:nvPr/>
        </p:nvSpPr>
        <p:spPr>
          <a:xfrm>
            <a:off x="462685" y="6517837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無効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5" name="직사각형 22">
            <a:extLst>
              <a:ext uri="{FF2B5EF4-FFF2-40B4-BE49-F238E27FC236}">
                <a16:creationId xmlns:a16="http://schemas.microsoft.com/office/drawing/2014/main" id="{482DBEE4-9DB7-4E35-888D-0C7D963978CF}"/>
              </a:ext>
            </a:extLst>
          </p:cNvPr>
          <p:cNvSpPr/>
          <p:nvPr/>
        </p:nvSpPr>
        <p:spPr>
          <a:xfrm>
            <a:off x="1170478" y="6517182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女性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직사각형 23">
            <a:extLst>
              <a:ext uri="{FF2B5EF4-FFF2-40B4-BE49-F238E27FC236}">
                <a16:creationId xmlns:a16="http://schemas.microsoft.com/office/drawing/2014/main" id="{148B7938-7B14-4D4B-9709-7F8CD72A2550}"/>
              </a:ext>
            </a:extLst>
          </p:cNvPr>
          <p:cNvSpPr/>
          <p:nvPr/>
        </p:nvSpPr>
        <p:spPr>
          <a:xfrm>
            <a:off x="1818985" y="6527730"/>
            <a:ext cx="49244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老人</a:t>
            </a:r>
            <a:endParaRPr lang="en-US" altLang="ko-KR" sz="4000" b="1" cap="none" spc="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7" name="직사각형 24">
            <a:extLst>
              <a:ext uri="{FF2B5EF4-FFF2-40B4-BE49-F238E27FC236}">
                <a16:creationId xmlns:a16="http://schemas.microsoft.com/office/drawing/2014/main" id="{F61A77B2-02DA-4D14-A9F9-8E65A50660C8}"/>
              </a:ext>
            </a:extLst>
          </p:cNvPr>
          <p:cNvSpPr/>
          <p:nvPr/>
        </p:nvSpPr>
        <p:spPr>
          <a:xfrm>
            <a:off x="2323281" y="6467600"/>
            <a:ext cx="10997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1800" b="1" dirty="0">
                <a:solidFill>
                  <a:srgbClr val="005A8D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外国人</a:t>
            </a:r>
            <a:endParaRPr lang="en-US" altLang="ko-KR" sz="5400" b="1" cap="none" spc="0" dirty="0">
              <a:ln w="0"/>
              <a:solidFill>
                <a:srgbClr val="005A8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1883" y="1802707"/>
            <a:ext cx="4404006" cy="4037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6"/>
          <p:cNvGrpSpPr/>
          <p:nvPr/>
        </p:nvGrpSpPr>
        <p:grpSpPr>
          <a:xfrm>
            <a:off x="978777" y="1257142"/>
            <a:ext cx="4806573" cy="1569660"/>
            <a:chOff x="1250115" y="1974826"/>
            <a:chExt cx="4806573" cy="1569660"/>
          </a:xfrm>
        </p:grpSpPr>
        <p:sp>
          <p:nvSpPr>
            <p:cNvPr id="151" name="Google Shape;151;p16"/>
            <p:cNvSpPr/>
            <p:nvPr/>
          </p:nvSpPr>
          <p:spPr>
            <a:xfrm>
              <a:off x="3083141" y="197482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152" name="Google Shape;152;p16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53" name="Google Shape;153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54" name="Google Shape;154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155" name="Google Shape;155;p16"/>
          <p:cNvSpPr txBox="1"/>
          <p:nvPr/>
        </p:nvSpPr>
        <p:spPr>
          <a:xfrm>
            <a:off x="1139077" y="1956143"/>
            <a:ext cx="4135755" cy="186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大音量の音楽と歌声のせいで、</a:t>
            </a:r>
            <a:endParaRPr lang="en-US" altLang="ja-JP"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ほとんどの人はすぐに火事に気付かず、時間がたってから気付くため、</a:t>
            </a:r>
            <a:endParaRPr lang="en-US" altLang="ja-JP"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sz="18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多くの被害が発生する。</a:t>
            </a:r>
            <a:endParaRPr sz="18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156" name="Google Shape;156;p16"/>
          <p:cNvSpPr txBox="1"/>
          <p:nvPr/>
        </p:nvSpPr>
        <p:spPr>
          <a:xfrm>
            <a:off x="434727" y="3557546"/>
            <a:ext cx="5904840" cy="200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endParaRPr lang="ja-JP" altLang="en-US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カラオケに入る前に、</a:t>
            </a:r>
            <a:r>
              <a:rPr lang="en-US" altLang="ja-JP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</a:t>
            </a: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ヵ所以上の非常口を把握すること。</a:t>
            </a:r>
            <a:endParaRPr lang="en-US" altLang="ja-JP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機械が急に壊れたり、火災の通知が表示された場合は、</a:t>
            </a:r>
            <a:endParaRPr lang="en-US" altLang="ja-JP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 algn="ctr">
              <a:lnSpc>
                <a:spcPct val="150000"/>
              </a:lnSpc>
            </a:pPr>
            <a:r>
              <a:rPr lang="ja-JP" altLang="en-US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落ち着いてすぐに避難する。</a:t>
            </a:r>
            <a:endParaRPr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grpSp>
        <p:nvGrpSpPr>
          <p:cNvPr id="157" name="Google Shape;157;p16"/>
          <p:cNvGrpSpPr/>
          <p:nvPr/>
        </p:nvGrpSpPr>
        <p:grpSpPr>
          <a:xfrm>
            <a:off x="978777" y="5346813"/>
            <a:ext cx="4806573" cy="511371"/>
            <a:chOff x="1250115" y="5830070"/>
            <a:chExt cx="4806573" cy="511371"/>
          </a:xfrm>
        </p:grpSpPr>
        <p:sp>
          <p:nvSpPr>
            <p:cNvPr id="158" name="Google Shape;158;p16"/>
            <p:cNvSpPr/>
            <p:nvPr/>
          </p:nvSpPr>
          <p:spPr>
            <a:xfrm rot="10800000" flipH="1">
              <a:off x="3120130" y="6001241"/>
              <a:ext cx="10923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159" name="Google Shape;159;p16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60" name="Google Shape;160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61" name="Google Shape;161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62" name="Google Shape;162;p16"/>
          <p:cNvGrpSpPr/>
          <p:nvPr/>
        </p:nvGrpSpPr>
        <p:grpSpPr>
          <a:xfrm>
            <a:off x="334599" y="103994"/>
            <a:ext cx="7891791" cy="630625"/>
            <a:chOff x="334599" y="103994"/>
            <a:chExt cx="7891791" cy="630625"/>
          </a:xfrm>
        </p:grpSpPr>
        <p:sp>
          <p:nvSpPr>
            <p:cNvPr id="163" name="Google Shape;163;p16"/>
            <p:cNvSpPr/>
            <p:nvPr/>
          </p:nvSpPr>
          <p:spPr>
            <a:xfrm>
              <a:off x="914790" y="103994"/>
              <a:ext cx="73116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</a:pPr>
              <a:r>
                <a:rPr lang="ja-JP" altLang="en-US" sz="2800" b="1" dirty="0">
                  <a:solidFill>
                    <a:schemeClr val="accent1">
                      <a:lumMod val="50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カラオケの安全不足の原因</a:t>
              </a:r>
              <a:endParaRPr lang="ja-JP" altLang="en-US" sz="44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34599" y="242610"/>
              <a:ext cx="450761" cy="492009"/>
            </a:xfrm>
            <a:prstGeom prst="rect">
              <a:avLst/>
            </a:prstGeom>
            <a:solidFill>
              <a:srgbClr val="0020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2600" b="1" dirty="0">
                  <a:solidFill>
                    <a:schemeClr val="lt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1</a:t>
              </a:r>
              <a:endParaRPr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</p:grpSp>
      <p:sp>
        <p:nvSpPr>
          <p:cNvPr id="26" name="직사각형 1">
            <a:extLst>
              <a:ext uri="{FF2B5EF4-FFF2-40B4-BE49-F238E27FC236}">
                <a16:creationId xmlns:a16="http://schemas.microsoft.com/office/drawing/2014/main" id="{E558BC81-AD0D-4362-B370-86E455270CFF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7" name="그림 12">
            <a:extLst>
              <a:ext uri="{FF2B5EF4-FFF2-40B4-BE49-F238E27FC236}">
                <a16:creationId xmlns:a16="http://schemas.microsoft.com/office/drawing/2014/main" id="{A5589C90-A70C-4991-BDC5-194DE69D96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FDD85FB-0C11-49D4-9AF8-8F6062822D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34" name="Google Shape;141;p16">
            <a:extLst>
              <a:ext uri="{FF2B5EF4-FFF2-40B4-BE49-F238E27FC236}">
                <a16:creationId xmlns:a16="http://schemas.microsoft.com/office/drawing/2014/main" id="{EA2EC60B-0553-48DD-94A1-DB72BC03D0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41;p16">
            <a:extLst>
              <a:ext uri="{FF2B5EF4-FFF2-40B4-BE49-F238E27FC236}">
                <a16:creationId xmlns:a16="http://schemas.microsoft.com/office/drawing/2014/main" id="{E48764AA-B01F-4232-AE9F-56A952C1C4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roup 57">
            <a:extLst>
              <a:ext uri="{FF2B5EF4-FFF2-40B4-BE49-F238E27FC236}">
                <a16:creationId xmlns:a16="http://schemas.microsoft.com/office/drawing/2014/main" id="{EDD4DFF0-AE01-455A-9004-7CD908613D08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46" name="Google Shape;132;p15">
              <a:extLst>
                <a:ext uri="{FF2B5EF4-FFF2-40B4-BE49-F238E27FC236}">
                  <a16:creationId xmlns:a16="http://schemas.microsoft.com/office/drawing/2014/main" id="{1EEF3EE8-7541-4E1D-B691-A91A37EC7F2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31;p15">
              <a:extLst>
                <a:ext uri="{FF2B5EF4-FFF2-40B4-BE49-F238E27FC236}">
                  <a16:creationId xmlns:a16="http://schemas.microsoft.com/office/drawing/2014/main" id="{49956C59-D132-4091-8AA1-4C157647EB1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33;p15">
              <a:extLst>
                <a:ext uri="{FF2B5EF4-FFF2-40B4-BE49-F238E27FC236}">
                  <a16:creationId xmlns:a16="http://schemas.microsoft.com/office/drawing/2014/main" id="{53DAF6B6-6D3D-4FE5-84BD-BA99892B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134;p15">
              <a:extLst>
                <a:ext uri="{FF2B5EF4-FFF2-40B4-BE49-F238E27FC236}">
                  <a16:creationId xmlns:a16="http://schemas.microsoft.com/office/drawing/2014/main" id="{E7A6166E-D5D1-4760-88D6-B6556A0F24E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62">
              <a:extLst>
                <a:ext uri="{FF2B5EF4-FFF2-40B4-BE49-F238E27FC236}">
                  <a16:creationId xmlns:a16="http://schemas.microsoft.com/office/drawing/2014/main" id="{46EE2A16-AF15-4751-B875-8D524472D5BB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27">
              <a:extLst>
                <a:ext uri="{FF2B5EF4-FFF2-40B4-BE49-F238E27FC236}">
                  <a16:creationId xmlns:a16="http://schemas.microsoft.com/office/drawing/2014/main" id="{3AEEDE1E-E0DC-402D-978E-A0097A81B6C5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9">
              <a:extLst>
                <a:ext uri="{FF2B5EF4-FFF2-40B4-BE49-F238E27FC236}">
                  <a16:creationId xmlns:a16="http://schemas.microsoft.com/office/drawing/2014/main" id="{0561768C-11FC-4662-8BAB-F40E8E8D92A6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직사각형 28">
              <a:extLst>
                <a:ext uri="{FF2B5EF4-FFF2-40B4-BE49-F238E27FC236}">
                  <a16:creationId xmlns:a16="http://schemas.microsoft.com/office/drawing/2014/main" id="{9C9A1880-5E26-41B4-B2E3-37BB454CC66E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" name="슬라이드 번호 개체 틀 2"/>
          <p:cNvSpPr>
            <a:spLocks noGrp="1"/>
          </p:cNvSpPr>
          <p:nvPr>
            <p:ph type="sldNum" idx="12"/>
          </p:nvPr>
        </p:nvSpPr>
        <p:spPr>
          <a:xfrm>
            <a:off x="3254321" y="6403198"/>
            <a:ext cx="2227421" cy="366055"/>
          </a:xfrm>
        </p:spPr>
        <p:txBody>
          <a:bodyPr/>
          <a:lstStyle/>
          <a:p>
            <a:fld id="{00000000-1234-1234-1234-123412341234}" type="slidenum">
              <a:rPr lang="en-US" altLang="ko-KR" smtClean="0"/>
              <a:pPr/>
              <a:t>3</a:t>
            </a:fld>
            <a:endParaRPr lang="ko-KR" altLang="en-US" dirty="0"/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" name="Google Shape;171;p17"/>
          <p:cNvGraphicFramePr/>
          <p:nvPr>
            <p:extLst>
              <p:ext uri="{D42A27DB-BD31-4B8C-83A1-F6EECF244321}">
                <p14:modId xmlns:p14="http://schemas.microsoft.com/office/powerpoint/2010/main" val="4134507168"/>
              </p:ext>
            </p:extLst>
          </p:nvPr>
        </p:nvGraphicFramePr>
        <p:xfrm>
          <a:off x="1194963" y="1390567"/>
          <a:ext cx="7509725" cy="3315780"/>
        </p:xfrm>
        <a:graphic>
          <a:graphicData uri="http://schemas.openxmlformats.org/drawingml/2006/table">
            <a:tbl>
              <a:tblPr>
                <a:noFill/>
                <a:tableStyleId>{164C0A29-E00C-4BC5-AC6C-DE6C6F0B69AC}</a:tableStyleId>
              </a:tblPr>
              <a:tblGrid>
                <a:gridCol w="1175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3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区分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全体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一般的な建物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12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複数の店舗が入った建物</a:t>
                      </a:r>
                      <a:endParaRPr sz="10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0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火災</a:t>
                      </a:r>
                      <a:r>
                        <a:rPr lang="ja-JP" altLang="en-US" sz="10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件数</a:t>
                      </a:r>
                      <a:endParaRPr sz="10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死傷者数</a:t>
                      </a:r>
                      <a:endParaRPr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1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火災</a:t>
                      </a:r>
                      <a:r>
                        <a:rPr lang="ja-JP" altLang="en-US" sz="11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件数</a:t>
                      </a:r>
                      <a:endParaRPr lang="en-US" altLang="ko-KR" sz="110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死傷者数</a:t>
                      </a:r>
                      <a:endParaRPr lang="ja-JP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1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火災</a:t>
                      </a:r>
                      <a:r>
                        <a:rPr lang="ja-JP" altLang="en-US" sz="11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件数</a:t>
                      </a:r>
                      <a:endParaRPr lang="en-US" altLang="ko-KR" sz="1100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altLang="en-US" sz="900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死傷者数</a:t>
                      </a:r>
                      <a:endParaRPr lang="ja-JP" altLang="en-US" sz="9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altLang="en-US" sz="14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合計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216,498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11,089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213,398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10,820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3,101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269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98.57%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97.52%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1.43%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2.48%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2018</a:t>
                      </a:r>
                      <a:r>
                        <a:rPr lang="ko-KR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年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42,337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2,594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41,773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2,477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565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117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2017</a:t>
                      </a:r>
                      <a:r>
                        <a:rPr lang="ko-KR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年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44,178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2,197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43,599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2,175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579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2016</a:t>
                      </a:r>
                      <a:r>
                        <a:rPr lang="ko-KR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年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43,413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2,024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42,700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1,964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713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2015</a:t>
                      </a:r>
                      <a:r>
                        <a:rPr lang="ko-KR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年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44,435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2,093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43,870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2,058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565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2014</a:t>
                      </a:r>
                      <a:r>
                        <a:rPr lang="ko-KR" altLang="en-US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年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42,135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2,181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41,517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2,154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608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804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  <a:endParaRPr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2" name="Google Shape;172;p17"/>
          <p:cNvSpPr/>
          <p:nvPr/>
        </p:nvSpPr>
        <p:spPr>
          <a:xfrm>
            <a:off x="1974913" y="4915575"/>
            <a:ext cx="6573370" cy="959811"/>
          </a:xfrm>
          <a:prstGeom prst="rect">
            <a:avLst/>
          </a:prstGeom>
          <a:solidFill>
            <a:srgbClr val="FEE599"/>
          </a:solidFill>
          <a:ln w="19050" cap="flat" cmpd="sng">
            <a:solidFill>
              <a:srgbClr val="FFFF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ja-JP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ja-JP" altLang="en-US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年間で</a:t>
            </a:r>
            <a:r>
              <a:rPr lang="en-US" altLang="ja-JP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3101</a:t>
            </a:r>
            <a:r>
              <a:rPr lang="ja-JP" altLang="en-US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件の火災、これは火災総数の</a:t>
            </a:r>
            <a:r>
              <a:rPr lang="en-US" altLang="ja-JP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1.43</a:t>
            </a:r>
            <a:r>
              <a:rPr lang="ja-JP" altLang="en-US" sz="1800" b="0" i="0" dirty="0">
                <a:solidFill>
                  <a:srgbClr val="222222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％を占める</a:t>
            </a:r>
            <a:endParaRPr lang="en-US" altLang="ko-KR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/>
            <a:endParaRPr lang="ja-JP" altLang="en-US" sz="1600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  <a:p>
            <a:pPr lvl="0"/>
            <a:r>
              <a:rPr lang="ja-JP" altLang="en-US"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死傷者数は</a:t>
            </a:r>
            <a:r>
              <a:rPr lang="en-US" altLang="ja-JP"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269</a:t>
            </a:r>
            <a:r>
              <a:rPr lang="ja-JP" altLang="en-US"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人で、</a:t>
            </a:r>
            <a:r>
              <a:rPr lang="en-US" altLang="ja-JP"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2.48</a:t>
            </a:r>
            <a:r>
              <a:rPr lang="ja-JP" altLang="en-US" sz="1800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％を占めていることが分かる</a:t>
            </a:r>
            <a:endParaRPr sz="16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8137139" y="5223529"/>
            <a:ext cx="288772" cy="34390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1137627" y="242926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7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公共の場所での火災</a:t>
            </a:r>
            <a:endParaRPr lang="ja-JP" altLang="en-US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직사각형 1">
            <a:extLst>
              <a:ext uri="{FF2B5EF4-FFF2-40B4-BE49-F238E27FC236}">
                <a16:creationId xmlns:a16="http://schemas.microsoft.com/office/drawing/2014/main" id="{0F3DBF46-AB5C-48DF-B47C-9B605E3DB5DE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C0E68CEB-C306-4420-94C0-32EA1907E5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CEC2A45-BDA1-48BE-8913-8ED91E493E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8" name="Google Shape;141;p16">
            <a:extLst>
              <a:ext uri="{FF2B5EF4-FFF2-40B4-BE49-F238E27FC236}">
                <a16:creationId xmlns:a16="http://schemas.microsoft.com/office/drawing/2014/main" id="{7E71A72F-BD31-47D0-B9D4-DAF474CE7C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41;p16">
            <a:extLst>
              <a:ext uri="{FF2B5EF4-FFF2-40B4-BE49-F238E27FC236}">
                <a16:creationId xmlns:a16="http://schemas.microsoft.com/office/drawing/2014/main" id="{46581619-23A7-481B-90C5-2DBE6FBB9B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roup 57">
            <a:extLst>
              <a:ext uri="{FF2B5EF4-FFF2-40B4-BE49-F238E27FC236}">
                <a16:creationId xmlns:a16="http://schemas.microsoft.com/office/drawing/2014/main" id="{749C791E-1720-420E-961A-EA96E37F80FE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45" name="Google Shape;132;p15">
              <a:extLst>
                <a:ext uri="{FF2B5EF4-FFF2-40B4-BE49-F238E27FC236}">
                  <a16:creationId xmlns:a16="http://schemas.microsoft.com/office/drawing/2014/main" id="{5AF45C77-EC30-4D70-B923-AD3AB6C7518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31;p15">
              <a:extLst>
                <a:ext uri="{FF2B5EF4-FFF2-40B4-BE49-F238E27FC236}">
                  <a16:creationId xmlns:a16="http://schemas.microsoft.com/office/drawing/2014/main" id="{0586A0C6-7909-4CC0-9706-6DFA213807F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33;p15">
              <a:extLst>
                <a:ext uri="{FF2B5EF4-FFF2-40B4-BE49-F238E27FC236}">
                  <a16:creationId xmlns:a16="http://schemas.microsoft.com/office/drawing/2014/main" id="{D970EAC5-6BD9-466B-93FA-DFB13248B8B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34;p15">
              <a:extLst>
                <a:ext uri="{FF2B5EF4-FFF2-40B4-BE49-F238E27FC236}">
                  <a16:creationId xmlns:a16="http://schemas.microsoft.com/office/drawing/2014/main" id="{23DCCF70-EB8A-4532-BE94-68E560A591A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E90F2918-0026-40E7-9EF0-7FDDB9B7C938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직사각형 27">
              <a:extLst>
                <a:ext uri="{FF2B5EF4-FFF2-40B4-BE49-F238E27FC236}">
                  <a16:creationId xmlns:a16="http://schemas.microsoft.com/office/drawing/2014/main" id="{7B482FAC-32C6-44FC-A724-A00DC9219AAE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29">
              <a:extLst>
                <a:ext uri="{FF2B5EF4-FFF2-40B4-BE49-F238E27FC236}">
                  <a16:creationId xmlns:a16="http://schemas.microsoft.com/office/drawing/2014/main" id="{64489EA5-76B4-4C05-B1A4-5A933ED5DB2B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8">
              <a:extLst>
                <a:ext uri="{FF2B5EF4-FFF2-40B4-BE49-F238E27FC236}">
                  <a16:creationId xmlns:a16="http://schemas.microsoft.com/office/drawing/2014/main" id="{DA7DA8B2-76DF-4E92-B896-6AF4BD701D2D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4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idx="12"/>
          </p:nvPr>
        </p:nvSpPr>
        <p:spPr>
          <a:xfrm>
            <a:off x="3063415" y="6363443"/>
            <a:ext cx="2227421" cy="366055"/>
          </a:xfrm>
        </p:spPr>
        <p:txBody>
          <a:bodyPr/>
          <a:lstStyle/>
          <a:p>
            <a:fld id="{00000000-1234-1234-1234-123412341234}" type="slidenum">
              <a:rPr lang="en-US" altLang="ko-KR" smtClean="0"/>
              <a:pPr/>
              <a:t>4</a:t>
            </a:fld>
            <a:endParaRPr lang="ko-KR" altLang="en-US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97" y="-530"/>
            <a:ext cx="9897192" cy="6875463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r" rotWithShape="0">
              <a:srgbClr val="000000">
                <a:alpha val="40000"/>
              </a:srgbClr>
            </a:outerShdw>
          </a:effectLst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79" y="1482077"/>
            <a:ext cx="4311831" cy="388231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/>
          <p:nvPr/>
        </p:nvSpPr>
        <p:spPr>
          <a:xfrm>
            <a:off x="5657340" y="2042802"/>
            <a:ext cx="4530140" cy="26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ja-JP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公共の場所での火災件数は、</a:t>
            </a:r>
            <a: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ja-JP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飲食店より少ないが、</a:t>
            </a:r>
            <a: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ja-JP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負傷者の割合はカラオケのほうが大きい</a:t>
            </a:r>
            <a:endParaRPr lang="en-US" altLang="ja-JP" sz="18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endParaRPr lang="en-US" altLang="ja-JP" sz="18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ja-JP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その理由は、</a:t>
            </a:r>
            <a: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ja-JP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狭い空間に仕切りで多くの</a:t>
            </a:r>
            <a: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en-US" altLang="ja-JP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ja-JP" altLang="en-US" sz="18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部屋が存在し、通路が狭いため</a:t>
            </a:r>
            <a:endParaRPr sz="1600" b="1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grpSp>
        <p:nvGrpSpPr>
          <p:cNvPr id="190" name="Google Shape;190;p18"/>
          <p:cNvGrpSpPr/>
          <p:nvPr/>
        </p:nvGrpSpPr>
        <p:grpSpPr>
          <a:xfrm>
            <a:off x="5534788" y="1166781"/>
            <a:ext cx="4060747" cy="1554493"/>
            <a:chOff x="1250115" y="1819431"/>
            <a:chExt cx="4806573" cy="1893085"/>
          </a:xfrm>
        </p:grpSpPr>
        <p:sp>
          <p:nvSpPr>
            <p:cNvPr id="191" name="Google Shape;191;p18"/>
            <p:cNvSpPr/>
            <p:nvPr/>
          </p:nvSpPr>
          <p:spPr>
            <a:xfrm>
              <a:off x="3121293" y="1819431"/>
              <a:ext cx="1134573" cy="1893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192" name="Google Shape;192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3" name="Google Shape;193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4" name="Google Shape;194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95" name="Google Shape;195;p18"/>
          <p:cNvGrpSpPr/>
          <p:nvPr/>
        </p:nvGrpSpPr>
        <p:grpSpPr>
          <a:xfrm>
            <a:off x="5534788" y="4557406"/>
            <a:ext cx="4060747" cy="1555736"/>
            <a:chOff x="1250115" y="1974823"/>
            <a:chExt cx="4806573" cy="1894599"/>
          </a:xfrm>
        </p:grpSpPr>
        <p:sp>
          <p:nvSpPr>
            <p:cNvPr id="196" name="Google Shape;196;p18"/>
            <p:cNvSpPr/>
            <p:nvPr/>
          </p:nvSpPr>
          <p:spPr>
            <a:xfrm>
              <a:off x="3083140" y="1974823"/>
              <a:ext cx="1134573" cy="1894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”</a:t>
              </a:r>
              <a:endParaRPr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197" name="Google Shape;197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98" name="Google Shape;198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99" name="Google Shape;199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4" name="직사각형 1">
            <a:extLst>
              <a:ext uri="{FF2B5EF4-FFF2-40B4-BE49-F238E27FC236}">
                <a16:creationId xmlns:a16="http://schemas.microsoft.com/office/drawing/2014/main" id="{C4E11984-3A1F-40E9-94A3-1A78DD940307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5" name="그림 12">
            <a:extLst>
              <a:ext uri="{FF2B5EF4-FFF2-40B4-BE49-F238E27FC236}">
                <a16:creationId xmlns:a16="http://schemas.microsoft.com/office/drawing/2014/main" id="{140D5D61-16F3-40A4-A169-3A550497BA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F6AD665-D324-4C5E-BF9C-E748C5A9FD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2020A17-05E2-4517-92F6-E515D86EF679}"/>
              </a:ext>
            </a:extLst>
          </p:cNvPr>
          <p:cNvSpPr/>
          <p:nvPr/>
        </p:nvSpPr>
        <p:spPr>
          <a:xfrm>
            <a:off x="1161093" y="4155119"/>
            <a:ext cx="3956727" cy="645459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44E6BDD-2A05-42E7-A390-D22F92F5EE75}"/>
              </a:ext>
            </a:extLst>
          </p:cNvPr>
          <p:cNvSpPr/>
          <p:nvPr/>
        </p:nvSpPr>
        <p:spPr>
          <a:xfrm rot="19022641">
            <a:off x="1473440" y="4403518"/>
            <a:ext cx="7232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b="0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飲食店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8A6CB82-407E-4F78-86D8-1CF70F5D2D2A}"/>
              </a:ext>
            </a:extLst>
          </p:cNvPr>
          <p:cNvSpPr/>
          <p:nvPr/>
        </p:nvSpPr>
        <p:spPr>
          <a:xfrm rot="19022641">
            <a:off x="2106435" y="4361694"/>
            <a:ext cx="8130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b="0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カラオケ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F55C2C4-A9A1-4D6F-8244-6B7589432AD2}"/>
              </a:ext>
            </a:extLst>
          </p:cNvPr>
          <p:cNvSpPr/>
          <p:nvPr/>
        </p:nvSpPr>
        <p:spPr>
          <a:xfrm rot="19022641">
            <a:off x="2694843" y="4395216"/>
            <a:ext cx="79380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一般</a:t>
            </a:r>
            <a:r>
              <a:rPr lang="ja-JP" altLang="en-US" sz="12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バー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BFC9223-1AC0-4C96-9604-DDC40728FD3E}"/>
              </a:ext>
            </a:extLst>
          </p:cNvPr>
          <p:cNvSpPr/>
          <p:nvPr/>
        </p:nvSpPr>
        <p:spPr>
          <a:xfrm rot="19022641">
            <a:off x="3196004" y="4351235"/>
            <a:ext cx="84830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b="0" cap="none" spc="0" dirty="0">
                <a:ln w="0"/>
                <a:solidFill>
                  <a:schemeClr val="tx1"/>
                </a:solidFill>
                <a:latin typeface="+mj-ea"/>
                <a:ea typeface="+mj-ea"/>
              </a:rPr>
              <a:t>コシウォン</a:t>
            </a:r>
            <a:endParaRPr lang="en-US" altLang="ko-KR" b="0" cap="none" spc="0" dirty="0">
              <a:ln w="0"/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8A1EAAB4-D30D-4E83-BD46-E7D41A5E6B63}"/>
              </a:ext>
            </a:extLst>
          </p:cNvPr>
          <p:cNvSpPr/>
          <p:nvPr/>
        </p:nvSpPr>
        <p:spPr>
          <a:xfrm rot="19022641">
            <a:off x="3817566" y="4333306"/>
            <a:ext cx="85792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dirty="0">
                <a:latin typeface="+mj-ea"/>
                <a:ea typeface="+mj-ea"/>
                <a:cs typeface="Times New Roman" panose="02020603050405020304" pitchFamily="18" charset="0"/>
              </a:rPr>
              <a:t>キャバクラ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280E9E3-32A7-4E9A-822F-02E81DD2176C}"/>
              </a:ext>
            </a:extLst>
          </p:cNvPr>
          <p:cNvSpPr/>
          <p:nvPr/>
        </p:nvSpPr>
        <p:spPr>
          <a:xfrm rot="19022641">
            <a:off x="4371493" y="4361159"/>
            <a:ext cx="90441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dirty="0">
                <a:latin typeface="+mj-ea"/>
                <a:ea typeface="+mj-ea"/>
                <a:cs typeface="Times New Roman" panose="02020603050405020304" pitchFamily="18" charset="0"/>
              </a:rPr>
              <a:t>ネットカフェ</a:t>
            </a:r>
            <a:endParaRPr lang="en-US" altLang="ko-KR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986231-30D8-4189-A1E3-223BF755BFD4}"/>
              </a:ext>
            </a:extLst>
          </p:cNvPr>
          <p:cNvSpPr/>
          <p:nvPr/>
        </p:nvSpPr>
        <p:spPr>
          <a:xfrm>
            <a:off x="2411506" y="4938668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40AB8B99-C060-451B-A47D-17C7650DCA96}"/>
              </a:ext>
            </a:extLst>
          </p:cNvPr>
          <p:cNvSpPr/>
          <p:nvPr/>
        </p:nvSpPr>
        <p:spPr>
          <a:xfrm>
            <a:off x="3440589" y="4920296"/>
            <a:ext cx="846092" cy="341544"/>
          </a:xfrm>
          <a:prstGeom prst="rect">
            <a:avLst/>
          </a:prstGeom>
          <a:solidFill>
            <a:srgbClr val="E8E7E7"/>
          </a:solidFill>
          <a:ln>
            <a:solidFill>
              <a:srgbClr val="E8E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15A09C9A-86C5-4266-9AD7-970A3DD531C5}"/>
              </a:ext>
            </a:extLst>
          </p:cNvPr>
          <p:cNvSpPr/>
          <p:nvPr/>
        </p:nvSpPr>
        <p:spPr>
          <a:xfrm>
            <a:off x="2403737" y="4960225"/>
            <a:ext cx="7489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1100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火災件数</a:t>
            </a:r>
            <a:endParaRPr lang="en-US" altLang="ko-KR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1CA4290E-5EC0-44B9-B1E4-2CC4D1C43207}"/>
              </a:ext>
            </a:extLst>
          </p:cNvPr>
          <p:cNvSpPr/>
          <p:nvPr/>
        </p:nvSpPr>
        <p:spPr>
          <a:xfrm>
            <a:off x="3466159" y="4959746"/>
            <a:ext cx="74892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1100" dirty="0">
                <a:latin typeface="Calibri" panose="020F050202020403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負傷者数</a:t>
            </a:r>
            <a:endParaRPr lang="en-US" altLang="ko-KR" sz="1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8" name="Google Shape;141;p16">
            <a:extLst>
              <a:ext uri="{FF2B5EF4-FFF2-40B4-BE49-F238E27FC236}">
                <a16:creationId xmlns:a16="http://schemas.microsoft.com/office/drawing/2014/main" id="{B65FE8EC-07DF-493F-AFA3-5D8E42D6FA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174;p17">
            <a:extLst>
              <a:ext uri="{FF2B5EF4-FFF2-40B4-BE49-F238E27FC236}">
                <a16:creationId xmlns:a16="http://schemas.microsoft.com/office/drawing/2014/main" id="{4A37B6B1-F791-498C-8699-B2D954068253}"/>
              </a:ext>
            </a:extLst>
          </p:cNvPr>
          <p:cNvSpPr/>
          <p:nvPr/>
        </p:nvSpPr>
        <p:spPr>
          <a:xfrm>
            <a:off x="1137627" y="242926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7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公共の場所での火災</a:t>
            </a:r>
            <a:endParaRPr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5" name="Google Shape;141;p16">
            <a:extLst>
              <a:ext uri="{FF2B5EF4-FFF2-40B4-BE49-F238E27FC236}">
                <a16:creationId xmlns:a16="http://schemas.microsoft.com/office/drawing/2014/main" id="{38AF7EF1-8B60-4C2F-95D9-452EED14DA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57">
            <a:extLst>
              <a:ext uri="{FF2B5EF4-FFF2-40B4-BE49-F238E27FC236}">
                <a16:creationId xmlns:a16="http://schemas.microsoft.com/office/drawing/2014/main" id="{A6FC3B8E-5973-4DE7-9BE3-0904E1CF8BFE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47" name="Google Shape;132;p15">
              <a:extLst>
                <a:ext uri="{FF2B5EF4-FFF2-40B4-BE49-F238E27FC236}">
                  <a16:creationId xmlns:a16="http://schemas.microsoft.com/office/drawing/2014/main" id="{72BBEA68-728C-4558-B8BC-C1169CD8D0F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131;p15">
              <a:extLst>
                <a:ext uri="{FF2B5EF4-FFF2-40B4-BE49-F238E27FC236}">
                  <a16:creationId xmlns:a16="http://schemas.microsoft.com/office/drawing/2014/main" id="{BA9C71C6-39A6-45B3-A252-C56A5E40AC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133;p15">
              <a:extLst>
                <a:ext uri="{FF2B5EF4-FFF2-40B4-BE49-F238E27FC236}">
                  <a16:creationId xmlns:a16="http://schemas.microsoft.com/office/drawing/2014/main" id="{3C8BECCB-A79C-4F8C-A61F-6196EC1B880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34;p15">
              <a:extLst>
                <a:ext uri="{FF2B5EF4-FFF2-40B4-BE49-F238E27FC236}">
                  <a16:creationId xmlns:a16="http://schemas.microsoft.com/office/drawing/2014/main" id="{5BA03BEF-9D22-4518-B1F6-700E39568A8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26E8E974-117E-4383-82E9-50E227B7C3C0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2" name="직사각형 27">
              <a:extLst>
                <a:ext uri="{FF2B5EF4-FFF2-40B4-BE49-F238E27FC236}">
                  <a16:creationId xmlns:a16="http://schemas.microsoft.com/office/drawing/2014/main" id="{56D7EC8F-05B6-46A9-BF10-FEC9FA0153C6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3" name="직사각형 29">
              <a:extLst>
                <a:ext uri="{FF2B5EF4-FFF2-40B4-BE49-F238E27FC236}">
                  <a16:creationId xmlns:a16="http://schemas.microsoft.com/office/drawing/2014/main" id="{94602DC1-59DC-43EF-AA8E-25584FA8EF64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4" name="직사각형 28">
              <a:extLst>
                <a:ext uri="{FF2B5EF4-FFF2-40B4-BE49-F238E27FC236}">
                  <a16:creationId xmlns:a16="http://schemas.microsoft.com/office/drawing/2014/main" id="{B1961588-1C61-40AA-B510-7867B01A4E7C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5" name="다이아몬드 54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5429964" y="3553602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다이아몬드 55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5429965" y="2478394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58" name="슬라이드 번호 개체 틀 2"/>
          <p:cNvSpPr>
            <a:spLocks noGrp="1"/>
          </p:cNvSpPr>
          <p:nvPr>
            <p:ph type="sldNum" idx="12"/>
          </p:nvPr>
        </p:nvSpPr>
        <p:spPr>
          <a:xfrm>
            <a:off x="3063415" y="6363443"/>
            <a:ext cx="2227421" cy="366055"/>
          </a:xfrm>
        </p:spPr>
        <p:txBody>
          <a:bodyPr/>
          <a:lstStyle/>
          <a:p>
            <a:r>
              <a:rPr lang="en-US" altLang="ko-KR" dirty="0"/>
              <a:t>6</a:t>
            </a:r>
            <a:endParaRPr lang="ko-KR" altLang="en-US" dirty="0"/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9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9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7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216" name="Google Shape;2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08" y="1644668"/>
            <a:ext cx="4587581" cy="39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9"/>
          <p:cNvSpPr/>
          <p:nvPr/>
        </p:nvSpPr>
        <p:spPr>
          <a:xfrm>
            <a:off x="5196375" y="1675185"/>
            <a:ext cx="4645330" cy="323662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電気　</a:t>
            </a:r>
            <a:r>
              <a:rPr lang="en-US" altLang="zh-CN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1,250</a:t>
            </a:r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件</a:t>
            </a:r>
            <a:r>
              <a:rPr lang="zh-CN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（</a:t>
            </a:r>
            <a:r>
              <a:rPr lang="en-US" altLang="zh-CN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40.3</a:t>
            </a:r>
            <a:r>
              <a:rPr lang="zh-CN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％）</a:t>
            </a:r>
            <a:endParaRPr lang="en-US" altLang="ko-KR" sz="19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endParaRPr sz="19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/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不注意　</a:t>
            </a:r>
            <a:r>
              <a:rPr lang="en-US" altLang="ko-KR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1,201</a:t>
            </a:r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件</a:t>
            </a:r>
            <a:r>
              <a:rPr lang="ko-KR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（</a:t>
            </a:r>
            <a:r>
              <a:rPr lang="en-US" altLang="ko-KR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38.7</a:t>
            </a:r>
            <a:r>
              <a:rPr lang="ko-KR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％）</a:t>
            </a:r>
            <a:endParaRPr sz="19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19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※</a:t>
            </a:r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不注意</a:t>
            </a:r>
            <a:r>
              <a:rPr lang="zh-CN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：</a:t>
            </a:r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たばこ</a:t>
            </a:r>
            <a:r>
              <a:rPr lang="zh-CN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，</a:t>
            </a:r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火元放置</a:t>
            </a:r>
            <a:r>
              <a:rPr lang="zh-CN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，</a:t>
            </a:r>
            <a:r>
              <a:rPr lang="ja-JP" altLang="en-US" sz="19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火遊び</a:t>
            </a:r>
            <a:endParaRPr lang="en-US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18" name="Google Shape;218;p19"/>
          <p:cNvSpPr/>
          <p:nvPr/>
        </p:nvSpPr>
        <p:spPr>
          <a:xfrm>
            <a:off x="1926479" y="3165909"/>
            <a:ext cx="1204103" cy="543644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 err="1">
                <a:solidFill>
                  <a:srgbClr val="3865B4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원인별</a:t>
            </a:r>
            <a:endParaRPr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19" name="Google Shape;219;p19"/>
          <p:cNvGrpSpPr/>
          <p:nvPr/>
        </p:nvGrpSpPr>
        <p:grpSpPr>
          <a:xfrm>
            <a:off x="5096389" y="1509875"/>
            <a:ext cx="4060747" cy="1555269"/>
            <a:chOff x="1250116" y="1810669"/>
            <a:chExt cx="4806573" cy="1894028"/>
          </a:xfrm>
        </p:grpSpPr>
        <p:sp>
          <p:nvSpPr>
            <p:cNvPr id="220" name="Google Shape;220;p19"/>
            <p:cNvSpPr/>
            <p:nvPr/>
          </p:nvSpPr>
          <p:spPr>
            <a:xfrm>
              <a:off x="3125691" y="1810669"/>
              <a:ext cx="1065511" cy="1894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“</a:t>
              </a:r>
              <a:endParaRPr sz="9600" b="1" dirty="0">
                <a:solidFill>
                  <a:srgbClr val="FFD966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endParaRPr>
            </a:p>
          </p:txBody>
        </p:sp>
        <p:grpSp>
          <p:nvGrpSpPr>
            <p:cNvPr id="221" name="Google Shape;221;p19"/>
            <p:cNvGrpSpPr/>
            <p:nvPr/>
          </p:nvGrpSpPr>
          <p:grpSpPr>
            <a:xfrm>
              <a:off x="1250116" y="2451674"/>
              <a:ext cx="4806573" cy="0"/>
              <a:chOff x="1512582" y="2142908"/>
              <a:chExt cx="4806573" cy="0"/>
            </a:xfrm>
          </p:grpSpPr>
          <p:cxnSp>
            <p:nvCxnSpPr>
              <p:cNvPr id="222" name="Google Shape;222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3" name="Google Shape;223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" name="Google Shape;224;p19"/>
          <p:cNvGrpSpPr/>
          <p:nvPr/>
        </p:nvGrpSpPr>
        <p:grpSpPr>
          <a:xfrm>
            <a:off x="5092650" y="4295172"/>
            <a:ext cx="4060747" cy="1551272"/>
            <a:chOff x="1250115" y="1974820"/>
            <a:chExt cx="4806573" cy="1889163"/>
          </a:xfrm>
        </p:grpSpPr>
        <p:sp>
          <p:nvSpPr>
            <p:cNvPr id="225" name="Google Shape;225;p19"/>
            <p:cNvSpPr/>
            <p:nvPr/>
          </p:nvSpPr>
          <p:spPr>
            <a:xfrm>
              <a:off x="3083140" y="1974820"/>
              <a:ext cx="1134573" cy="1889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9600" b="1" dirty="0">
                  <a:solidFill>
                    <a:srgbClr val="FFD966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Calibri"/>
                  <a:sym typeface="Calibri"/>
                </a:rPr>
                <a:t>”</a:t>
              </a:r>
              <a:endParaRPr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grpSp>
          <p:nvGrpSpPr>
            <p:cNvPr id="226" name="Google Shape;226;p19"/>
            <p:cNvGrpSpPr/>
            <p:nvPr/>
          </p:nvGrpSpPr>
          <p:grpSpPr>
            <a:xfrm>
              <a:off x="1250115" y="2451674"/>
              <a:ext cx="4806573" cy="0"/>
              <a:chOff x="1512582" y="2142908"/>
              <a:chExt cx="4806573" cy="0"/>
            </a:xfrm>
          </p:grpSpPr>
          <p:cxnSp>
            <p:nvCxnSpPr>
              <p:cNvPr id="227" name="Google Shape;227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5" name="직사각형 1">
            <a:extLst>
              <a:ext uri="{FF2B5EF4-FFF2-40B4-BE49-F238E27FC236}">
                <a16:creationId xmlns:a16="http://schemas.microsoft.com/office/drawing/2014/main" id="{AEC61B8E-A1FD-4204-97D3-51268A3FD488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6" name="그림 12">
            <a:extLst>
              <a:ext uri="{FF2B5EF4-FFF2-40B4-BE49-F238E27FC236}">
                <a16:creationId xmlns:a16="http://schemas.microsoft.com/office/drawing/2014/main" id="{AF2F1261-1942-472B-B296-E070B0D231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AAB69F5-AF8C-447B-95B7-C37FCE103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6DB16CE-A757-41B2-A7F5-031114516721}"/>
              </a:ext>
            </a:extLst>
          </p:cNvPr>
          <p:cNvSpPr/>
          <p:nvPr/>
        </p:nvSpPr>
        <p:spPr>
          <a:xfrm>
            <a:off x="2008094" y="3165909"/>
            <a:ext cx="923365" cy="543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6DC60BD-60A8-45C9-9B27-9F72E90A68F9}"/>
              </a:ext>
            </a:extLst>
          </p:cNvPr>
          <p:cNvSpPr/>
          <p:nvPr/>
        </p:nvSpPr>
        <p:spPr>
          <a:xfrm>
            <a:off x="1915778" y="3225651"/>
            <a:ext cx="11079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火災</a:t>
            </a:r>
            <a:r>
              <a:rPr lang="ko-KR" altLang="en-US" sz="1800" dirty="0">
                <a:solidFill>
                  <a:schemeClr val="accent1">
                    <a:lumMod val="50000"/>
                  </a:schemeClr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原因</a:t>
            </a:r>
            <a:endParaRPr lang="en-US" altLang="ko-KR" sz="54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0" name="Google Shape;141;p16">
            <a:extLst>
              <a:ext uri="{FF2B5EF4-FFF2-40B4-BE49-F238E27FC236}">
                <a16:creationId xmlns:a16="http://schemas.microsoft.com/office/drawing/2014/main" id="{3256F659-AA2F-453A-B2B5-7AA2AA4D40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직사각형 3"/>
          <p:cNvSpPr/>
          <p:nvPr/>
        </p:nvSpPr>
        <p:spPr>
          <a:xfrm>
            <a:off x="1074488" y="5016433"/>
            <a:ext cx="3206201" cy="506180"/>
          </a:xfrm>
          <a:prstGeom prst="rect">
            <a:avLst/>
          </a:prstGeom>
          <a:solidFill>
            <a:srgbClr val="D3ECF0"/>
          </a:solidFill>
          <a:ln>
            <a:solidFill>
              <a:srgbClr val="C7E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" b="1" dirty="0">
                <a:solidFill>
                  <a:schemeClr val="tx1"/>
                </a:solidFill>
                <a:latin typeface="+mj-ea"/>
                <a:ea typeface="+mj-ea"/>
              </a:rPr>
              <a:t>電気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     </a:t>
            </a:r>
            <a:r>
              <a:rPr lang="ja-JP" altLang="en-US" sz="1000" b="1" dirty="0">
                <a:solidFill>
                  <a:schemeClr val="tx1"/>
                </a:solidFill>
                <a:latin typeface="+mj-ea"/>
                <a:ea typeface="+mj-ea"/>
              </a:rPr>
              <a:t>不注意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      </a:t>
            </a:r>
            <a:r>
              <a:rPr lang="ja-JP" altLang="en-US" sz="1000" b="1" dirty="0">
                <a:solidFill>
                  <a:schemeClr val="tx1"/>
                </a:solidFill>
                <a:latin typeface="+mj-ea"/>
                <a:ea typeface="+mj-ea"/>
              </a:rPr>
              <a:t>機械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</a:rPr>
              <a:t>      </a:t>
            </a:r>
            <a:r>
              <a:rPr lang="ja-JP" altLang="en-US" sz="1000" b="1" dirty="0">
                <a:solidFill>
                  <a:schemeClr val="tx1"/>
                </a:solidFill>
                <a:latin typeface="+mj-ea"/>
                <a:ea typeface="+mj-ea"/>
              </a:rPr>
              <a:t>放火</a:t>
            </a:r>
            <a:endParaRPr lang="ko-KR" altLang="en-US" sz="10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7420" y="5207651"/>
            <a:ext cx="133974" cy="123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2058530" y="5207651"/>
            <a:ext cx="123744" cy="1237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763072" y="5207651"/>
            <a:ext cx="123744" cy="1237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291938" y="5207651"/>
            <a:ext cx="123744" cy="12374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sp>
        <p:nvSpPr>
          <p:cNvPr id="40" name="Google Shape;174;p17">
            <a:extLst>
              <a:ext uri="{FF2B5EF4-FFF2-40B4-BE49-F238E27FC236}">
                <a16:creationId xmlns:a16="http://schemas.microsoft.com/office/drawing/2014/main" id="{5A511FA7-25CE-4F5B-B984-AD8CB096997C}"/>
              </a:ext>
            </a:extLst>
          </p:cNvPr>
          <p:cNvSpPr/>
          <p:nvPr/>
        </p:nvSpPr>
        <p:spPr>
          <a:xfrm>
            <a:off x="1137627" y="242926"/>
            <a:ext cx="5697415" cy="4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7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公共の場所での火災</a:t>
            </a:r>
            <a:endParaRPr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2" name="Google Shape;141;p16">
            <a:extLst>
              <a:ext uri="{FF2B5EF4-FFF2-40B4-BE49-F238E27FC236}">
                <a16:creationId xmlns:a16="http://schemas.microsoft.com/office/drawing/2014/main" id="{350B4575-8442-498D-977B-EC94EC8235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57">
            <a:extLst>
              <a:ext uri="{FF2B5EF4-FFF2-40B4-BE49-F238E27FC236}">
                <a16:creationId xmlns:a16="http://schemas.microsoft.com/office/drawing/2014/main" id="{2497F9E7-BC26-4472-9B2A-9D41E2C29362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44" name="Google Shape;132;p15">
              <a:extLst>
                <a:ext uri="{FF2B5EF4-FFF2-40B4-BE49-F238E27FC236}">
                  <a16:creationId xmlns:a16="http://schemas.microsoft.com/office/drawing/2014/main" id="{5992395A-6857-4E37-8B5A-D8349B0E59F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131;p15">
              <a:extLst>
                <a:ext uri="{FF2B5EF4-FFF2-40B4-BE49-F238E27FC236}">
                  <a16:creationId xmlns:a16="http://schemas.microsoft.com/office/drawing/2014/main" id="{6DD67021-FFDC-4A11-B5D6-348B6CED91F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33;p15">
              <a:extLst>
                <a:ext uri="{FF2B5EF4-FFF2-40B4-BE49-F238E27FC236}">
                  <a16:creationId xmlns:a16="http://schemas.microsoft.com/office/drawing/2014/main" id="{15BF083E-345A-4EF4-A8D0-B622DF87585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134;p15">
              <a:extLst>
                <a:ext uri="{FF2B5EF4-FFF2-40B4-BE49-F238E27FC236}">
                  <a16:creationId xmlns:a16="http://schemas.microsoft.com/office/drawing/2014/main" id="{0E7BE894-9138-4310-AA68-2EFB067E7C2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Rectangle 62">
              <a:extLst>
                <a:ext uri="{FF2B5EF4-FFF2-40B4-BE49-F238E27FC236}">
                  <a16:creationId xmlns:a16="http://schemas.microsoft.com/office/drawing/2014/main" id="{C8FEC199-7D35-4C53-B43D-6D8CDB5C060B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직사각형 27">
              <a:extLst>
                <a:ext uri="{FF2B5EF4-FFF2-40B4-BE49-F238E27FC236}">
                  <a16:creationId xmlns:a16="http://schemas.microsoft.com/office/drawing/2014/main" id="{5228F3F1-7892-4DDD-B81B-8EE25753881A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0" name="직사각형 29">
              <a:extLst>
                <a:ext uri="{FF2B5EF4-FFF2-40B4-BE49-F238E27FC236}">
                  <a16:creationId xmlns:a16="http://schemas.microsoft.com/office/drawing/2014/main" id="{8DB9830E-2D72-40A9-9FC5-4A45930B8EA0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1" name="직사각형 28">
              <a:extLst>
                <a:ext uri="{FF2B5EF4-FFF2-40B4-BE49-F238E27FC236}">
                  <a16:creationId xmlns:a16="http://schemas.microsoft.com/office/drawing/2014/main" id="{5F775952-A8BF-4BF4-855C-D1F95F46C9E4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52" name="다이아몬드 51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4947531" y="317807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다이아몬드 52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4947531" y="260463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2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3399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0"/>
          <p:cNvSpPr txBox="1"/>
          <p:nvPr/>
        </p:nvSpPr>
        <p:spPr>
          <a:xfrm>
            <a:off x="2669538" y="2205439"/>
            <a:ext cx="8867400" cy="29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カラオケ機械の配線の老朽化や欠陥</a:t>
            </a:r>
            <a:endParaRPr lang="en-US" altLang="ja-JP" sz="24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ホコリやゴミの接触による着火</a:t>
            </a:r>
            <a:r>
              <a:rPr lang="en-US" altLang="ko-KR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/>
            </a:r>
            <a:br>
              <a:rPr lang="en-US" altLang="ko-KR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ja-JP" altLang="en-US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湿気や雨による電線の漏電</a:t>
            </a:r>
            <a:endParaRPr lang="en-US" sz="36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1" name="Google Shape;241;p20"/>
          <p:cNvSpPr/>
          <p:nvPr/>
        </p:nvSpPr>
        <p:spPr>
          <a:xfrm>
            <a:off x="931718" y="-3644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カラオケの火災原因</a:t>
            </a:r>
            <a:endParaRPr lang="en-CA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43" name="Google Shape;243;p20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8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718" y="4055981"/>
            <a:ext cx="257529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3340" y="4055981"/>
            <a:ext cx="245745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6" name="Google Shape;246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1624" y="4055981"/>
            <a:ext cx="2252573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직사각형 1">
            <a:extLst>
              <a:ext uri="{FF2B5EF4-FFF2-40B4-BE49-F238E27FC236}">
                <a16:creationId xmlns:a16="http://schemas.microsoft.com/office/drawing/2014/main" id="{E4567279-7EFD-4E20-9737-6C4848632676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0E473753-05F7-43AF-9CFA-290E034C75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42E746F-CD53-44FF-8F72-A7D9B3C49B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71DAF574-7F7B-42E5-8DDA-5D4CE7B851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1;p16">
            <a:extLst>
              <a:ext uri="{FF2B5EF4-FFF2-40B4-BE49-F238E27FC236}">
                <a16:creationId xmlns:a16="http://schemas.microsoft.com/office/drawing/2014/main" id="{3E00F1F7-77FE-40E6-BB9F-794F13471D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57">
            <a:extLst>
              <a:ext uri="{FF2B5EF4-FFF2-40B4-BE49-F238E27FC236}">
                <a16:creationId xmlns:a16="http://schemas.microsoft.com/office/drawing/2014/main" id="{42565E17-94ED-4B0B-B263-9307BB5EDE31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29" name="Google Shape;132;p15">
              <a:extLst>
                <a:ext uri="{FF2B5EF4-FFF2-40B4-BE49-F238E27FC236}">
                  <a16:creationId xmlns:a16="http://schemas.microsoft.com/office/drawing/2014/main" id="{590CBF8F-7126-4431-9CE3-54740656295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31;p15">
              <a:extLst>
                <a:ext uri="{FF2B5EF4-FFF2-40B4-BE49-F238E27FC236}">
                  <a16:creationId xmlns:a16="http://schemas.microsoft.com/office/drawing/2014/main" id="{14807364-9169-4139-ABC8-9B9249CB6C9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33;p15">
              <a:extLst>
                <a:ext uri="{FF2B5EF4-FFF2-40B4-BE49-F238E27FC236}">
                  <a16:creationId xmlns:a16="http://schemas.microsoft.com/office/drawing/2014/main" id="{48B3ADFA-F51E-47BD-8FDF-2F149AEDA72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34;p15">
              <a:extLst>
                <a:ext uri="{FF2B5EF4-FFF2-40B4-BE49-F238E27FC236}">
                  <a16:creationId xmlns:a16="http://schemas.microsoft.com/office/drawing/2014/main" id="{0702B4D1-2D78-49F8-9C22-41BE1D6BF9CE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tangle 62">
              <a:extLst>
                <a:ext uri="{FF2B5EF4-FFF2-40B4-BE49-F238E27FC236}">
                  <a16:creationId xmlns:a16="http://schemas.microsoft.com/office/drawing/2014/main" id="{EB548A9F-8D88-4C2F-B9AF-9705259BBD2C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사각형 27">
              <a:extLst>
                <a:ext uri="{FF2B5EF4-FFF2-40B4-BE49-F238E27FC236}">
                  <a16:creationId xmlns:a16="http://schemas.microsoft.com/office/drawing/2014/main" id="{36394AAA-D099-49D6-8C43-CCC954440495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5" name="직사각형 29">
              <a:extLst>
                <a:ext uri="{FF2B5EF4-FFF2-40B4-BE49-F238E27FC236}">
                  <a16:creationId xmlns:a16="http://schemas.microsoft.com/office/drawing/2014/main" id="{B3A6F761-44EC-4780-A528-88C9C96F70AC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28">
              <a:extLst>
                <a:ext uri="{FF2B5EF4-FFF2-40B4-BE49-F238E27FC236}">
                  <a16:creationId xmlns:a16="http://schemas.microsoft.com/office/drawing/2014/main" id="{C57BE9CF-0BD7-4A37-8216-B8CDA5DE3886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7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411150" y="1459743"/>
            <a:ext cx="3482020" cy="650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478079" y="1268574"/>
            <a:ext cx="3416320" cy="81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ja-JP" altLang="en-US" sz="2800" b="1" dirty="0">
                <a:solidFill>
                  <a:schemeClr val="bg1"/>
                </a:solidFill>
                <a:latin typeface="Malgun Gothic"/>
                <a:ea typeface="Malgun Gothic"/>
                <a:cs typeface="Malgun Gothic"/>
                <a:sym typeface="Malgun Gothic"/>
              </a:rPr>
              <a:t>電気による発火要因</a:t>
            </a:r>
            <a:endParaRPr lang="en-US" altLang="ko-KR" sz="2800" b="1" dirty="0">
              <a:solidFill>
                <a:schemeClr val="bg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8" name="다이아몬드 37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473724" y="2465708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다이아몬드 38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473723" y="3048238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다이아몬드 39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473723" y="351111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9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1"/>
          <p:cNvSpPr txBox="1"/>
          <p:nvPr/>
        </p:nvSpPr>
        <p:spPr>
          <a:xfrm>
            <a:off x="2225018" y="1970196"/>
            <a:ext cx="8286639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マナーを守らず、ポイ捨て</a:t>
            </a:r>
            <a:endParaRPr lang="en-US" altLang="ja-JP" sz="24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 </a:t>
            </a:r>
            <a:r>
              <a:rPr lang="ja-JP" altLang="en-US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酔った状態で喫煙し、そのまま火を消さずに寝る</a:t>
            </a:r>
            <a:endParaRPr lang="en-US" altLang="ko-KR" sz="24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lvl="0">
              <a:lnSpc>
                <a:spcPct val="150000"/>
              </a:lnSpc>
            </a:pPr>
            <a:r>
              <a:rPr lang="ja-JP" altLang="en-US" sz="24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火が完全に消えていない状態で捨てる</a:t>
            </a:r>
            <a:endParaRPr sz="36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9" name="직사각형 1">
            <a:extLst>
              <a:ext uri="{FF2B5EF4-FFF2-40B4-BE49-F238E27FC236}">
                <a16:creationId xmlns:a16="http://schemas.microsoft.com/office/drawing/2014/main" id="{A37BBC2A-CF41-4A5B-A5FA-683F15C23D10}"/>
              </a:ext>
            </a:extLst>
          </p:cNvPr>
          <p:cNvSpPr/>
          <p:nvPr/>
        </p:nvSpPr>
        <p:spPr>
          <a:xfrm>
            <a:off x="7642912" y="445049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20" name="그림 12">
            <a:extLst>
              <a:ext uri="{FF2B5EF4-FFF2-40B4-BE49-F238E27FC236}">
                <a16:creationId xmlns:a16="http://schemas.microsoft.com/office/drawing/2014/main" id="{B850CC8F-287A-4E34-982A-70BAB31C09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288EA24-75B3-4AF2-AAE8-F8DA9476F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22" name="Google Shape;141;p16">
            <a:extLst>
              <a:ext uri="{FF2B5EF4-FFF2-40B4-BE49-F238E27FC236}">
                <a16:creationId xmlns:a16="http://schemas.microsoft.com/office/drawing/2014/main" id="{5BB7FB5D-4827-4A11-86DB-546905E32E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41;p16">
            <a:extLst>
              <a:ext uri="{FF2B5EF4-FFF2-40B4-BE49-F238E27FC236}">
                <a16:creationId xmlns:a16="http://schemas.microsoft.com/office/drawing/2014/main" id="{1BDF74A8-4743-492C-B357-B6BBD74B85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57">
            <a:extLst>
              <a:ext uri="{FF2B5EF4-FFF2-40B4-BE49-F238E27FC236}">
                <a16:creationId xmlns:a16="http://schemas.microsoft.com/office/drawing/2014/main" id="{F940C9DB-AA2B-49DF-A7F0-ABE8835F8D22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31" name="Google Shape;132;p15">
              <a:extLst>
                <a:ext uri="{FF2B5EF4-FFF2-40B4-BE49-F238E27FC236}">
                  <a16:creationId xmlns:a16="http://schemas.microsoft.com/office/drawing/2014/main" id="{9B0C75BE-C056-4596-B406-BA01F912CCE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31;p15">
              <a:extLst>
                <a:ext uri="{FF2B5EF4-FFF2-40B4-BE49-F238E27FC236}">
                  <a16:creationId xmlns:a16="http://schemas.microsoft.com/office/drawing/2014/main" id="{B8DF7D61-C996-428A-8A49-E7527108CD0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133;p15">
              <a:extLst>
                <a:ext uri="{FF2B5EF4-FFF2-40B4-BE49-F238E27FC236}">
                  <a16:creationId xmlns:a16="http://schemas.microsoft.com/office/drawing/2014/main" id="{89A82FDC-12B0-4C8F-A917-282C6985AD64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34;p15">
              <a:extLst>
                <a:ext uri="{FF2B5EF4-FFF2-40B4-BE49-F238E27FC236}">
                  <a16:creationId xmlns:a16="http://schemas.microsoft.com/office/drawing/2014/main" id="{894E9696-046D-4CE1-B48B-7F60C6A54BF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62">
              <a:extLst>
                <a:ext uri="{FF2B5EF4-FFF2-40B4-BE49-F238E27FC236}">
                  <a16:creationId xmlns:a16="http://schemas.microsoft.com/office/drawing/2014/main" id="{89B22A0B-8D24-44DE-9AB7-FF9D74D74C25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6" name="직사각형 27">
              <a:extLst>
                <a:ext uri="{FF2B5EF4-FFF2-40B4-BE49-F238E27FC236}">
                  <a16:creationId xmlns:a16="http://schemas.microsoft.com/office/drawing/2014/main" id="{AC468BAD-BB55-464E-BF17-A46179BBA443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29">
              <a:extLst>
                <a:ext uri="{FF2B5EF4-FFF2-40B4-BE49-F238E27FC236}">
                  <a16:creationId xmlns:a16="http://schemas.microsoft.com/office/drawing/2014/main" id="{17FCF6A3-BAD1-4BC9-A7B7-5F71BE10E2C9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8" name="직사각형 28">
              <a:extLst>
                <a:ext uri="{FF2B5EF4-FFF2-40B4-BE49-F238E27FC236}">
                  <a16:creationId xmlns:a16="http://schemas.microsoft.com/office/drawing/2014/main" id="{1F3C0A90-067C-404A-8D9E-5651C36C49E9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9" name="직사각형 38"/>
          <p:cNvSpPr/>
          <p:nvPr/>
        </p:nvSpPr>
        <p:spPr>
          <a:xfrm>
            <a:off x="2978422" y="1230369"/>
            <a:ext cx="4177643" cy="650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3162264" y="1023813"/>
            <a:ext cx="3775393" cy="813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ja-JP" altLang="en-US" sz="2800" b="1" dirty="0">
                <a:solidFill>
                  <a:schemeClr val="bg1"/>
                </a:solidFill>
                <a:latin typeface="Malgun Gothic"/>
                <a:ea typeface="Malgun Gothic"/>
                <a:sym typeface="Malgun Gothic"/>
              </a:rPr>
              <a:t>たばこによる発火要因</a:t>
            </a:r>
            <a:endParaRPr lang="en-US" altLang="ko-KR" sz="2800" b="1" dirty="0">
              <a:solidFill>
                <a:schemeClr val="bg1"/>
              </a:solidFill>
              <a:latin typeface="Malgun Gothic"/>
              <a:ea typeface="Malgun Gothic"/>
              <a:sym typeface="Malgun Gothic"/>
            </a:endParaRPr>
          </a:p>
        </p:txBody>
      </p:sp>
      <p:sp>
        <p:nvSpPr>
          <p:cNvPr id="42" name="다이아몬드 41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042168" y="226128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다이아몬드 42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042168" y="2767299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다이아몬드 43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2036915" y="332780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86" y="3755864"/>
            <a:ext cx="3211835" cy="217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85" y="3755234"/>
            <a:ext cx="3211835" cy="2157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슬라이드 번호 개체 틀 5"/>
          <p:cNvSpPr>
            <a:spLocks noGrp="1"/>
          </p:cNvSpPr>
          <p:nvPr>
            <p:ph type="sldNum" idx="12"/>
          </p:nvPr>
        </p:nvSpPr>
        <p:spPr>
          <a:xfrm>
            <a:off x="3081630" y="6409892"/>
            <a:ext cx="2227421" cy="366055"/>
          </a:xfrm>
        </p:spPr>
        <p:txBody>
          <a:bodyPr/>
          <a:lstStyle/>
          <a:p>
            <a:fld id="{00000000-1234-1234-1234-123412341234}" type="slidenum">
              <a:rPr lang="en-US" altLang="ko-KR" smtClean="0"/>
              <a:pPr/>
              <a:t>8</a:t>
            </a:fld>
            <a:endParaRPr lang="ko-KR" altLang="en-US" dirty="0"/>
          </a:p>
        </p:txBody>
      </p:sp>
      <p:sp>
        <p:nvSpPr>
          <p:cNvPr id="46" name="Google Shape;241;p20"/>
          <p:cNvSpPr/>
          <p:nvPr/>
        </p:nvSpPr>
        <p:spPr>
          <a:xfrm>
            <a:off x="931718" y="-3644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カラオケの火災原因</a:t>
            </a:r>
            <a:endParaRPr lang="en-CA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7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2"/>
          <p:cNvSpPr txBox="1"/>
          <p:nvPr/>
        </p:nvSpPr>
        <p:spPr>
          <a:xfrm>
            <a:off x="5325453" y="2190318"/>
            <a:ext cx="5061424" cy="350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ポイ</a:t>
            </a:r>
            <a:r>
              <a:rPr lang="ja-JP" altLang="en-US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捨てたばこによる火事が頻繁に発生</a:t>
            </a:r>
            <a:endParaRPr lang="en-US" altLang="ja-JP" sz="1600" b="1" dirty="0">
              <a:solidFill>
                <a:schemeClr val="dk1"/>
              </a:solidFill>
              <a:latin typeface="Malgun Gothic" charset="-127"/>
              <a:ea typeface="Malgun Gothic" charset="-127"/>
              <a:cs typeface="Malgun Gothic" charset="-127"/>
              <a:sym typeface="Calibri"/>
            </a:endParaRP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2015</a:t>
            </a:r>
            <a:r>
              <a:rPr lang="ja-JP" altLang="en-US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年には国内で販売される全てのたばこに</a:t>
            </a:r>
            <a:endParaRPr lang="en-US" altLang="ja-JP" sz="1600" b="1" dirty="0">
              <a:solidFill>
                <a:schemeClr val="dk1"/>
              </a:solidFill>
              <a:latin typeface="Malgun Gothic" charset="-127"/>
              <a:ea typeface="Malgun Gothic" charset="-127"/>
              <a:cs typeface="Malgun Gothic" charset="-127"/>
              <a:sym typeface="Calibri"/>
            </a:endParaRPr>
          </a:p>
          <a:p>
            <a:pPr marL="0" marR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低延焼性たばこが導入された</a:t>
            </a:r>
            <a:r>
              <a:rPr lang="en-US" altLang="ja-JP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/>
            </a:r>
            <a:br>
              <a:rPr lang="en-US" altLang="ja-JP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</a:br>
            <a:r>
              <a:rPr lang="ja-JP" altLang="en-US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火をつけた後に、吸い込まなければ</a:t>
            </a:r>
            <a:endParaRPr lang="en-US" altLang="ja-JP" sz="1600" b="1" dirty="0">
              <a:solidFill>
                <a:schemeClr val="dk1"/>
              </a:solidFill>
              <a:latin typeface="Malgun Gothic" charset="-127"/>
              <a:ea typeface="Malgun Gothic" charset="-127"/>
              <a:cs typeface="Malgun Gothic" charset="-127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ja-JP" altLang="en-US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自然に火が消える</a:t>
            </a:r>
            <a:endParaRPr lang="en-US" altLang="ja-JP" sz="1600" b="1" dirty="0">
              <a:solidFill>
                <a:schemeClr val="dk1"/>
              </a:solidFill>
              <a:latin typeface="Malgun Gothic" charset="-127"/>
              <a:ea typeface="Malgun Gothic" charset="-127"/>
              <a:cs typeface="Malgun Gothic" charset="-127"/>
              <a:sym typeface="Calibri"/>
            </a:endParaRPr>
          </a:p>
          <a:p>
            <a:pPr lvl="0">
              <a:lnSpc>
                <a:spcPct val="200000"/>
              </a:lnSpc>
            </a:pPr>
            <a:r>
              <a:rPr lang="ja-JP" altLang="en-US" sz="1600" b="1" dirty="0">
                <a:solidFill>
                  <a:schemeClr val="dk1"/>
                </a:solidFill>
                <a:latin typeface="Malgun Gothic" charset="-127"/>
                <a:ea typeface="Malgun Gothic" charset="-127"/>
                <a:cs typeface="Malgun Gothic" charset="-127"/>
                <a:sym typeface="Calibri"/>
              </a:rPr>
              <a:t>火災防止性能の認証検査済</a:t>
            </a:r>
            <a:endParaRPr dirty="0">
              <a:latin typeface="Malgun Gothic" charset="-127"/>
              <a:ea typeface="Malgun Gothic" charset="-127"/>
              <a:cs typeface="Malgun Gothic" charset="-127"/>
            </a:endParaRPr>
          </a:p>
        </p:txBody>
      </p:sp>
      <p:sp>
        <p:nvSpPr>
          <p:cNvPr id="283" name="Google Shape;283;p22"/>
          <p:cNvSpPr/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  <p:pic>
        <p:nvPicPr>
          <p:cNvPr id="284" name="Google Shape;284;p22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1303" y="2351549"/>
            <a:ext cx="3648458" cy="28327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87" name="Google Shape;287;p22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dirty="0">
                <a:solidFill>
                  <a:srgbClr val="7F7F7F"/>
                </a:solidFill>
              </a:rPr>
              <a:t>10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5" name="직사각형 1">
            <a:extLst>
              <a:ext uri="{FF2B5EF4-FFF2-40B4-BE49-F238E27FC236}">
                <a16:creationId xmlns:a16="http://schemas.microsoft.com/office/drawing/2014/main" id="{2A468DAD-8486-4478-BF54-FB3313BA5554}"/>
              </a:ext>
            </a:extLst>
          </p:cNvPr>
          <p:cNvSpPr/>
          <p:nvPr/>
        </p:nvSpPr>
        <p:spPr>
          <a:xfrm>
            <a:off x="7642912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맑은 고딕" panose="020B0503020000020004" pitchFamily="50" charset="-127"/>
            </a:endParaRPr>
          </a:p>
        </p:txBody>
      </p:sp>
      <p:pic>
        <p:nvPicPr>
          <p:cNvPr id="16" name="그림 12">
            <a:extLst>
              <a:ext uri="{FF2B5EF4-FFF2-40B4-BE49-F238E27FC236}">
                <a16:creationId xmlns:a16="http://schemas.microsoft.com/office/drawing/2014/main" id="{87873903-8593-4778-A225-BD902824E2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3" t="25787" r="34816" b="25283"/>
          <a:stretch/>
        </p:blipFill>
        <p:spPr>
          <a:xfrm>
            <a:off x="8331076" y="597925"/>
            <a:ext cx="1075271" cy="5408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E393ACA-C87F-4D05-8678-15C06AA0C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71" y="597925"/>
            <a:ext cx="1427928" cy="562106"/>
          </a:xfrm>
          <a:prstGeom prst="rect">
            <a:avLst/>
          </a:prstGeom>
        </p:spPr>
      </p:pic>
      <p:pic>
        <p:nvPicPr>
          <p:cNvPr id="18" name="Google Shape;141;p16">
            <a:extLst>
              <a:ext uri="{FF2B5EF4-FFF2-40B4-BE49-F238E27FC236}">
                <a16:creationId xmlns:a16="http://schemas.microsoft.com/office/drawing/2014/main" id="{8AFD3CF0-CC1E-4774-B334-A88A53FD14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41;p16">
            <a:extLst>
              <a:ext uri="{FF2B5EF4-FFF2-40B4-BE49-F238E27FC236}">
                <a16:creationId xmlns:a16="http://schemas.microsoft.com/office/drawing/2014/main" id="{23929F24-2D96-40D8-8CAA-6B60637BA7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688" t="94139"/>
          <a:stretch/>
        </p:blipFill>
        <p:spPr>
          <a:xfrm>
            <a:off x="5316070" y="6475918"/>
            <a:ext cx="4583579" cy="402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57">
            <a:extLst>
              <a:ext uri="{FF2B5EF4-FFF2-40B4-BE49-F238E27FC236}">
                <a16:creationId xmlns:a16="http://schemas.microsoft.com/office/drawing/2014/main" id="{93163FFB-5F0B-4CBE-9B8A-E521EFAF4AC9}"/>
              </a:ext>
            </a:extLst>
          </p:cNvPr>
          <p:cNvGrpSpPr/>
          <p:nvPr/>
        </p:nvGrpSpPr>
        <p:grpSpPr>
          <a:xfrm>
            <a:off x="7087356" y="5763961"/>
            <a:ext cx="2984544" cy="1020490"/>
            <a:chOff x="7042344" y="5721661"/>
            <a:chExt cx="2984544" cy="1020490"/>
          </a:xfrm>
        </p:grpSpPr>
        <p:pic>
          <p:nvPicPr>
            <p:cNvPr id="27" name="Google Shape;132;p15">
              <a:extLst>
                <a:ext uri="{FF2B5EF4-FFF2-40B4-BE49-F238E27FC236}">
                  <a16:creationId xmlns:a16="http://schemas.microsoft.com/office/drawing/2014/main" id="{B1F35C22-522D-4AE2-AA56-0355542012A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1294"/>
            <a:stretch/>
          </p:blipFill>
          <p:spPr>
            <a:xfrm>
              <a:off x="7042344" y="5810693"/>
              <a:ext cx="580865" cy="643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31;p15">
              <a:extLst>
                <a:ext uri="{FF2B5EF4-FFF2-40B4-BE49-F238E27FC236}">
                  <a16:creationId xmlns:a16="http://schemas.microsoft.com/office/drawing/2014/main" id="{EE9DF136-FF42-45FE-AA21-DE2CFC46AC1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919" r="-4919" b="20608"/>
            <a:stretch/>
          </p:blipFill>
          <p:spPr>
            <a:xfrm>
              <a:off x="7773778" y="5825451"/>
              <a:ext cx="563385" cy="649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33;p15">
              <a:extLst>
                <a:ext uri="{FF2B5EF4-FFF2-40B4-BE49-F238E27FC236}">
                  <a16:creationId xmlns:a16="http://schemas.microsoft.com/office/drawing/2014/main" id="{4A29E337-A507-412C-9364-A9AB5C7ED32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1" b="20238"/>
            <a:stretch/>
          </p:blipFill>
          <p:spPr>
            <a:xfrm>
              <a:off x="8441214" y="5827946"/>
              <a:ext cx="581148" cy="6552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34;p15">
              <a:extLst>
                <a:ext uri="{FF2B5EF4-FFF2-40B4-BE49-F238E27FC236}">
                  <a16:creationId xmlns:a16="http://schemas.microsoft.com/office/drawing/2014/main" id="{BD0F4E85-58E0-45E0-BF90-C7206D9504A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b="23117"/>
            <a:stretch/>
          </p:blipFill>
          <p:spPr>
            <a:xfrm>
              <a:off x="9166473" y="5721661"/>
              <a:ext cx="633542" cy="741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D3829854-A9E5-479F-943E-24DB3DB844D1}"/>
                </a:ext>
              </a:extLst>
            </p:cNvPr>
            <p:cNvSpPr/>
            <p:nvPr/>
          </p:nvSpPr>
          <p:spPr>
            <a:xfrm>
              <a:off x="7058226" y="6436168"/>
              <a:ext cx="492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無効</a:t>
              </a:r>
              <a:endParaRPr lang="en-US" altLang="ko-KR" sz="12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2" name="직사각형 27">
              <a:extLst>
                <a:ext uri="{FF2B5EF4-FFF2-40B4-BE49-F238E27FC236}">
                  <a16:creationId xmlns:a16="http://schemas.microsoft.com/office/drawing/2014/main" id="{CC69DA94-38C7-41E1-BA5E-F8394C3812A7}"/>
                </a:ext>
              </a:extLst>
            </p:cNvPr>
            <p:cNvSpPr/>
            <p:nvPr/>
          </p:nvSpPr>
          <p:spPr>
            <a:xfrm>
              <a:off x="7716496" y="6443129"/>
              <a:ext cx="691215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女性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3" name="직사각형 29">
              <a:extLst>
                <a:ext uri="{FF2B5EF4-FFF2-40B4-BE49-F238E27FC236}">
                  <a16:creationId xmlns:a16="http://schemas.microsoft.com/office/drawing/2014/main" id="{D2EB1BA6-63CB-4BD6-82A2-DE32CE90D16D}"/>
                </a:ext>
              </a:extLst>
            </p:cNvPr>
            <p:cNvSpPr/>
            <p:nvPr/>
          </p:nvSpPr>
          <p:spPr>
            <a:xfrm>
              <a:off x="8927164" y="6434374"/>
              <a:ext cx="1099724" cy="30777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rgbClr val="005A8D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外国人</a:t>
              </a:r>
              <a:endParaRPr lang="en-US" altLang="ko-KR" sz="4400" b="1" dirty="0">
                <a:ln w="0"/>
                <a:solidFill>
                  <a:srgbClr val="005A8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사각형 28">
              <a:extLst>
                <a:ext uri="{FF2B5EF4-FFF2-40B4-BE49-F238E27FC236}">
                  <a16:creationId xmlns:a16="http://schemas.microsoft.com/office/drawing/2014/main" id="{2B403E98-387A-4A91-B656-08DEFF3223FA}"/>
                </a:ext>
              </a:extLst>
            </p:cNvPr>
            <p:cNvSpPr/>
            <p:nvPr/>
          </p:nvSpPr>
          <p:spPr>
            <a:xfrm>
              <a:off x="8503271" y="6456648"/>
              <a:ext cx="513281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chemeClr val="tx2">
                      <a:lumMod val="7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老人</a:t>
              </a:r>
              <a:endParaRPr lang="en-US" altLang="ko-KR" sz="40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5" name="다이아몬드 34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5129931" y="241368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5129931" y="340354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다이아몬드 36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5134252" y="390468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다이아몬드 37">
            <a:extLst>
              <a:ext uri="{FF2B5EF4-FFF2-40B4-BE49-F238E27FC236}">
                <a16:creationId xmlns:a16="http://schemas.microsoft.com/office/drawing/2014/main" id="{1A36C46C-59FF-42B9-844B-976D88B4BCAD}"/>
              </a:ext>
            </a:extLst>
          </p:cNvPr>
          <p:cNvSpPr/>
          <p:nvPr/>
        </p:nvSpPr>
        <p:spPr>
          <a:xfrm>
            <a:off x="5129931" y="486449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>
            <a:off x="3347261" y="1512445"/>
            <a:ext cx="3764708" cy="576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596486" y="1313238"/>
            <a:ext cx="3371436" cy="710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</a:pPr>
            <a:r>
              <a:rPr lang="ja-JP" altLang="en-US" sz="2400" b="1" dirty="0">
                <a:solidFill>
                  <a:schemeClr val="bg1"/>
                </a:solidFill>
                <a:latin typeface="Malgun Gothic" charset="-127"/>
                <a:ea typeface="Malgun Gothic" charset="-127"/>
                <a:cs typeface="Malgun Gothic" charset="-127"/>
                <a:sym typeface="Malgun Gothic"/>
              </a:rPr>
              <a:t>低延焼性たばこ とは</a:t>
            </a:r>
            <a:r>
              <a:rPr lang="zh-CN" altLang="en-US" sz="2400" b="1" dirty="0">
                <a:solidFill>
                  <a:schemeClr val="bg1"/>
                </a:solidFill>
                <a:latin typeface="Malgun Gothic" charset="-127"/>
                <a:ea typeface="Malgun Gothic" charset="-127"/>
                <a:cs typeface="Malgun Gothic" charset="-127"/>
                <a:sym typeface="Malgun Gothic"/>
              </a:rPr>
              <a:t>？</a:t>
            </a:r>
            <a:endParaRPr lang="en-US" altLang="zh-CN" sz="2400" b="1" dirty="0">
              <a:solidFill>
                <a:schemeClr val="bg1"/>
              </a:solidFill>
              <a:latin typeface="Malgun Gothic" charset="-127"/>
              <a:ea typeface="Malgun Gothic" charset="-127"/>
              <a:cs typeface="Malgun Gothic" charset="-127"/>
              <a:sym typeface="Malgun Gothic"/>
            </a:endParaRPr>
          </a:p>
        </p:txBody>
      </p:sp>
      <p:sp>
        <p:nvSpPr>
          <p:cNvPr id="41" name="Google Shape;241;p20"/>
          <p:cNvSpPr/>
          <p:nvPr/>
        </p:nvSpPr>
        <p:spPr>
          <a:xfrm>
            <a:off x="931718" y="-3644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</a:pPr>
            <a:r>
              <a:rPr lang="ja-JP" altLang="en-US" sz="2800" b="1" dirty="0"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カラオケの火災原因</a:t>
            </a:r>
            <a:endParaRPr lang="en-CA" sz="1600" dirty="0">
              <a:solidFill>
                <a:schemeClr val="accent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Google Shape;164;p16"/>
          <p:cNvSpPr/>
          <p:nvPr/>
        </p:nvSpPr>
        <p:spPr>
          <a:xfrm>
            <a:off x="334599" y="242610"/>
            <a:ext cx="450761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600" b="1" dirty="0">
                <a:solidFill>
                  <a:schemeClr val="lt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/>
                <a:sym typeface="Calibri"/>
              </a:rPr>
              <a:t>3</a:t>
            </a:r>
            <a:endParaRPr sz="2600" b="1" dirty="0">
              <a:solidFill>
                <a:schemeClr val="lt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Calibri"/>
              <a:sym typeface="Calibri"/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테마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1140</Words>
  <Application>Microsoft Office PowerPoint</Application>
  <PresentationFormat>사용자 지정</PresentationFormat>
  <Paragraphs>265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ＭＳ Ｐゴシック</vt:lpstr>
      <vt:lpstr>宋体</vt:lpstr>
      <vt:lpstr>Stardos Stencil</vt:lpstr>
      <vt:lpstr>Malgun Gothic</vt:lpstr>
      <vt:lpstr>Malgun Gothic</vt:lpstr>
      <vt:lpstr>Arial</vt:lpstr>
      <vt:lpstr>Calibri</vt:lpstr>
      <vt:lpstr>Times New Roman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비전마스타</dc:creator>
  <cp:lastModifiedBy>park</cp:lastModifiedBy>
  <cp:revision>46</cp:revision>
  <dcterms:modified xsi:type="dcterms:W3CDTF">2020-10-20T13:28:17Z</dcterms:modified>
</cp:coreProperties>
</file>