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899650" cy="6875463"/>
  <p:notesSz cx="6858000" cy="9144000"/>
  <p:embeddedFontLst>
    <p:embeddedFont>
      <p:font typeface="Arial Black" panose="020B0A04020102020204" pitchFamily="34" charset="0"/>
      <p:regular r:id="rId15"/>
      <p:bold r:id="rId16"/>
    </p:embeddedFont>
    <p:embeddedFont>
      <p:font typeface="Stardos Stencil" panose="020B0600000101010101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55ABF-A801-47FB-B948-A6913E99395A}" v="2" dt="2020-04-23T09:06:42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6.jpg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8.png"/><Relationship Id="rId4" Type="http://schemas.openxmlformats.org/officeDocument/2006/relationships/image" Target="../media/image17.jp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8.png"/><Relationship Id="rId5" Type="http://schemas.openxmlformats.org/officeDocument/2006/relationships/image" Target="../media/image23.jpg"/><Relationship Id="rId10" Type="http://schemas.openxmlformats.org/officeDocument/2006/relationships/image" Target="../media/image6.png"/><Relationship Id="rId4" Type="http://schemas.openxmlformats.org/officeDocument/2006/relationships/image" Target="../media/image22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2922" y="1403245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Epizod.1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857125" y="1993061"/>
            <a:ext cx="9541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bo</a:t>
            </a:r>
            <a:r>
              <a:rPr lang="en-US" alt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</a:p>
          <a:p>
            <a:pPr lvl="0" algn="ctr"/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limining</a:t>
            </a:r>
            <a:r>
              <a:rPr lang="en-US" alt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roli</a:t>
            </a:r>
            <a:r>
              <a:rPr 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dirty="0"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D957E120-D4CF-4CE0-87EF-C50DD6E655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4D5A52AF-E066-4286-B2C5-0B8F3BF4C0F8}"/>
              </a:ext>
            </a:extLst>
          </p:cNvPr>
          <p:cNvSpPr/>
          <p:nvPr/>
        </p:nvSpPr>
        <p:spPr>
          <a:xfrm>
            <a:off x="6570457" y="6535817"/>
            <a:ext cx="7024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EFF2704-606F-440B-BBA1-CDC765A779BF}"/>
              </a:ext>
            </a:extLst>
          </p:cNvPr>
          <p:cNvSpPr/>
          <p:nvPr/>
        </p:nvSpPr>
        <p:spPr>
          <a:xfrm>
            <a:off x="7393665" y="6535162"/>
            <a:ext cx="47160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09ED2C7-EB45-4F01-9AAF-6832B6343DCA}"/>
              </a:ext>
            </a:extLst>
          </p:cNvPr>
          <p:cNvSpPr/>
          <p:nvPr/>
        </p:nvSpPr>
        <p:spPr>
          <a:xfrm>
            <a:off x="8014922" y="6545710"/>
            <a:ext cx="5261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FC81C75-CBA7-4159-84B2-43A669A3DEE7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sz="1800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13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9</a:t>
            </a:r>
            <a:endParaRPr dirty="0"/>
          </a:p>
        </p:txBody>
      </p:sp>
      <p:grpSp>
        <p:nvGrpSpPr>
          <p:cNvPr id="323" name="Google Shape;323;p23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24" name="Google Shape;324;p23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25" name="Google Shape;325;p2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2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7" name="Google Shape;327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23"/>
          <p:cNvSpPr txBox="1"/>
          <p:nvPr/>
        </p:nvSpPr>
        <p:spPr>
          <a:xfrm>
            <a:off x="6300103" y="1769633"/>
            <a:ext cx="23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CA" altLang="ko-K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(Agar </a:t>
            </a:r>
            <a:r>
              <a:rPr lang="en-CA" altLang="ko-KR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koreys</a:t>
            </a:r>
            <a:r>
              <a:rPr lang="en-CA" altLang="ko-K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tilini</a:t>
            </a:r>
            <a:r>
              <a:rPr lang="en-CA" altLang="ko-K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bilmasa</a:t>
            </a:r>
            <a:r>
              <a:rPr lang="en-CA" altLang="ko-K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7665908" y="2206087"/>
            <a:ext cx="9972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6080819" y="1339473"/>
            <a:ext cx="288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CA" altLang="ko-K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119 </a:t>
            </a:r>
            <a:r>
              <a:rPr lang="en-CA" altLang="ko-K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raqamini</a:t>
            </a:r>
            <a:r>
              <a:rPr lang="en-CA" altLang="ko-K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tering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23"/>
          <p:cNvCxnSpPr>
            <a:cxnSpLocks/>
          </p:cNvCxnSpPr>
          <p:nvPr/>
        </p:nvCxnSpPr>
        <p:spPr>
          <a:xfrm flipH="1">
            <a:off x="7431904" y="2136096"/>
            <a:ext cx="2" cy="28619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4" name="Google Shape;334;p23"/>
          <p:cNvSpPr txBox="1"/>
          <p:nvPr/>
        </p:nvSpPr>
        <p:spPr>
          <a:xfrm>
            <a:off x="6267964" y="2425604"/>
            <a:ext cx="2327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Axborot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xizmati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23"/>
          <p:cNvCxnSpPr>
            <a:cxnSpLocks/>
          </p:cNvCxnSpPr>
          <p:nvPr/>
        </p:nvCxnSpPr>
        <p:spPr>
          <a:xfrm flipH="1">
            <a:off x="7431904" y="2842365"/>
            <a:ext cx="7849" cy="28938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6" name="Google Shape;336;p23"/>
          <p:cNvSpPr txBox="1"/>
          <p:nvPr/>
        </p:nvSpPr>
        <p:spPr>
          <a:xfrm>
            <a:off x="6042653" y="3146748"/>
            <a:ext cx="279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Umumiy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ma'lumot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xonasiga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119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ulaning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23"/>
          <p:cNvCxnSpPr>
            <a:cxnSpLocks/>
          </p:cNvCxnSpPr>
          <p:nvPr/>
        </p:nvCxnSpPr>
        <p:spPr>
          <a:xfrm>
            <a:off x="7439753" y="3835528"/>
            <a:ext cx="0" cy="2971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8" name="Google Shape;338;p23"/>
          <p:cNvSpPr txBox="1"/>
          <p:nvPr/>
        </p:nvSpPr>
        <p:spPr>
          <a:xfrm>
            <a:off x="5704822" y="4130690"/>
            <a:ext cx="3499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GIS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tizimi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orqali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voqea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sodir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bo'lgan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tekshiring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23"/>
          <p:cNvCxnSpPr>
            <a:cxnSpLocks/>
          </p:cNvCxnSpPr>
          <p:nvPr/>
        </p:nvCxnSpPr>
        <p:spPr>
          <a:xfrm>
            <a:off x="7431905" y="4742071"/>
            <a:ext cx="0" cy="28712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40" name="Google Shape;340;p23"/>
          <p:cNvSpPr txBox="1"/>
          <p:nvPr/>
        </p:nvSpPr>
        <p:spPr>
          <a:xfrm>
            <a:off x="5488936" y="5057624"/>
            <a:ext cx="3852649" cy="42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Qutqaruv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vositalari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vaziyatga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qarab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avtomatik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ravishda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ajratiladi</a:t>
            </a:r>
            <a:endParaRPr dirty="0"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6A999F7E-552F-4221-9B89-494A4144605A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982C031C-C6C8-4735-B051-44EA1E1AE9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1AB8700-DC21-4383-AE92-8771D03E5B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5385946D-6656-4B90-AE6D-2070E12E0E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71E4AB0F-55A3-4CD7-9239-AE912722A53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B8527B3-B4D8-436F-9DEB-41B1817B686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AFEC60-B807-4F84-90DC-2241E4256FF9}"/>
              </a:ext>
            </a:extLst>
          </p:cNvPr>
          <p:cNvSpPr/>
          <p:nvPr/>
        </p:nvSpPr>
        <p:spPr>
          <a:xfrm>
            <a:off x="8520525" y="6491920"/>
            <a:ext cx="513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D08F8CA-E87F-4A64-93BD-0BCBC0CEC7E8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Google Shape;251;p20">
            <a:extLst>
              <a:ext uri="{FF2B5EF4-FFF2-40B4-BE49-F238E27FC236}">
                <a16:creationId xmlns:a16="http://schemas.microsoft.com/office/drawing/2014/main" id="{4BF5F2DE-50C0-4B65-872F-049680CFB278}"/>
              </a:ext>
            </a:extLst>
          </p:cNvPr>
          <p:cNvSpPr/>
          <p:nvPr/>
        </p:nvSpPr>
        <p:spPr>
          <a:xfrm>
            <a:off x="203257" y="180720"/>
            <a:ext cx="597439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56;p24">
            <a:extLst>
              <a:ext uri="{FF2B5EF4-FFF2-40B4-BE49-F238E27FC236}">
                <a16:creationId xmlns:a16="http://schemas.microsoft.com/office/drawing/2014/main" id="{D351A0FB-C657-4662-A86F-95C5E24AAE9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1353" y="1492250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0;p20">
            <a:extLst>
              <a:ext uri="{FF2B5EF4-FFF2-40B4-BE49-F238E27FC236}">
                <a16:creationId xmlns:a16="http://schemas.microsoft.com/office/drawing/2014/main" id="{2626C7A8-F4BE-40C3-AE04-DFE8E7FFDF8E}"/>
              </a:ext>
            </a:extLst>
          </p:cNvPr>
          <p:cNvSpPr/>
          <p:nvPr/>
        </p:nvSpPr>
        <p:spPr>
          <a:xfrm>
            <a:off x="-767447" y="253537"/>
            <a:ext cx="1170439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Qayta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ishlash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qo'llab-quvvatlash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xizmatiga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qanday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qo'ng'iroq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qilish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119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24"/>
          <p:cNvGrpSpPr/>
          <p:nvPr/>
        </p:nvGrpSpPr>
        <p:grpSpPr>
          <a:xfrm>
            <a:off x="1161325" y="1314276"/>
            <a:ext cx="4806315" cy="1569720"/>
            <a:chOff x="1250315" y="1675936"/>
            <a:chExt cx="4806315" cy="1569720"/>
          </a:xfrm>
        </p:grpSpPr>
        <p:sp>
          <p:nvSpPr>
            <p:cNvPr id="347" name="Google Shape;347;p24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" name="Google Shape;348;p24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49" name="Google Shape;349;p24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24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51" name="Google Shape;351;p24"/>
          <p:cNvGrpSpPr/>
          <p:nvPr/>
        </p:nvGrpSpPr>
        <p:grpSpPr>
          <a:xfrm>
            <a:off x="1087968" y="4206914"/>
            <a:ext cx="4737304" cy="1569720"/>
            <a:chOff x="1250315" y="5808396"/>
            <a:chExt cx="4737304" cy="1569720"/>
          </a:xfrm>
        </p:grpSpPr>
        <p:sp>
          <p:nvSpPr>
            <p:cNvPr id="352" name="Google Shape;352;p24"/>
            <p:cNvSpPr/>
            <p:nvPr/>
          </p:nvSpPr>
          <p:spPr>
            <a:xfrm rot="10800000" flipH="1">
              <a:off x="3178097" y="580839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24"/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354" name="Google Shape;354;p24"/>
              <p:cNvCxnSpPr/>
              <p:nvPr/>
            </p:nvCxnSpPr>
            <p:spPr>
              <a:xfrm>
                <a:off x="1250315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24"/>
              <p:cNvCxnSpPr/>
              <p:nvPr/>
            </p:nvCxnSpPr>
            <p:spPr>
              <a:xfrm>
                <a:off x="4059124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56" name="Google Shape;35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5272" y="1416272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4"/>
          <p:cNvSpPr/>
          <p:nvPr/>
        </p:nvSpPr>
        <p:spPr>
          <a:xfrm>
            <a:off x="599826" y="2044018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Yong'inning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oldini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olish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yong'inga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qarshi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kurashish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bo'limi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har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doim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turli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xil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baxtsiz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hodisalar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tabiiy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ofatlar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paytida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qutqarish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favqulodda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vaziyatlar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o'z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vaqtida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profilaktika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rejalarini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ishlab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chiqishga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harakat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qiladi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O'z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hayotingizni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atrofingizdagi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odamlarni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qutqarish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119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raqamiga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qo'ng'iroq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qilishni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unutmang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2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59" name="Google Shape;359;p2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60" name="Google Shape;360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1" name="Google Shape;361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2" name="Google Shape;362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" name="Google Shape;364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10</a:t>
            </a:r>
            <a:endParaRPr dirty="0"/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7A5F74B8-1BB0-484E-BDEB-D5E683534F3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A3D95B8F-C34E-46E7-9019-EE779A0527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20E55C9-1FEB-4841-82A3-2816BD8E5E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BD44E83A-8EC0-4BBE-B874-D228E5C8E9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7235B27B-CCFF-4BD3-9683-96A6D4C8466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7FE34EB-6F65-4AA9-9F27-7872D2C00921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2EB812E-6237-4B48-8B8F-927B351A91FB}"/>
              </a:ext>
            </a:extLst>
          </p:cNvPr>
          <p:cNvSpPr/>
          <p:nvPr/>
        </p:nvSpPr>
        <p:spPr>
          <a:xfrm>
            <a:off x="8520525" y="6491920"/>
            <a:ext cx="513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6E1DFB7-5907-4385-8BFC-670FE788B21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F92522B1-75E2-4F3F-8386-168F0E713809}"/>
              </a:ext>
            </a:extLst>
          </p:cNvPr>
          <p:cNvSpPr/>
          <p:nvPr/>
        </p:nvSpPr>
        <p:spPr>
          <a:xfrm>
            <a:off x="448128" y="249421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2" name="직사각형 28">
            <a:extLst>
              <a:ext uri="{FF2B5EF4-FFF2-40B4-BE49-F238E27FC236}">
                <a16:creationId xmlns:a16="http://schemas.microsoft.com/office/drawing/2014/main" id="{73EA7E4E-EC39-41C1-9DA6-1F4F574ECDF5}"/>
              </a:ext>
            </a:extLst>
          </p:cNvPr>
          <p:cNvSpPr/>
          <p:nvPr/>
        </p:nvSpPr>
        <p:spPr>
          <a:xfrm>
            <a:off x="-2228338" y="236751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365" name="Google Shape;365;p24"/>
          <p:cNvSpPr/>
          <p:nvPr/>
        </p:nvSpPr>
        <p:spPr>
          <a:xfrm>
            <a:off x="1567524" y="227931"/>
            <a:ext cx="681794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Yong'in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xavfsizligi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uchun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CA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asosiy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nuqta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0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CD960F-B886-4EFA-A17D-F2D40D55C66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8601ABF5-2431-4D93-AE69-E84A6F254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E82F936-1082-49F1-BC21-4A276881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5687963-8593-4299-ACF1-9F8EAB3B52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4" t="44293" r="3520"/>
          <a:stretch/>
        </p:blipFill>
        <p:spPr>
          <a:xfrm>
            <a:off x="1153271" y="2294964"/>
            <a:ext cx="7593107" cy="203820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BE1E978-21F8-45AF-85AC-24606B52ED25}"/>
              </a:ext>
            </a:extLst>
          </p:cNvPr>
          <p:cNvSpPr/>
          <p:nvPr/>
        </p:nvSpPr>
        <p:spPr>
          <a:xfrm>
            <a:off x="1153271" y="4185982"/>
            <a:ext cx="7537485" cy="56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Yong'in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xavfsizligini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o’rganish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jamiyat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baxtli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odamlarning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asosidir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53B696B-1FB2-4D0D-9D49-181C50358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1" y="156657"/>
            <a:ext cx="589659" cy="728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Google Shape;128;p15">
            <a:extLst>
              <a:ext uri="{FF2B5EF4-FFF2-40B4-BE49-F238E27FC236}">
                <a16:creationId xmlns:a16="http://schemas.microsoft.com/office/drawing/2014/main" id="{9A6B507B-B427-4114-BE20-21B813433408}"/>
              </a:ext>
            </a:extLst>
          </p:cNvPr>
          <p:cNvSpPr/>
          <p:nvPr/>
        </p:nvSpPr>
        <p:spPr>
          <a:xfrm>
            <a:off x="1912229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Yong'in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bo’limining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roli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ja-JP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618281" y="2566457"/>
            <a:ext cx="88488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bo'limining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vazifasi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vazifasi</a:t>
            </a:r>
            <a:endParaRPr lang="en-CA" altLang="ko-KR"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Yong'indan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himoya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qilish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yong'inga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qarshi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kurash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3p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Favqulodda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vaziyatlarni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qutqarish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xavfsizlikni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ta'minlash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_ 5p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Qayta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ishlash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qo'llab-quvvatlash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xizmatiga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qanday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qo'ng'iroq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qilish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119_ 6p</a:t>
            </a:r>
            <a:endParaRPr sz="1200"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671860"/>
            <a:ext cx="773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altLang="ko-K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bo'limining</a:t>
            </a:r>
            <a:r>
              <a:rPr lang="en-US" altLang="ko-K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roli</a:t>
            </a:r>
            <a:endParaRPr lang="en-US" dirty="0"/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100796" y="129238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Epizod.1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3931" y="4242627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A7A31EF7-9BE6-4CCA-8423-ADC47BE55097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3765293-EB0D-404F-B2AF-0225938EB8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ABFA473A-1DBA-4CF8-AD12-16DB185D06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21" name="Google Shape;109;p14">
            <a:extLst>
              <a:ext uri="{FF2B5EF4-FFF2-40B4-BE49-F238E27FC236}">
                <a16:creationId xmlns:a16="http://schemas.microsoft.com/office/drawing/2014/main" id="{5BBB83E0-D91B-4C89-A740-E9D0990EFA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D96CC4E4-266E-46F3-90B6-C36898AAD75A}"/>
              </a:ext>
            </a:extLst>
          </p:cNvPr>
          <p:cNvSpPr/>
          <p:nvPr/>
        </p:nvSpPr>
        <p:spPr>
          <a:xfrm>
            <a:off x="337085" y="6490097"/>
            <a:ext cx="7024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F0971C9-EF8E-49B7-BFFF-8BEEE90ED36D}"/>
              </a:ext>
            </a:extLst>
          </p:cNvPr>
          <p:cNvSpPr/>
          <p:nvPr/>
        </p:nvSpPr>
        <p:spPr>
          <a:xfrm>
            <a:off x="1160293" y="6489442"/>
            <a:ext cx="47160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873F3D8-183D-4290-9863-F0BD3D3D138E}"/>
              </a:ext>
            </a:extLst>
          </p:cNvPr>
          <p:cNvSpPr/>
          <p:nvPr/>
        </p:nvSpPr>
        <p:spPr>
          <a:xfrm>
            <a:off x="1781550" y="6499990"/>
            <a:ext cx="5261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6519D45-9522-438E-8FB6-DC1B41B9E45B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sz="1800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" y="-1025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 descr="소방차 png 이미지 검색결과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48214" y="311575"/>
            <a:ext cx="767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8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CA" altLang="ko-KR" sz="2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8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bo'limining</a:t>
            </a:r>
            <a:r>
              <a:rPr lang="en-CA" altLang="ko-KR" sz="2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8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vazifasi</a:t>
            </a:r>
            <a:r>
              <a:rPr lang="en-CA" altLang="ko-KR" sz="2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8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CA" altLang="ko-KR" sz="2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8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vazifasi</a:t>
            </a:r>
            <a:endParaRPr lang="en-CA" sz="28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418218" y="31951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48214" y="2218966"/>
            <a:ext cx="6909000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bo'limi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milliy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hisoblanadi</a:t>
            </a:r>
            <a:endParaRPr lang="en-US" altLang="ko-KR" sz="1800" b="1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xavfsizlik</a:t>
            </a: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agentligi</a:t>
            </a:r>
            <a:endParaRPr lang="en-US" altLang="ko-KR" sz="1800" b="1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Zamonaviy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jihozlarga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yuqori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malakali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mutaxassislarga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ega</a:t>
            </a:r>
            <a:endParaRPr lang="en-CA" altLang="ko-KR" sz="16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Odamlar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millat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xavfsizligini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ta'minlash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uchun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har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xil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avariyalar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tabiiy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ofatlarning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har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bir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turiga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javob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qaytarish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uchun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har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doim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tezkor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aniq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qutqaruv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rejalarini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taqdim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etishga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harakat </a:t>
            </a:r>
            <a:r>
              <a:rPr lang="en-CA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qilamiz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.</a:t>
            </a:r>
            <a:endParaRPr sz="1100" dirty="0"/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4219" y="2067838"/>
            <a:ext cx="4043859" cy="370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2</a:t>
            </a:r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1099420" y="1363889"/>
            <a:ext cx="4806573" cy="1569789"/>
            <a:chOff x="1250115" y="1936454"/>
            <a:chExt cx="4806573" cy="1569789"/>
          </a:xfrm>
        </p:grpSpPr>
        <p:sp>
          <p:nvSpPr>
            <p:cNvPr id="149" name="Google Shape;149;p16"/>
            <p:cNvSpPr/>
            <p:nvPr/>
          </p:nvSpPr>
          <p:spPr>
            <a:xfrm>
              <a:off x="3061516" y="1936454"/>
              <a:ext cx="1066536" cy="1569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1" b="1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1" b="1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115" y="2451675"/>
              <a:ext cx="4806573" cy="0"/>
              <a:chOff x="1512582" y="2142908"/>
              <a:chExt cx="4806573" cy="0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53" name="Google Shape;153;p16"/>
          <p:cNvGrpSpPr/>
          <p:nvPr/>
        </p:nvGrpSpPr>
        <p:grpSpPr>
          <a:xfrm>
            <a:off x="1099420" y="4549395"/>
            <a:ext cx="4806573" cy="1569600"/>
            <a:chOff x="1038803" y="3951138"/>
            <a:chExt cx="4806573" cy="1569600"/>
          </a:xfrm>
        </p:grpSpPr>
        <p:sp>
          <p:nvSpPr>
            <p:cNvPr id="154" name="Google Shape;154;p16"/>
            <p:cNvSpPr/>
            <p:nvPr/>
          </p:nvSpPr>
          <p:spPr>
            <a:xfrm rot="10800000" flipH="1">
              <a:off x="2908837" y="3951138"/>
              <a:ext cx="10665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 dirty="0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 dirty="0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cxnSp>
          <p:nvCxnSpPr>
            <p:cNvPr id="155" name="Google Shape;155;p16"/>
            <p:cNvCxnSpPr/>
            <p:nvPr/>
          </p:nvCxnSpPr>
          <p:spPr>
            <a:xfrm>
              <a:off x="1038803" y="5031885"/>
              <a:ext cx="1928636" cy="0"/>
            </a:xfrm>
            <a:prstGeom prst="straightConnector1">
              <a:avLst/>
            </a:prstGeom>
            <a:noFill/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16"/>
            <p:cNvCxnSpPr/>
            <p:nvPr/>
          </p:nvCxnSpPr>
          <p:spPr>
            <a:xfrm>
              <a:off x="3916740" y="5031885"/>
              <a:ext cx="1928636" cy="0"/>
            </a:xfrm>
            <a:prstGeom prst="straightConnector1">
              <a:avLst/>
            </a:prstGeom>
            <a:noFill/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7" name="Google Shape;157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8" name="Google Shape;158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9" name="Google Shape;159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1" name="Google Shape;16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직사각형 1">
            <a:extLst>
              <a:ext uri="{FF2B5EF4-FFF2-40B4-BE49-F238E27FC236}">
                <a16:creationId xmlns:a16="http://schemas.microsoft.com/office/drawing/2014/main" id="{180CE971-FB54-4AD8-8856-6870724FCB14}"/>
              </a:ext>
            </a:extLst>
          </p:cNvPr>
          <p:cNvSpPr/>
          <p:nvPr/>
        </p:nvSpPr>
        <p:spPr>
          <a:xfrm>
            <a:off x="7674894" y="455011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12">
            <a:extLst>
              <a:ext uri="{FF2B5EF4-FFF2-40B4-BE49-F238E27FC236}">
                <a16:creationId xmlns:a16="http://schemas.microsoft.com/office/drawing/2014/main" id="{5C753D3B-B7AE-4CB5-A62C-D2A47797B5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0085"/>
            <a:ext cx="1075271" cy="54085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9BD38F1-B7F3-41F2-AF8A-76E95DE4F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0085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B4498C1A-C294-40B2-81AC-ACBE89AB9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780F993F-15DA-4957-A15F-03A93528E2D7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C0D66F1-656D-4E52-BB3C-4B311BE1C50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CBD4E85-E581-410B-83D5-0597CFC69D1C}"/>
              </a:ext>
            </a:extLst>
          </p:cNvPr>
          <p:cNvSpPr/>
          <p:nvPr/>
        </p:nvSpPr>
        <p:spPr>
          <a:xfrm>
            <a:off x="8520525" y="6491920"/>
            <a:ext cx="513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6E2F066-B2E3-4656-88F7-6DDE70F4CB9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826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/>
          <p:nvPr/>
        </p:nvSpPr>
        <p:spPr>
          <a:xfrm>
            <a:off x="214277" y="24726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4497925" y="1358640"/>
            <a:ext cx="5022593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Yong'indan</a:t>
            </a:r>
            <a:r>
              <a:rPr lang="en-CA" altLang="ko-KR" sz="2000" b="1" dirty="0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himoya</a:t>
            </a:r>
            <a:r>
              <a:rPr lang="en-CA" altLang="ko-KR" sz="2000" b="1" dirty="0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qilish</a:t>
            </a:r>
            <a:endParaRPr lang="en-CA" altLang="ko-KR" sz="2000" b="1" dirty="0">
              <a:solidFill>
                <a:schemeClr val="accent5">
                  <a:lumMod val="75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Yong'in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haqida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targ'ib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qiling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targ'ib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qiling</a:t>
            </a:r>
            <a:endParaRPr lang="en-US" altLang="ko-KR" sz="16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 -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yong'inning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oldini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olishni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tekshiring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 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tekshiring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uskunalar</a:t>
            </a:r>
            <a:endParaRPr lang="en-US" altLang="ko-KR" sz="16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 -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yong'indan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himoya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qilish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ishlari</a:t>
            </a:r>
            <a:endParaRPr sz="16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397" y="3944455"/>
            <a:ext cx="3189860" cy="21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</a:t>
            </a:r>
            <a:endParaRPr dirty="0"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363" y="1312850"/>
            <a:ext cx="3189860" cy="212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/>
          <p:nvPr/>
        </p:nvSpPr>
        <p:spPr>
          <a:xfrm>
            <a:off x="4497925" y="4120629"/>
            <a:ext cx="5971955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Yong'inni</a:t>
            </a:r>
            <a:r>
              <a:rPr lang="en-CA" altLang="ko-KR" sz="2000" b="1" dirty="0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o'cherish</a:t>
            </a:r>
            <a:endParaRPr lang="en-CA" altLang="ko-KR" sz="2000" b="1" dirty="0">
              <a:solidFill>
                <a:schemeClr val="accent5">
                  <a:lumMod val="75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Yong'in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tufayli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barcha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yong'in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holatlarini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qutqaring</a:t>
            </a:r>
            <a:endParaRPr lang="en-US" altLang="ko-KR" sz="16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Zamonaviy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jihozlardan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foydalaning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endParaRPr lang="en-US" altLang="ko-KR" sz="16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yuqori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malakali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kadrlar</a:t>
            </a:r>
            <a:endParaRPr dirty="0"/>
          </a:p>
        </p:txBody>
      </p:sp>
      <p:sp>
        <p:nvSpPr>
          <p:cNvPr id="175" name="Google Shape;175;p17"/>
          <p:cNvSpPr/>
          <p:nvPr/>
        </p:nvSpPr>
        <p:spPr>
          <a:xfrm>
            <a:off x="867363" y="1119206"/>
            <a:ext cx="1613582" cy="438938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932512" y="1155178"/>
            <a:ext cx="1483283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altLang="ko-KR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yong'inning</a:t>
            </a:r>
            <a:r>
              <a:rPr lang="en-US" altLang="ko-KR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oldini</a:t>
            </a:r>
            <a:r>
              <a:rPr lang="en-US" altLang="ko-KR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olish</a:t>
            </a:r>
            <a:endParaRPr dirty="0"/>
          </a:p>
        </p:txBody>
      </p:sp>
      <p:sp>
        <p:nvSpPr>
          <p:cNvPr id="177" name="Google Shape;177;p17"/>
          <p:cNvSpPr/>
          <p:nvPr/>
        </p:nvSpPr>
        <p:spPr>
          <a:xfrm>
            <a:off x="867363" y="3750810"/>
            <a:ext cx="1613582" cy="444671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932512" y="3826203"/>
            <a:ext cx="1407211" cy="2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altLang="ko-KR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yong'inni</a:t>
            </a:r>
            <a:r>
              <a:rPr lang="en-US" altLang="ko-KR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o'chirish</a:t>
            </a:r>
            <a:endParaRPr dirty="0"/>
          </a:p>
        </p:txBody>
      </p:sp>
      <p:grpSp>
        <p:nvGrpSpPr>
          <p:cNvPr id="181" name="Google Shape;181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2" name="Google Shape;182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3" name="Google Shape;183;p1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1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5" name="Google Shape;185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A049D058-42B9-4AE2-B4A0-FE32E01C741D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23C81A1-538B-46B9-95B3-505D7F63A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14471D1-D504-46A3-9533-F55BA9451D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F2093BC4-ECDE-4036-9A0F-13DF71850E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5105C57E-05CE-48AD-9320-355D7137D7A7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7661A81-85D6-4A96-A3DC-7BA50EB6D68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7CEEB15-57A5-4DB1-A404-5BFF3EBE8570}"/>
              </a:ext>
            </a:extLst>
          </p:cNvPr>
          <p:cNvSpPr/>
          <p:nvPr/>
        </p:nvSpPr>
        <p:spPr>
          <a:xfrm>
            <a:off x="8520525" y="6491920"/>
            <a:ext cx="513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323F59A-8F9C-44FF-A94E-A34ED73AA80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804576" y="243035"/>
            <a:ext cx="87361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6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Yong'indan</a:t>
            </a:r>
            <a:r>
              <a:rPr lang="en-US" altLang="ko-KR" sz="2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himoya</a:t>
            </a:r>
            <a:r>
              <a:rPr lang="en-US" altLang="ko-KR" sz="2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qilish</a:t>
            </a:r>
            <a:r>
              <a:rPr lang="en-US" altLang="ko-KR" sz="2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altLang="ko-KR" sz="2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yong'inga</a:t>
            </a:r>
            <a:r>
              <a:rPr lang="en-US" altLang="ko-KR" sz="2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qarshi</a:t>
            </a:r>
            <a:r>
              <a:rPr lang="en-US" altLang="ko-KR" sz="2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6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kurash</a:t>
            </a:r>
            <a:endParaRPr lang="en-US" sz="2600" b="1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E9FCAA8F-4220-4F56-BF1F-3AE29062FB60}"/>
              </a:ext>
            </a:extLst>
          </p:cNvPr>
          <p:cNvSpPr/>
          <p:nvPr/>
        </p:nvSpPr>
        <p:spPr>
          <a:xfrm>
            <a:off x="4304568" y="157646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다이아몬드 27">
            <a:extLst>
              <a:ext uri="{FF2B5EF4-FFF2-40B4-BE49-F238E27FC236}">
                <a16:creationId xmlns:a16="http://schemas.microsoft.com/office/drawing/2014/main" id="{288C8F0E-939E-4B67-860E-FB95F765F2C2}"/>
              </a:ext>
            </a:extLst>
          </p:cNvPr>
          <p:cNvSpPr/>
          <p:nvPr/>
        </p:nvSpPr>
        <p:spPr>
          <a:xfrm>
            <a:off x="4304568" y="433048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396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/>
          <p:nvPr/>
        </p:nvSpPr>
        <p:spPr>
          <a:xfrm>
            <a:off x="285047" y="21355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4782940" y="1526981"/>
            <a:ext cx="4952731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Favqulodda</a:t>
            </a:r>
            <a:r>
              <a:rPr lang="en-CA" altLang="ko-KR" sz="2000" b="1" dirty="0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yordam</a:t>
            </a:r>
            <a:endParaRPr lang="en-CA" altLang="ko-KR" sz="2000" b="1" dirty="0">
              <a:solidFill>
                <a:schemeClr val="accent5">
                  <a:lumMod val="75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CA" altLang="ko-KR" b="1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Qutqaruvchilar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tabiiy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ofatlar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yoki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yong'inlar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natijasida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  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kelib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chiqadigan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baxtsiz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hodisalarga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duch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kelishadi</a:t>
            </a:r>
            <a:endParaRPr lang="en-CA" altLang="ko-KR" sz="12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Aviatsiya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daryo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tog '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avariyalarini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qutqarish</a:t>
            </a:r>
            <a:endParaRPr sz="1200" dirty="0"/>
          </a:p>
        </p:txBody>
      </p:sp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</a:t>
            </a:r>
            <a:endParaRPr dirty="0"/>
          </a:p>
        </p:txBody>
      </p:sp>
      <p:sp>
        <p:nvSpPr>
          <p:cNvPr id="196" name="Google Shape;196;p18"/>
          <p:cNvSpPr/>
          <p:nvPr/>
        </p:nvSpPr>
        <p:spPr>
          <a:xfrm>
            <a:off x="4698487" y="4240539"/>
            <a:ext cx="511671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CA" altLang="ko-KR" sz="2000" b="1" dirty="0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Kundalik</a:t>
            </a:r>
            <a:r>
              <a:rPr lang="en-CA" altLang="ko-KR" sz="2000" b="1" dirty="0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hayotda</a:t>
            </a:r>
            <a:r>
              <a:rPr lang="en-CA" altLang="ko-KR" sz="2000" b="1" dirty="0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xavfsizlik</a:t>
            </a:r>
            <a:endParaRPr lang="en-CA" altLang="ko-KR" sz="2000" b="1" dirty="0">
              <a:solidFill>
                <a:schemeClr val="accent5">
                  <a:lumMod val="75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yong'inga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qarshi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vositalarning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texnik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xatolarini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tekshirish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xavfli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hayvonlarni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(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ilonlar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otlar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yovvoyi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cho'chqalar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)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yo'q</a:t>
            </a:r>
            <a:r>
              <a:rPr lang="en-CA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qilish</a:t>
            </a:r>
            <a:endParaRPr sz="12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1692000"/>
            <a:ext cx="3189860" cy="21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/>
          <p:nvPr/>
        </p:nvSpPr>
        <p:spPr>
          <a:xfrm>
            <a:off x="1080000" y="1498356"/>
            <a:ext cx="1660465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1028161" y="1475812"/>
            <a:ext cx="176414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altLang="ko-KR" sz="1200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Favqulodda</a:t>
            </a:r>
            <a:r>
              <a:rPr lang="en-US" altLang="ko-KR" sz="1200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yordam</a:t>
            </a:r>
            <a:endParaRPr sz="1200" dirty="0"/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4081644"/>
            <a:ext cx="3189860" cy="2125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>
            <a:off x="1080000" y="3888000"/>
            <a:ext cx="1833529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1140613" y="3870070"/>
            <a:ext cx="171230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altLang="ko-KR" sz="1200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xavfsizlikni</a:t>
            </a:r>
            <a:r>
              <a:rPr lang="en-US" altLang="ko-KR" sz="1200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ta'minlash</a:t>
            </a:r>
            <a:endParaRPr sz="1200" dirty="0"/>
          </a:p>
        </p:txBody>
      </p:sp>
      <p:sp>
        <p:nvSpPr>
          <p:cNvPr id="203" name="Google Shape;203;p18"/>
          <p:cNvSpPr/>
          <p:nvPr/>
        </p:nvSpPr>
        <p:spPr>
          <a:xfrm>
            <a:off x="4782939" y="2529653"/>
            <a:ext cx="4823278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altLang="ko-KR" sz="20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Favqulodda</a:t>
            </a:r>
            <a:r>
              <a:rPr lang="en-CA" altLang="ko-KR" sz="2000" b="1" dirty="0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 err="1">
                <a:solidFill>
                  <a:schemeClr val="accent5">
                    <a:lumMod val="75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vaziyatlar</a:t>
            </a:r>
            <a:endParaRPr lang="en-CA" altLang="ko-KR" sz="2000" b="1" dirty="0">
              <a:solidFill>
                <a:schemeClr val="accent5">
                  <a:lumMod val="75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O'z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vaqtida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yordamga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muhtoj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bo'lgan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jarohatlanganlarga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tezkor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javob</a:t>
            </a:r>
            <a:endParaRPr lang="en-US" altLang="ko-KR" sz="12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Favqulodda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vaziyatda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bemorni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kerakli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tibbiy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muassasaga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olib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boring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endParaRPr sz="12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07" name="Google Shape;207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9" name="Google Shape;209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1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1" name="Google Shape;211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A9EFF061-46C9-495B-8AE6-2277305CEEE8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C942885-C1AD-4F56-A2E5-3DBA6B8960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195C856-C59C-4767-ACC3-37732A69F8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E35CB292-80A4-4BEB-8596-EF37B52491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7C372A65-A79D-47B3-B394-D6B7B56167D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B63414B-9AA9-4CFE-B205-CC360FE9A4D1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E7A61EC-1040-4260-9ADD-DF77D7D303C0}"/>
              </a:ext>
            </a:extLst>
          </p:cNvPr>
          <p:cNvSpPr/>
          <p:nvPr/>
        </p:nvSpPr>
        <p:spPr>
          <a:xfrm>
            <a:off x="8520525" y="6491920"/>
            <a:ext cx="513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7F48FB8-9548-4ED9-B1DA-99B9DEB2DBA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710491" y="272839"/>
            <a:ext cx="83308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000" b="1" dirty="0" err="1">
                <a:solidFill>
                  <a:srgbClr val="1F3864"/>
                </a:solidFill>
              </a:rPr>
              <a:t>Favqulodda</a:t>
            </a:r>
            <a:r>
              <a:rPr lang="en-US" altLang="ko-KR" sz="2000" b="1" dirty="0">
                <a:solidFill>
                  <a:srgbClr val="1F3864"/>
                </a:solidFill>
              </a:rPr>
              <a:t> </a:t>
            </a:r>
            <a:r>
              <a:rPr lang="en-US" altLang="ko-KR" sz="2000" b="1" dirty="0" err="1">
                <a:solidFill>
                  <a:srgbClr val="1F3864"/>
                </a:solidFill>
              </a:rPr>
              <a:t>vaziyatlarni</a:t>
            </a:r>
            <a:r>
              <a:rPr lang="en-US" altLang="ko-KR" sz="2000" b="1" dirty="0">
                <a:solidFill>
                  <a:srgbClr val="1F3864"/>
                </a:solidFill>
              </a:rPr>
              <a:t> </a:t>
            </a:r>
            <a:r>
              <a:rPr lang="en-US" altLang="ko-KR" sz="2000" b="1" dirty="0" err="1">
                <a:solidFill>
                  <a:srgbClr val="1F3864"/>
                </a:solidFill>
              </a:rPr>
              <a:t>qutqarish</a:t>
            </a:r>
            <a:r>
              <a:rPr lang="en-US" altLang="ko-KR" sz="2000" b="1" dirty="0">
                <a:solidFill>
                  <a:srgbClr val="1F3864"/>
                </a:solidFill>
              </a:rPr>
              <a:t> </a:t>
            </a:r>
            <a:r>
              <a:rPr lang="en-US" altLang="ko-KR" sz="2000" b="1" dirty="0" err="1">
                <a:solidFill>
                  <a:srgbClr val="1F3864"/>
                </a:solidFill>
              </a:rPr>
              <a:t>va</a:t>
            </a:r>
            <a:r>
              <a:rPr lang="en-US" altLang="ko-KR" sz="2000" b="1" dirty="0">
                <a:solidFill>
                  <a:srgbClr val="1F3864"/>
                </a:solidFill>
              </a:rPr>
              <a:t> </a:t>
            </a:r>
            <a:r>
              <a:rPr lang="en-US" altLang="ko-KR" sz="2000" b="1" dirty="0" err="1">
                <a:solidFill>
                  <a:srgbClr val="1F3864"/>
                </a:solidFill>
              </a:rPr>
              <a:t>xavfsizlikni</a:t>
            </a:r>
            <a:r>
              <a:rPr lang="en-US" altLang="ko-KR" sz="2000" b="1" dirty="0">
                <a:solidFill>
                  <a:srgbClr val="1F3864"/>
                </a:solidFill>
              </a:rPr>
              <a:t> </a:t>
            </a:r>
            <a:r>
              <a:rPr lang="en-US" altLang="ko-KR" sz="2000" b="1" dirty="0" err="1">
                <a:solidFill>
                  <a:srgbClr val="1F3864"/>
                </a:solidFill>
              </a:rPr>
              <a:t>ta'minlash</a:t>
            </a:r>
            <a:endParaRPr lang="en-US" sz="2000" b="1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2399E918-E2E3-433D-8FE7-FF65D4FA281E}"/>
              </a:ext>
            </a:extLst>
          </p:cNvPr>
          <p:cNvSpPr/>
          <p:nvPr/>
        </p:nvSpPr>
        <p:spPr>
          <a:xfrm>
            <a:off x="4537746" y="171064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다이아몬드 27">
            <a:extLst>
              <a:ext uri="{FF2B5EF4-FFF2-40B4-BE49-F238E27FC236}">
                <a16:creationId xmlns:a16="http://schemas.microsoft.com/office/drawing/2014/main" id="{A5051250-A129-4541-A9C5-CF9B78EB0CA4}"/>
              </a:ext>
            </a:extLst>
          </p:cNvPr>
          <p:cNvSpPr/>
          <p:nvPr/>
        </p:nvSpPr>
        <p:spPr>
          <a:xfrm>
            <a:off x="4532337" y="318572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B57BCBE8-0B65-4D68-896D-6EA141973D89}"/>
              </a:ext>
            </a:extLst>
          </p:cNvPr>
          <p:cNvSpPr/>
          <p:nvPr/>
        </p:nvSpPr>
        <p:spPr>
          <a:xfrm>
            <a:off x="4532336" y="489825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1154416" y="3822926"/>
            <a:ext cx="170148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대한민국 소방관 </a:t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grpSp>
        <p:nvGrpSpPr>
          <p:cNvPr id="224" name="Google Shape;224;p19"/>
          <p:cNvGrpSpPr/>
          <p:nvPr/>
        </p:nvGrpSpPr>
        <p:grpSpPr>
          <a:xfrm>
            <a:off x="1038803" y="1214714"/>
            <a:ext cx="4806573" cy="1569660"/>
            <a:chOff x="1250115" y="1883387"/>
            <a:chExt cx="4806573" cy="1569660"/>
          </a:xfrm>
        </p:grpSpPr>
        <p:sp>
          <p:nvSpPr>
            <p:cNvPr id="225" name="Google Shape;225;p19"/>
            <p:cNvSpPr/>
            <p:nvPr/>
          </p:nvSpPr>
          <p:spPr>
            <a:xfrm>
              <a:off x="3061516" y="1883387"/>
              <a:ext cx="106653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 dirty="0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 dirty="0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26" name="Google Shape;226;p19"/>
            <p:cNvGrpSpPr/>
            <p:nvPr/>
          </p:nvGrpSpPr>
          <p:grpSpPr>
            <a:xfrm>
              <a:off x="1250115" y="2395835"/>
              <a:ext cx="4806573" cy="0"/>
              <a:chOff x="1512582" y="2142908"/>
              <a:chExt cx="4806573" cy="0"/>
            </a:xfrm>
          </p:grpSpPr>
          <p:cxnSp>
            <p:nvCxnSpPr>
              <p:cNvPr id="227" name="Google Shape;227;p1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19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9" name="Google Shape;229;p19"/>
          <p:cNvGrpSpPr/>
          <p:nvPr/>
        </p:nvGrpSpPr>
        <p:grpSpPr>
          <a:xfrm>
            <a:off x="1038803" y="4474592"/>
            <a:ext cx="4806573" cy="1569660"/>
            <a:chOff x="1250115" y="4716226"/>
            <a:chExt cx="4806573" cy="1569660"/>
          </a:xfrm>
        </p:grpSpPr>
        <p:sp>
          <p:nvSpPr>
            <p:cNvPr id="230" name="Google Shape;230;p19"/>
            <p:cNvSpPr/>
            <p:nvPr/>
          </p:nvSpPr>
          <p:spPr>
            <a:xfrm rot="10800000" flipH="1">
              <a:off x="3104449" y="4716226"/>
              <a:ext cx="106653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31" name="Google Shape;231;p19"/>
            <p:cNvGrpSpPr/>
            <p:nvPr/>
          </p:nvGrpSpPr>
          <p:grpSpPr>
            <a:xfrm>
              <a:off x="1250115" y="5774230"/>
              <a:ext cx="4806573" cy="0"/>
              <a:chOff x="1512582" y="2142908"/>
              <a:chExt cx="4806573" cy="0"/>
            </a:xfrm>
          </p:grpSpPr>
          <p:cxnSp>
            <p:nvCxnSpPr>
              <p:cNvPr id="232" name="Google Shape;232;p1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19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34" name="Google Shape;234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5</a:t>
            </a:r>
            <a:endParaRPr dirty="0"/>
          </a:p>
        </p:txBody>
      </p:sp>
      <p:sp>
        <p:nvSpPr>
          <p:cNvPr id="235" name="Google Shape;235;p19"/>
          <p:cNvSpPr/>
          <p:nvPr/>
        </p:nvSpPr>
        <p:spPr>
          <a:xfrm>
            <a:off x="1097904" y="3135666"/>
            <a:ext cx="44145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SzPts val="2000"/>
            </a:pP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Telefonni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sekin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oching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3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raqamini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→</a:t>
            </a:r>
          </a:p>
          <a:p>
            <a:pPr lvl="0" algn="ctr">
              <a:lnSpc>
                <a:spcPct val="170000"/>
              </a:lnSpc>
              <a:buSzPts val="2000"/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① ① ⑨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ni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tering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xabardor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qiling</a:t>
            </a:r>
            <a:endParaRPr sz="1600" b="1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975848" y="4288914"/>
            <a:ext cx="4658612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SzPts val="2000"/>
            </a:pP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Kechikib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qolish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ko'proq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shikastlanishga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olib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kelishi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mumkin</a:t>
            </a:r>
            <a:endParaRPr sz="1600" b="1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7" name="Google Shape;237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38" name="Google Shape;238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39" name="Google Shape;239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Google Shape;240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1" name="Google Shape;241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72D2E901-E264-4FFC-AFF0-2693AE8B5774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7C7D82D4-B01E-4DCC-9670-F6A244916D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0E0BB6F-26C8-46B4-89CA-46D991924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FC8D8458-4477-4821-ADF5-A3E8120974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9F1EB74D-728A-40AE-85FD-BF40684642D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E270900-4264-4B02-95E2-D90DE816E22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D7F011F-0693-4B4E-BB37-68B955E11D51}"/>
              </a:ext>
            </a:extLst>
          </p:cNvPr>
          <p:cNvSpPr/>
          <p:nvPr/>
        </p:nvSpPr>
        <p:spPr>
          <a:xfrm>
            <a:off x="8520525" y="6491920"/>
            <a:ext cx="513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11F98D6-D6C8-4728-89F4-C4301015333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175512" y="1982749"/>
            <a:ext cx="6485264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Clr>
                <a:schemeClr val="accent1"/>
              </a:buClr>
              <a:buSzPts val="2000"/>
            </a:pP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Agar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bo'lsa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,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darhol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119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raqamiga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qo'ng'iroq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qiling</a:t>
            </a:r>
            <a:endParaRPr lang="en-US" altLang="ko-KR" sz="1600" b="1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70000"/>
              </a:lnSpc>
              <a:buClr>
                <a:schemeClr val="accent1"/>
              </a:buClr>
              <a:buSzPts val="2000"/>
            </a:pP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baxtsiz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hodisa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yoki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sodir</a:t>
            </a:r>
            <a:r>
              <a:rPr lang="en-US" altLang="ko-KR" sz="16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bo'ladi</a:t>
            </a:r>
            <a:endParaRPr sz="1600" b="1" i="0" u="none" strike="noStrike" cap="none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9" name="Google Shape;356;p24">
            <a:extLst>
              <a:ext uri="{FF2B5EF4-FFF2-40B4-BE49-F238E27FC236}">
                <a16:creationId xmlns:a16="http://schemas.microsoft.com/office/drawing/2014/main" id="{9C8FECF0-EB42-43A2-AA5A-ACF3D6989F3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90972" y="1416272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51;p20">
            <a:extLst>
              <a:ext uri="{FF2B5EF4-FFF2-40B4-BE49-F238E27FC236}">
                <a16:creationId xmlns:a16="http://schemas.microsoft.com/office/drawing/2014/main" id="{646A2984-C008-4DD6-AD25-74B96C40EF81}"/>
              </a:ext>
            </a:extLst>
          </p:cNvPr>
          <p:cNvSpPr/>
          <p:nvPr/>
        </p:nvSpPr>
        <p:spPr>
          <a:xfrm>
            <a:off x="203257" y="180720"/>
            <a:ext cx="597439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50;p20">
            <a:extLst>
              <a:ext uri="{FF2B5EF4-FFF2-40B4-BE49-F238E27FC236}">
                <a16:creationId xmlns:a16="http://schemas.microsoft.com/office/drawing/2014/main" id="{F9E1D8FD-D212-4C5B-A1EF-B1D3AF5B7A52}"/>
              </a:ext>
            </a:extLst>
          </p:cNvPr>
          <p:cNvSpPr/>
          <p:nvPr/>
        </p:nvSpPr>
        <p:spPr>
          <a:xfrm>
            <a:off x="-767447" y="253537"/>
            <a:ext cx="1170439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Qayta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ishlash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qo'llab-quvvatlash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xizmatiga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qanday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qo'ng'iroq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qilish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119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0"/>
          <p:cNvSpPr/>
          <p:nvPr/>
        </p:nvSpPr>
        <p:spPr>
          <a:xfrm>
            <a:off x="4671684" y="2168051"/>
            <a:ext cx="4972474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  <a:buSzPts val="2400"/>
            </a:pPr>
            <a:r>
              <a:rPr lang="en-US" alt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119 </a:t>
            </a:r>
            <a:r>
              <a:rPr lang="en-US" altLang="ko-KR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raqamiga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qo'ng'iroq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qiling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vaziyatni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aniq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aytib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bering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252" name="Google Shape;252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6</a:t>
            </a:r>
            <a:endParaRPr dirty="0"/>
          </a:p>
        </p:txBody>
      </p:sp>
      <p:grpSp>
        <p:nvGrpSpPr>
          <p:cNvPr id="253" name="Google Shape;253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4" name="Google Shape;254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5" name="Google Shape;255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7252" y="1574800"/>
            <a:ext cx="3597861" cy="21546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0" name="Google Shape;260;p20"/>
          <p:cNvPicPr preferRelativeResize="0"/>
          <p:nvPr/>
        </p:nvPicPr>
        <p:blipFill rotWithShape="1">
          <a:blip r:embed="rId9">
            <a:alphaModFix/>
          </a:blip>
          <a:srcRect l="9834" t="9141" r="8833" b="9116"/>
          <a:stretch/>
        </p:blipFill>
        <p:spPr>
          <a:xfrm>
            <a:off x="747251" y="3910816"/>
            <a:ext cx="3597861" cy="234885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61" name="Google Shape;261;p20"/>
          <p:cNvSpPr/>
          <p:nvPr/>
        </p:nvSpPr>
        <p:spPr>
          <a:xfrm>
            <a:off x="4671684" y="4448230"/>
            <a:ext cx="753101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alt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Xodimlarning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boshqa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savollariga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javob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bering</a:t>
            </a:r>
            <a:endParaRPr lang="en-US" altLang="ko-K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Baxtsiz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hodisa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sababi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jarohatlanganlar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soni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boshqalar</a:t>
            </a: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sz="12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DDA7FFEB-0FE2-4CFB-B265-6484B29D286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72745CF9-1DA1-4578-8FDD-80BC070505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714A113-540C-43E2-8A4F-2B9132DD35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24138A27-7A57-445C-9A42-862B0D6F45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101758-1A11-4EEB-B128-31B1EAF2E16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B6477AF-163A-4245-9D56-6F6028E002A8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939E79-9CC3-47C7-B3A6-A9DB57DE5B9D}"/>
              </a:ext>
            </a:extLst>
          </p:cNvPr>
          <p:cNvSpPr/>
          <p:nvPr/>
        </p:nvSpPr>
        <p:spPr>
          <a:xfrm>
            <a:off x="8520525" y="6491920"/>
            <a:ext cx="513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1E81200-ACCE-4F08-BAC9-A839DA1BDC42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다이아몬드 27">
            <a:extLst>
              <a:ext uri="{FF2B5EF4-FFF2-40B4-BE49-F238E27FC236}">
                <a16:creationId xmlns:a16="http://schemas.microsoft.com/office/drawing/2014/main" id="{6FBE235D-1149-4291-B3AE-24BBD74DF5BD}"/>
              </a:ext>
            </a:extLst>
          </p:cNvPr>
          <p:cNvSpPr/>
          <p:nvPr/>
        </p:nvSpPr>
        <p:spPr>
          <a:xfrm>
            <a:off x="4448311" y="234238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다이아몬드 27">
            <a:extLst>
              <a:ext uri="{FF2B5EF4-FFF2-40B4-BE49-F238E27FC236}">
                <a16:creationId xmlns:a16="http://schemas.microsoft.com/office/drawing/2014/main" id="{12D00058-FA74-4339-ADB3-55880C3C70B3}"/>
              </a:ext>
            </a:extLst>
          </p:cNvPr>
          <p:cNvSpPr/>
          <p:nvPr/>
        </p:nvSpPr>
        <p:spPr>
          <a:xfrm>
            <a:off x="4448311" y="462921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Google Shape;251;p20">
            <a:extLst>
              <a:ext uri="{FF2B5EF4-FFF2-40B4-BE49-F238E27FC236}">
                <a16:creationId xmlns:a16="http://schemas.microsoft.com/office/drawing/2014/main" id="{02E1D51F-1335-4028-97BD-31079788DE12}"/>
              </a:ext>
            </a:extLst>
          </p:cNvPr>
          <p:cNvSpPr/>
          <p:nvPr/>
        </p:nvSpPr>
        <p:spPr>
          <a:xfrm>
            <a:off x="203257" y="180720"/>
            <a:ext cx="597439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50;p20">
            <a:extLst>
              <a:ext uri="{FF2B5EF4-FFF2-40B4-BE49-F238E27FC236}">
                <a16:creationId xmlns:a16="http://schemas.microsoft.com/office/drawing/2014/main" id="{947A7B20-93F3-4ABB-B37D-887B4F916F37}"/>
              </a:ext>
            </a:extLst>
          </p:cNvPr>
          <p:cNvSpPr/>
          <p:nvPr/>
        </p:nvSpPr>
        <p:spPr>
          <a:xfrm>
            <a:off x="-767447" y="253537"/>
            <a:ext cx="1170439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Qayta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ishlash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qo'llab-quvvatlash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xizmatiga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qanday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qo'ng'iroq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qilish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119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7</a:t>
            </a:r>
            <a:endParaRPr dirty="0"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" y="1515105"/>
            <a:ext cx="2114282" cy="45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/>
          <p:nvPr/>
        </p:nvSpPr>
        <p:spPr>
          <a:xfrm>
            <a:off x="212176" y="1781659"/>
            <a:ext cx="615827" cy="603176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684" y="1643611"/>
            <a:ext cx="2114282" cy="45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7921" y="1643611"/>
            <a:ext cx="2114282" cy="45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1"/>
          <p:cNvSpPr/>
          <p:nvPr/>
        </p:nvSpPr>
        <p:spPr>
          <a:xfrm>
            <a:off x="2824751" y="3829157"/>
            <a:ext cx="584910" cy="21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4949825" y="3650090"/>
            <a:ext cx="1072833" cy="118462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9" name="Google Shape;279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80" name="Google Shape;280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1" name="Google Shape;281;p2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2" name="Google Shape;282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76;p21">
            <a:extLst>
              <a:ext uri="{FF2B5EF4-FFF2-40B4-BE49-F238E27FC236}">
                <a16:creationId xmlns:a16="http://schemas.microsoft.com/office/drawing/2014/main" id="{B6D6CE10-E56D-40E5-BC55-2B5A3F5C23AF}"/>
              </a:ext>
            </a:extLst>
          </p:cNvPr>
          <p:cNvSpPr/>
          <p:nvPr/>
        </p:nvSpPr>
        <p:spPr>
          <a:xfrm>
            <a:off x="6518129" y="3781912"/>
            <a:ext cx="584910" cy="21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701E5CA8-41A1-4627-BA45-618229471BE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12">
            <a:extLst>
              <a:ext uri="{FF2B5EF4-FFF2-40B4-BE49-F238E27FC236}">
                <a16:creationId xmlns:a16="http://schemas.microsoft.com/office/drawing/2014/main" id="{55E06D87-975A-491B-8D1E-84C0BE0E0E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B81D504-7438-4D8A-A9E9-DED407FAAB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525A140E-0CDE-45A3-BAD2-08018A0267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06B0D2-0853-4C20-BA46-A2162A1EE72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F0B0453-5D91-4B49-9BEA-6CE43F52C8E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3BC7881-5C9C-4E2C-B72A-B97B381B8B6D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F0B02E5-E459-4692-A087-312890578B1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Google Shape;251;p20">
            <a:extLst>
              <a:ext uri="{FF2B5EF4-FFF2-40B4-BE49-F238E27FC236}">
                <a16:creationId xmlns:a16="http://schemas.microsoft.com/office/drawing/2014/main" id="{CE1EA69A-777B-4C03-A941-962F30340C1D}"/>
              </a:ext>
            </a:extLst>
          </p:cNvPr>
          <p:cNvSpPr/>
          <p:nvPr/>
        </p:nvSpPr>
        <p:spPr>
          <a:xfrm>
            <a:off x="203257" y="180720"/>
            <a:ext cx="597439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50;p20">
            <a:extLst>
              <a:ext uri="{FF2B5EF4-FFF2-40B4-BE49-F238E27FC236}">
                <a16:creationId xmlns:a16="http://schemas.microsoft.com/office/drawing/2014/main" id="{29CF4B29-C2C1-4C55-AAF6-99910E987325}"/>
              </a:ext>
            </a:extLst>
          </p:cNvPr>
          <p:cNvSpPr/>
          <p:nvPr/>
        </p:nvSpPr>
        <p:spPr>
          <a:xfrm>
            <a:off x="-767447" y="253537"/>
            <a:ext cx="1170439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Qayta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ishlash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qo'llab-quvvatlash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xizmatiga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qanday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qo'ng'iroq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qilish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119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" y="-2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92" name="Google Shape;292;p22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8</a:t>
            </a:r>
            <a:endParaRPr dirty="0"/>
          </a:p>
        </p:txBody>
      </p:sp>
      <p:sp>
        <p:nvSpPr>
          <p:cNvPr id="296" name="Google Shape;296;p22"/>
          <p:cNvSpPr/>
          <p:nvPr/>
        </p:nvSpPr>
        <p:spPr>
          <a:xfrm>
            <a:off x="1892928" y="2140304"/>
            <a:ext cx="1182384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Malgun Gothic"/>
              <a:buNone/>
            </a:pPr>
            <a:r>
              <a:rPr lang="ko-KR" sz="2000" b="1" i="0" u="none" strike="noStrike" cap="none" dirty="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① ① ⑨</a:t>
            </a:r>
            <a:endParaRPr sz="2000" b="1" i="0" u="none" strike="noStrike" cap="none" dirty="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3339344" y="5459718"/>
            <a:ext cx="3339205" cy="93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latin typeface="Malgun Gothic"/>
                <a:ea typeface="Malgun Gothic"/>
                <a:cs typeface="Malgun Gothic"/>
                <a:sym typeface="Malgun Gothic"/>
              </a:rPr>
              <a:t>Voqea</a:t>
            </a:r>
            <a:r>
              <a:rPr lang="en-US" alt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latin typeface="Malgun Gothic"/>
                <a:ea typeface="Malgun Gothic"/>
                <a:cs typeface="Malgun Gothic"/>
                <a:sym typeface="Malgun Gothic"/>
              </a:rPr>
              <a:t>joyiga</a:t>
            </a:r>
            <a:r>
              <a:rPr lang="en-US" alt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latin typeface="Malgun Gothic"/>
                <a:ea typeface="Malgun Gothic"/>
                <a:cs typeface="Malgun Gothic"/>
                <a:sym typeface="Malgun Gothic"/>
              </a:rPr>
              <a:t>jo'nash</a:t>
            </a:r>
            <a:endParaRPr lang="en-US" altLang="ko-KR" sz="18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latin typeface="Malgun Gothic"/>
                <a:ea typeface="Malgun Gothic"/>
                <a:cs typeface="Malgun Gothic"/>
                <a:sym typeface="Malgun Gothic"/>
              </a:rPr>
              <a:t>eng</a:t>
            </a:r>
            <a:r>
              <a:rPr lang="en-US" alt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latin typeface="Malgun Gothic"/>
                <a:ea typeface="Malgun Gothic"/>
                <a:cs typeface="Malgun Gothic"/>
                <a:sym typeface="Malgun Gothic"/>
              </a:rPr>
              <a:t>yaqin</a:t>
            </a:r>
            <a:r>
              <a:rPr lang="en-US" alt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latin typeface="Malgun Gothic"/>
                <a:ea typeface="Malgun Gothic"/>
                <a:cs typeface="Malgun Gothic"/>
                <a:sym typeface="Malgun Gothic"/>
              </a:rPr>
              <a:t>yong'in</a:t>
            </a:r>
            <a:r>
              <a:rPr lang="en-US" alt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latin typeface="Malgun Gothic"/>
                <a:ea typeface="Malgun Gothic"/>
                <a:cs typeface="Malgun Gothic"/>
                <a:sym typeface="Malgun Gothic"/>
              </a:rPr>
              <a:t>bo'limi</a:t>
            </a:r>
            <a:endParaRPr sz="18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06" name="Google Shape;306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07" name="Google Shape;307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8" name="Google Shape;308;p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0" name="Google Shape;310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750AA31B-971B-4D8E-AD62-55901A7643F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428893E4-4BFA-415C-AAB7-0CEB98896C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9A8248-7F9F-4DE9-B1F9-06DA1C273D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04" name="Google Shape;304;p22"/>
          <p:cNvSpPr/>
          <p:nvPr/>
        </p:nvSpPr>
        <p:spPr>
          <a:xfrm>
            <a:off x="4390570" y="4588193"/>
            <a:ext cx="1237049" cy="845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9400AEE3-11A7-4F4C-8D34-D7AA51567D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F5A107C9-CBA6-4191-90E3-84B04B29FB3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BFBC4BA-733A-4F46-9CC5-49912298D18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FEFC90D-EE61-47E6-9793-70733DC8F5A7}"/>
              </a:ext>
            </a:extLst>
          </p:cNvPr>
          <p:cNvSpPr/>
          <p:nvPr/>
        </p:nvSpPr>
        <p:spPr>
          <a:xfrm>
            <a:off x="8520525" y="6491920"/>
            <a:ext cx="5132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39625DA-B4EA-4175-8270-C2A454C1309A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158954" y="1324698"/>
            <a:ext cx="9664679" cy="357414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22" descr="핀란드의 긴급전화번호 1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1522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2"/>
          <p:cNvSpPr/>
          <p:nvPr/>
        </p:nvSpPr>
        <p:spPr>
          <a:xfrm>
            <a:off x="808368" y="3231252"/>
            <a:ext cx="253097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119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raqamini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tering</a:t>
            </a:r>
            <a:endParaRPr lang="en-US" altLang="ko-KR" sz="16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97" name="Google Shape;297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73748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/>
          <p:nvPr/>
        </p:nvSpPr>
        <p:spPr>
          <a:xfrm>
            <a:off x="3151877" y="3266037"/>
            <a:ext cx="2975366" cy="92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Umumiy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bilan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bog'laning</a:t>
            </a:r>
            <a:endParaRPr lang="en-US" altLang="ko-KR" sz="16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axborot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xonasi</a:t>
            </a:r>
            <a:endParaRPr lang="en-US" altLang="ko-KR" sz="16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98" name="Google Shape;298;p22" descr="안전신문 모바일 사이트, 코로나19 확산에 전국 119종합상황실 철통 ..."/>
          <p:cNvPicPr preferRelativeResize="0"/>
          <p:nvPr/>
        </p:nvPicPr>
        <p:blipFill rotWithShape="1">
          <a:blip r:embed="rId12">
            <a:alphaModFix/>
          </a:blip>
          <a:srcRect l="1" r="4253"/>
          <a:stretch/>
        </p:blipFill>
        <p:spPr>
          <a:xfrm>
            <a:off x="6865975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2"/>
          <p:cNvSpPr/>
          <p:nvPr/>
        </p:nvSpPr>
        <p:spPr>
          <a:xfrm>
            <a:off x="6333159" y="3297732"/>
            <a:ext cx="405979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Joylashuv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jihozlarni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tekshiring</a:t>
            </a:r>
            <a:endParaRPr sz="16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0" name="Google Shape;300;p22"/>
          <p:cNvSpPr/>
          <p:nvPr/>
        </p:nvSpPr>
        <p:spPr>
          <a:xfrm>
            <a:off x="6734454" y="3772793"/>
            <a:ext cx="5434734" cy="41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nn-NO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- Avtomatik telefon raqami </a:t>
            </a:r>
          </a:p>
          <a:p>
            <a:pPr lvl="0" algn="just">
              <a:lnSpc>
                <a:spcPct val="150000"/>
              </a:lnSpc>
            </a:pPr>
            <a:r>
              <a:rPr lang="nn-NO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- identifikatsiya (ANI)</a:t>
            </a:r>
            <a:endParaRPr lang="nn-NO" sz="1200" dirty="0"/>
          </a:p>
        </p:txBody>
      </p:sp>
      <p:sp>
        <p:nvSpPr>
          <p:cNvPr id="301" name="Google Shape;301;p22"/>
          <p:cNvSpPr/>
          <p:nvPr/>
        </p:nvSpPr>
        <p:spPr>
          <a:xfrm>
            <a:off x="6734454" y="4304767"/>
            <a:ext cx="4383175" cy="41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Geografik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axborot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200" b="1" dirty="0" err="1">
                <a:latin typeface="Malgun Gothic"/>
                <a:ea typeface="Malgun Gothic"/>
                <a:cs typeface="Malgun Gothic"/>
                <a:sym typeface="Malgun Gothic"/>
              </a:rPr>
              <a:t>tizimi</a:t>
            </a:r>
            <a:r>
              <a:rPr lang="en-US" altLang="ko-KR" sz="1200" b="1" dirty="0">
                <a:latin typeface="Malgun Gothic"/>
                <a:ea typeface="Malgun Gothic"/>
                <a:cs typeface="Malgun Gothic"/>
                <a:sym typeface="Malgun Gothic"/>
              </a:rPr>
              <a:t>(GIS)</a:t>
            </a:r>
            <a:endParaRPr sz="1200" dirty="0"/>
          </a:p>
        </p:txBody>
      </p:sp>
      <p:sp>
        <p:nvSpPr>
          <p:cNvPr id="41" name="다이아몬드 27">
            <a:extLst>
              <a:ext uri="{FF2B5EF4-FFF2-40B4-BE49-F238E27FC236}">
                <a16:creationId xmlns:a16="http://schemas.microsoft.com/office/drawing/2014/main" id="{451C4192-F63E-414D-B487-2B11EB4FBBFB}"/>
              </a:ext>
            </a:extLst>
          </p:cNvPr>
          <p:cNvSpPr/>
          <p:nvPr/>
        </p:nvSpPr>
        <p:spPr>
          <a:xfrm>
            <a:off x="537020" y="340060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다이아몬드 27">
            <a:extLst>
              <a:ext uri="{FF2B5EF4-FFF2-40B4-BE49-F238E27FC236}">
                <a16:creationId xmlns:a16="http://schemas.microsoft.com/office/drawing/2014/main" id="{090102BE-DB83-4610-8DF1-093A83B578B4}"/>
              </a:ext>
            </a:extLst>
          </p:cNvPr>
          <p:cNvSpPr/>
          <p:nvPr/>
        </p:nvSpPr>
        <p:spPr>
          <a:xfrm>
            <a:off x="3132149" y="342876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다이아몬드 27">
            <a:extLst>
              <a:ext uri="{FF2B5EF4-FFF2-40B4-BE49-F238E27FC236}">
                <a16:creationId xmlns:a16="http://schemas.microsoft.com/office/drawing/2014/main" id="{D146794A-E7FE-42E8-91BC-05CDA2B7BED4}"/>
              </a:ext>
            </a:extLst>
          </p:cNvPr>
          <p:cNvSpPr/>
          <p:nvPr/>
        </p:nvSpPr>
        <p:spPr>
          <a:xfrm>
            <a:off x="6166715" y="347235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Google Shape;251;p20">
            <a:extLst>
              <a:ext uri="{FF2B5EF4-FFF2-40B4-BE49-F238E27FC236}">
                <a16:creationId xmlns:a16="http://schemas.microsoft.com/office/drawing/2014/main" id="{A750ED16-169B-4B82-9A84-34CE7DBEA4D0}"/>
              </a:ext>
            </a:extLst>
          </p:cNvPr>
          <p:cNvSpPr/>
          <p:nvPr/>
        </p:nvSpPr>
        <p:spPr>
          <a:xfrm>
            <a:off x="203257" y="180720"/>
            <a:ext cx="597439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50;p20">
            <a:extLst>
              <a:ext uri="{FF2B5EF4-FFF2-40B4-BE49-F238E27FC236}">
                <a16:creationId xmlns:a16="http://schemas.microsoft.com/office/drawing/2014/main" id="{C8402E0A-E937-4E52-8B42-F40A43021099}"/>
              </a:ext>
            </a:extLst>
          </p:cNvPr>
          <p:cNvSpPr/>
          <p:nvPr/>
        </p:nvSpPr>
        <p:spPr>
          <a:xfrm>
            <a:off x="-767447" y="253537"/>
            <a:ext cx="1170439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Qayta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ishlash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qo'llab-quvvatlash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xizmatiga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qanday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qo'ng'iroq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800" b="1" dirty="0" err="1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qilish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119</a:t>
            </a: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545</Words>
  <Application>Microsoft Office PowerPoint</Application>
  <PresentationFormat>사용자 지정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Times New Roman</vt:lpstr>
      <vt:lpstr>Stardos Stencil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</dc:creator>
  <cp:lastModifiedBy>park</cp:lastModifiedBy>
  <cp:revision>37</cp:revision>
  <dcterms:modified xsi:type="dcterms:W3CDTF">2020-10-20T13:16:24Z</dcterms:modified>
</cp:coreProperties>
</file>