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9604759@office.khu.ac.kr" initials="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681"/>
  </p:normalViewPr>
  <p:slideViewPr>
    <p:cSldViewPr snapToGrid="0">
      <p:cViewPr varScale="1">
        <p:scale>
          <a:sx n="159" d="100"/>
          <a:sy n="159" d="100"/>
        </p:scale>
        <p:origin x="1476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170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938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91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276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1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50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330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88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49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16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96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13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0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62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47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2.jpg"/><Relationship Id="rId10" Type="http://schemas.openxmlformats.org/officeDocument/2006/relationships/image" Target="../media/image7.png"/><Relationship Id="rId4" Type="http://schemas.openxmlformats.org/officeDocument/2006/relationships/image" Target="../media/image21.jp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jpg"/><Relationship Id="rId10" Type="http://schemas.openxmlformats.org/officeDocument/2006/relationships/image" Target="../media/image7.png"/><Relationship Id="rId4" Type="http://schemas.openxmlformats.org/officeDocument/2006/relationships/image" Target="../media/image23.jp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6.jpg"/><Relationship Id="rId10" Type="http://schemas.openxmlformats.org/officeDocument/2006/relationships/image" Target="../media/image7.png"/><Relationship Id="rId4" Type="http://schemas.openxmlformats.org/officeDocument/2006/relationships/image" Target="../media/image25.jp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7.png"/><Relationship Id="rId4" Type="http://schemas.openxmlformats.org/officeDocument/2006/relationships/image" Target="../media/image16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jp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9.jp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0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532095"/>
            <a:ext cx="1726248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825293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94618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715419" y="2310071"/>
            <a:ext cx="954169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6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寮内火災安全</a:t>
            </a:r>
            <a:endParaRPr lang="en-US" altLang="ko-KR" sz="60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6A2EDA94-1BBC-4013-99E5-42E052E33C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E0F26F7-23FE-40DE-9E90-A94B41EE2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sp>
        <p:nvSpPr>
          <p:cNvPr id="27" name="Google Shape;90;p13">
            <a:extLst>
              <a:ext uri="{FF2B5EF4-FFF2-40B4-BE49-F238E27FC236}">
                <a16:creationId xmlns:a16="http://schemas.microsoft.com/office/drawing/2014/main" id="{0CC6014C-E681-4432-B370-D601170776C4}"/>
              </a:ext>
            </a:extLst>
          </p:cNvPr>
          <p:cNvSpPr/>
          <p:nvPr/>
        </p:nvSpPr>
        <p:spPr>
          <a:xfrm>
            <a:off x="173827" y="1447493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.4]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EE41D5-B3A8-4529-B3E7-90C5E759F932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29" name="Google Shape;97;p13">
              <a:extLst>
                <a:ext uri="{FF2B5EF4-FFF2-40B4-BE49-F238E27FC236}">
                  <a16:creationId xmlns:a16="http://schemas.microsoft.com/office/drawing/2014/main" id="{F2972600-C5A4-4B85-A041-9A121C890F63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31" name="Google Shape;98;p13">
                <a:extLst>
                  <a:ext uri="{FF2B5EF4-FFF2-40B4-BE49-F238E27FC236}">
                    <a16:creationId xmlns:a16="http://schemas.microsoft.com/office/drawing/2014/main" id="{C1081ADE-868B-42FC-B5B4-5843AE06630C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34" name="Google Shape;99;p13">
                  <a:extLst>
                    <a:ext uri="{FF2B5EF4-FFF2-40B4-BE49-F238E27FC236}">
                      <a16:creationId xmlns:a16="http://schemas.microsoft.com/office/drawing/2014/main" id="{4DE8BE52-F2A6-4634-A072-495F02BEF03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100;p13">
                  <a:extLst>
                    <a:ext uri="{FF2B5EF4-FFF2-40B4-BE49-F238E27FC236}">
                      <a16:creationId xmlns:a16="http://schemas.microsoft.com/office/drawing/2014/main" id="{6990B2F1-B78D-4A62-B4FE-83E3AF08C6D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" name="Google Shape;101;p13">
                <a:extLst>
                  <a:ext uri="{FF2B5EF4-FFF2-40B4-BE49-F238E27FC236}">
                    <a16:creationId xmlns:a16="http://schemas.microsoft.com/office/drawing/2014/main" id="{47F7559F-500D-459B-8797-7EA3A9F89B7B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102;p13">
                <a:extLst>
                  <a:ext uri="{FF2B5EF4-FFF2-40B4-BE49-F238E27FC236}">
                    <a16:creationId xmlns:a16="http://schemas.microsoft.com/office/drawing/2014/main" id="{B70A2DC7-1B67-4C93-801A-9347EED9C46A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88;p13">
              <a:extLst>
                <a:ext uri="{FF2B5EF4-FFF2-40B4-BE49-F238E27FC236}">
                  <a16:creationId xmlns:a16="http://schemas.microsoft.com/office/drawing/2014/main" id="{5DF9E71E-1C58-4880-8E60-D055741B3A7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직사각형 21">
            <a:extLst>
              <a:ext uri="{FF2B5EF4-FFF2-40B4-BE49-F238E27FC236}">
                <a16:creationId xmlns:a16="http://schemas.microsoft.com/office/drawing/2014/main" id="{2A3288CD-2E60-465B-990B-51919AA927B8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7" name="직사각형 22">
            <a:extLst>
              <a:ext uri="{FF2B5EF4-FFF2-40B4-BE49-F238E27FC236}">
                <a16:creationId xmlns:a16="http://schemas.microsoft.com/office/drawing/2014/main" id="{3D394F0F-D11B-4AE6-B50E-C43998953359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23">
            <a:extLst>
              <a:ext uri="{FF2B5EF4-FFF2-40B4-BE49-F238E27FC236}">
                <a16:creationId xmlns:a16="http://schemas.microsoft.com/office/drawing/2014/main" id="{630DB4F0-06F5-41ED-8CDD-C04AACE862DD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9" name="직사각형 24">
            <a:extLst>
              <a:ext uri="{FF2B5EF4-FFF2-40B4-BE49-F238E27FC236}">
                <a16:creationId xmlns:a16="http://schemas.microsoft.com/office/drawing/2014/main" id="{A66BF69E-DD46-4627-94F4-39C3B0491475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0913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599" y="1819864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3"/>
          <p:cNvGrpSpPr/>
          <p:nvPr/>
        </p:nvGrpSpPr>
        <p:grpSpPr>
          <a:xfrm>
            <a:off x="1004740" y="1476623"/>
            <a:ext cx="5200808" cy="1568450"/>
            <a:chOff x="1250315" y="1896146"/>
            <a:chExt cx="4806950" cy="1568450"/>
          </a:xfrm>
        </p:grpSpPr>
        <p:sp>
          <p:nvSpPr>
            <p:cNvPr id="282" name="Google Shape;282;p23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" name="Google Shape;283;p23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84" name="Google Shape;284;p23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23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86" name="Google Shape;286;p23"/>
          <p:cNvGrpSpPr/>
          <p:nvPr/>
        </p:nvGrpSpPr>
        <p:grpSpPr>
          <a:xfrm>
            <a:off x="1073020" y="4092503"/>
            <a:ext cx="5109666" cy="1569660"/>
            <a:chOff x="1250315" y="4483984"/>
            <a:chExt cx="4659777" cy="1408591"/>
          </a:xfrm>
        </p:grpSpPr>
        <p:sp>
          <p:nvSpPr>
            <p:cNvPr id="287" name="Google Shape;287;p23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3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289" name="Google Shape;289;p23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90" name="Google Shape;290;p23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300" name="Google Shape;300;p23"/>
          <p:cNvSpPr/>
          <p:nvPr/>
        </p:nvSpPr>
        <p:spPr>
          <a:xfrm>
            <a:off x="586276" y="2426016"/>
            <a:ext cx="61452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電気火災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は全火災の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27.9%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を占め、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不注意による火災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b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の次に割合が高い。</a:t>
            </a:r>
            <a:endParaRPr lang="en-US" altLang="ko-KR"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電気火災から私たちの安全を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確保する方法は？</a:t>
            </a:r>
            <a:endParaRPr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81502290-C7D6-4F24-81FF-F42070D26B21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25F93240-3E98-4118-8551-B20396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FEB7945-6AC5-4BB3-9CCB-38510ADEE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2" name="Google Shape;298;p23">
            <a:extLst>
              <a:ext uri="{FF2B5EF4-FFF2-40B4-BE49-F238E27FC236}">
                <a16:creationId xmlns:a16="http://schemas.microsoft.com/office/drawing/2014/main" id="{7854D7C2-35AD-4B90-A3B6-F51ABB02640D}"/>
              </a:ext>
            </a:extLst>
          </p:cNvPr>
          <p:cNvSpPr/>
          <p:nvPr/>
        </p:nvSpPr>
        <p:spPr>
          <a:xfrm>
            <a:off x="355757" y="21719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9;p23">
            <a:extLst>
              <a:ext uri="{FF2B5EF4-FFF2-40B4-BE49-F238E27FC236}">
                <a16:creationId xmlns:a16="http://schemas.microsoft.com/office/drawing/2014/main" id="{38076C1C-7AE8-4AF4-9707-5CB1759698DA}"/>
              </a:ext>
            </a:extLst>
          </p:cNvPr>
          <p:cNvSpPr/>
          <p:nvPr/>
        </p:nvSpPr>
        <p:spPr>
          <a:xfrm>
            <a:off x="808491" y="201581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テーブルタップ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(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たこ足配線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)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の危険性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0258C08-92E9-4421-9D50-26FE552C0193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6" name="Google Shape;132;p15">
              <a:extLst>
                <a:ext uri="{FF2B5EF4-FFF2-40B4-BE49-F238E27FC236}">
                  <a16:creationId xmlns:a16="http://schemas.microsoft.com/office/drawing/2014/main" id="{71B8FFA1-461E-4D6B-BDD7-01EB779FB62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1;p15">
              <a:extLst>
                <a:ext uri="{FF2B5EF4-FFF2-40B4-BE49-F238E27FC236}">
                  <a16:creationId xmlns:a16="http://schemas.microsoft.com/office/drawing/2014/main" id="{814B9ECB-518F-44DB-88C0-E7C2780F0DB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3;p15">
              <a:extLst>
                <a:ext uri="{FF2B5EF4-FFF2-40B4-BE49-F238E27FC236}">
                  <a16:creationId xmlns:a16="http://schemas.microsoft.com/office/drawing/2014/main" id="{1997A10E-60EA-4EDB-8192-330C6308081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34;p15">
              <a:extLst>
                <a:ext uri="{FF2B5EF4-FFF2-40B4-BE49-F238E27FC236}">
                  <a16:creationId xmlns:a16="http://schemas.microsoft.com/office/drawing/2014/main" id="{E9E8C256-2E96-41C1-A7E3-10FC9D55331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A452CA-C516-4A9D-AFB8-188EAE2ADDD3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7">
              <a:extLst>
                <a:ext uri="{FF2B5EF4-FFF2-40B4-BE49-F238E27FC236}">
                  <a16:creationId xmlns:a16="http://schemas.microsoft.com/office/drawing/2014/main" id="{45068000-549B-4AC2-A89D-39FD3463572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9">
              <a:extLst>
                <a:ext uri="{FF2B5EF4-FFF2-40B4-BE49-F238E27FC236}">
                  <a16:creationId xmlns:a16="http://schemas.microsoft.com/office/drawing/2014/main" id="{31739532-5BA3-468B-B39E-DD701F090603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28">
              <a:extLst>
                <a:ext uri="{FF2B5EF4-FFF2-40B4-BE49-F238E27FC236}">
                  <a16:creationId xmlns:a16="http://schemas.microsoft.com/office/drawing/2014/main" id="{21789A36-04FB-4A0C-B132-F318369C0472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7937C3C-C009-47B2-A80B-2FB98F32B22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10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3988" y="3812198"/>
            <a:ext cx="2672095" cy="207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89" y="1518538"/>
            <a:ext cx="2672094" cy="214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" name="Google Shape;317;p24"/>
          <p:cNvSpPr/>
          <p:nvPr/>
        </p:nvSpPr>
        <p:spPr>
          <a:xfrm>
            <a:off x="3976749" y="3821310"/>
            <a:ext cx="4079741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ソケット同士接続し、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過電流になる場合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3948651" y="1773043"/>
            <a:ext cx="2820003" cy="111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複数のデバイスを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同じソケットに接続する場合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3A8E3169-DB41-444D-8EB5-AD7E57123D1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64DF5898-B962-4EF0-8E77-CABC48F921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0114663-1FA0-4300-905E-04587ACB5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15474C9C-449D-47F4-94EA-38917E7045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1E6D589E-2467-42F6-BAE6-019F12F0AA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11</a:t>
            </a:fld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A8134C-2696-46F5-9DA2-11820FA0F9AF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0" name="Google Shape;132;p15">
              <a:extLst>
                <a:ext uri="{FF2B5EF4-FFF2-40B4-BE49-F238E27FC236}">
                  <a16:creationId xmlns:a16="http://schemas.microsoft.com/office/drawing/2014/main" id="{418F591C-4F74-4D3C-8182-801D016217A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1;p15">
              <a:extLst>
                <a:ext uri="{FF2B5EF4-FFF2-40B4-BE49-F238E27FC236}">
                  <a16:creationId xmlns:a16="http://schemas.microsoft.com/office/drawing/2014/main" id="{00F3B637-6912-4C0F-831D-67E9EAC39AA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33;p15">
              <a:extLst>
                <a:ext uri="{FF2B5EF4-FFF2-40B4-BE49-F238E27FC236}">
                  <a16:creationId xmlns:a16="http://schemas.microsoft.com/office/drawing/2014/main" id="{2D2F78B4-D8F7-4656-A37C-97D52A86A1B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34;p15">
              <a:extLst>
                <a:ext uri="{FF2B5EF4-FFF2-40B4-BE49-F238E27FC236}">
                  <a16:creationId xmlns:a16="http://schemas.microsoft.com/office/drawing/2014/main" id="{84E5B9AE-0E82-4CBA-81E9-11BB412F865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C4E347-76EE-423C-945A-359F57E5CCA9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7">
              <a:extLst>
                <a:ext uri="{FF2B5EF4-FFF2-40B4-BE49-F238E27FC236}">
                  <a16:creationId xmlns:a16="http://schemas.microsoft.com/office/drawing/2014/main" id="{895E42C0-8962-403B-A0B6-D90C2F1AE50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9">
              <a:extLst>
                <a:ext uri="{FF2B5EF4-FFF2-40B4-BE49-F238E27FC236}">
                  <a16:creationId xmlns:a16="http://schemas.microsoft.com/office/drawing/2014/main" id="{04F125F1-773E-4E60-AAD4-6EEFB6D621E9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8">
              <a:extLst>
                <a:ext uri="{FF2B5EF4-FFF2-40B4-BE49-F238E27FC236}">
                  <a16:creationId xmlns:a16="http://schemas.microsoft.com/office/drawing/2014/main" id="{D59F0EA3-F0D8-4605-91D7-1155CC3C2B9E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C2F72E7-1C55-4EF6-90D4-C8D585FC4AC9}"/>
              </a:ext>
            </a:extLst>
          </p:cNvPr>
          <p:cNvSpPr/>
          <p:nvPr/>
        </p:nvSpPr>
        <p:spPr>
          <a:xfrm>
            <a:off x="7514661" y="2999519"/>
            <a:ext cx="2094614" cy="1403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Google Shape;319;p24"/>
          <p:cNvSpPr/>
          <p:nvPr/>
        </p:nvSpPr>
        <p:spPr>
          <a:xfrm>
            <a:off x="7546303" y="3046429"/>
            <a:ext cx="2094614" cy="122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20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過電流は火災を引き起こす</a:t>
            </a:r>
            <a:endParaRPr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3D40C-65FA-4CFE-9319-FD9E73ACE5C1}"/>
              </a:ext>
            </a:extLst>
          </p:cNvPr>
          <p:cNvSpPr/>
          <p:nvPr/>
        </p:nvSpPr>
        <p:spPr>
          <a:xfrm>
            <a:off x="727969" y="1305018"/>
            <a:ext cx="6023752" cy="4856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0" name="Google Shape;320;p24"/>
          <p:cNvSpPr/>
          <p:nvPr/>
        </p:nvSpPr>
        <p:spPr>
          <a:xfrm>
            <a:off x="5986056" y="3128799"/>
            <a:ext cx="1353897" cy="106142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98;p23">
            <a:extLst>
              <a:ext uri="{FF2B5EF4-FFF2-40B4-BE49-F238E27FC236}">
                <a16:creationId xmlns:a16="http://schemas.microsoft.com/office/drawing/2014/main" id="{55ACA2F2-4651-49C8-BC89-5F7F89615D98}"/>
              </a:ext>
            </a:extLst>
          </p:cNvPr>
          <p:cNvSpPr/>
          <p:nvPr/>
        </p:nvSpPr>
        <p:spPr>
          <a:xfrm>
            <a:off x="355757" y="21719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99;p23">
            <a:extLst>
              <a:ext uri="{FF2B5EF4-FFF2-40B4-BE49-F238E27FC236}">
                <a16:creationId xmlns:a16="http://schemas.microsoft.com/office/drawing/2014/main" id="{2F6BCA78-D098-4B0B-97E4-6CCB7EB85378}"/>
              </a:ext>
            </a:extLst>
          </p:cNvPr>
          <p:cNvSpPr/>
          <p:nvPr/>
        </p:nvSpPr>
        <p:spPr>
          <a:xfrm>
            <a:off x="808491" y="201581"/>
            <a:ext cx="676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テーブルタップ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(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たこ足配線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)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の危険性 </a:t>
            </a:r>
          </a:p>
          <a:p>
            <a:pPr lvl="0"/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7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3783392" y="202996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3835039" y="409354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5"/>
          <p:cNvSpPr/>
          <p:nvPr/>
        </p:nvSpPr>
        <p:spPr>
          <a:xfrm>
            <a:off x="5072361" y="1911362"/>
            <a:ext cx="4449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コンセントを抜く時、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コード部分を持たないこと</a:t>
            </a:r>
            <a:endParaRPr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336" name="Google Shape;33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8552" y="1549732"/>
            <a:ext cx="3039509" cy="183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" name="Google Shape;3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8553" y="3621802"/>
            <a:ext cx="3039508" cy="200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" name="Google Shape;338;p25"/>
          <p:cNvSpPr/>
          <p:nvPr/>
        </p:nvSpPr>
        <p:spPr>
          <a:xfrm>
            <a:off x="5088731" y="4040771"/>
            <a:ext cx="4351619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ドアの開閉で損傷しないように、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電源装置を床や扉のそばなどに放置しないこと</a:t>
            </a:r>
            <a:endParaRPr sz="20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89073F8B-5B96-4FC5-B7C3-97813D503FA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545FE6DC-B0F9-44CC-948B-86B9EAFF97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8091FCF-C89E-45C9-A569-985CF43B9F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640FE217-5E9B-48A5-A6BC-7F15D8DF36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26;p25">
            <a:extLst>
              <a:ext uri="{FF2B5EF4-FFF2-40B4-BE49-F238E27FC236}">
                <a16:creationId xmlns:a16="http://schemas.microsoft.com/office/drawing/2014/main" id="{A44D49A4-3F4E-48F0-806E-6F22EFB38F10}"/>
              </a:ext>
            </a:extLst>
          </p:cNvPr>
          <p:cNvSpPr/>
          <p:nvPr/>
        </p:nvSpPr>
        <p:spPr>
          <a:xfrm>
            <a:off x="385596" y="24155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34;p25">
            <a:extLst>
              <a:ext uri="{FF2B5EF4-FFF2-40B4-BE49-F238E27FC236}">
                <a16:creationId xmlns:a16="http://schemas.microsoft.com/office/drawing/2014/main" id="{80CB03D4-546E-4FB2-B5D5-CDD292E7CC97}"/>
              </a:ext>
            </a:extLst>
          </p:cNvPr>
          <p:cNvSpPr/>
          <p:nvPr/>
        </p:nvSpPr>
        <p:spPr>
          <a:xfrm>
            <a:off x="877104" y="252049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電気火災予防のヒント</a:t>
            </a:r>
            <a:endParaRPr lang="ja-JP" altLang="en-US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2DD70F19-EEC3-4898-94C6-EF40E047198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12</a:t>
            </a:fld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493D3D-DB09-4DBA-92F9-86FA71D91B21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0" name="Google Shape;132;p15">
              <a:extLst>
                <a:ext uri="{FF2B5EF4-FFF2-40B4-BE49-F238E27FC236}">
                  <a16:creationId xmlns:a16="http://schemas.microsoft.com/office/drawing/2014/main" id="{DF99628B-3B6D-4486-9328-77919BDD369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1;p15">
              <a:extLst>
                <a:ext uri="{FF2B5EF4-FFF2-40B4-BE49-F238E27FC236}">
                  <a16:creationId xmlns:a16="http://schemas.microsoft.com/office/drawing/2014/main" id="{F8354EB4-A56F-4834-97B2-5CFDA76D869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33;p15">
              <a:extLst>
                <a:ext uri="{FF2B5EF4-FFF2-40B4-BE49-F238E27FC236}">
                  <a16:creationId xmlns:a16="http://schemas.microsoft.com/office/drawing/2014/main" id="{F4580479-7CE8-4211-8D2F-5098D4B22F8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34;p15">
              <a:extLst>
                <a:ext uri="{FF2B5EF4-FFF2-40B4-BE49-F238E27FC236}">
                  <a16:creationId xmlns:a16="http://schemas.microsoft.com/office/drawing/2014/main" id="{F616DB1A-3809-4CAD-AD4A-A09636A767E7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D92A5D-651E-4170-B4EE-C219F8073F82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7">
              <a:extLst>
                <a:ext uri="{FF2B5EF4-FFF2-40B4-BE49-F238E27FC236}">
                  <a16:creationId xmlns:a16="http://schemas.microsoft.com/office/drawing/2014/main" id="{0D508B88-45E2-4D34-A507-8F92D41039B5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9">
              <a:extLst>
                <a:ext uri="{FF2B5EF4-FFF2-40B4-BE49-F238E27FC236}">
                  <a16:creationId xmlns:a16="http://schemas.microsoft.com/office/drawing/2014/main" id="{0CB3EBF0-4C63-4D74-9515-96A34AE2CE70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8">
              <a:extLst>
                <a:ext uri="{FF2B5EF4-FFF2-40B4-BE49-F238E27FC236}">
                  <a16:creationId xmlns:a16="http://schemas.microsoft.com/office/drawing/2014/main" id="{D12A0788-A74E-4555-A296-E5F472DED39F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A3C5E93-0377-4AA9-B563-5D8B141DF07C}"/>
              </a:ext>
            </a:extLst>
          </p:cNvPr>
          <p:cNvSpPr/>
          <p:nvPr/>
        </p:nvSpPr>
        <p:spPr>
          <a:xfrm>
            <a:off x="832276" y="1398105"/>
            <a:ext cx="8877781" cy="4348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928032" y="214201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928032" y="423279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8327" y="2530511"/>
            <a:ext cx="2561734" cy="310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5" name="Google Shape;355;p26"/>
          <p:cNvPicPr preferRelativeResize="0"/>
          <p:nvPr/>
        </p:nvPicPr>
        <p:blipFill rotWithShape="1">
          <a:blip r:embed="rId5">
            <a:alphaModFix/>
          </a:blip>
          <a:srcRect l="6074" t="8731" r="13414" b="9737"/>
          <a:stretch/>
        </p:blipFill>
        <p:spPr>
          <a:xfrm>
            <a:off x="5210409" y="2530511"/>
            <a:ext cx="2561734" cy="310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2490A536-2D4F-48AD-96EF-BB80A9B8DED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1F68A27A-D8F0-46AC-9C33-B22387541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685FA1-F6EC-435F-B9AF-984D7DEF27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2BAB6502-E0BD-4287-94E7-5841B1B229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6BCAD86A-8189-42FA-A99E-61394EA528C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13</a:t>
            </a:fld>
            <a:endParaRPr lang="ko-KR" alt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A5135-75E2-4E09-B7D5-7542897F2CE2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9" name="Google Shape;132;p15">
              <a:extLst>
                <a:ext uri="{FF2B5EF4-FFF2-40B4-BE49-F238E27FC236}">
                  <a16:creationId xmlns:a16="http://schemas.microsoft.com/office/drawing/2014/main" id="{2CDEC9F6-9926-48BA-B4DC-0D273277A85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31;p15">
              <a:extLst>
                <a:ext uri="{FF2B5EF4-FFF2-40B4-BE49-F238E27FC236}">
                  <a16:creationId xmlns:a16="http://schemas.microsoft.com/office/drawing/2014/main" id="{374C18C5-368A-4C86-938C-97A16FDBD49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3;p15">
              <a:extLst>
                <a:ext uri="{FF2B5EF4-FFF2-40B4-BE49-F238E27FC236}">
                  <a16:creationId xmlns:a16="http://schemas.microsoft.com/office/drawing/2014/main" id="{60C8950C-7644-4A2F-B8A1-B5D627FD900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4;p15">
              <a:extLst>
                <a:ext uri="{FF2B5EF4-FFF2-40B4-BE49-F238E27FC236}">
                  <a16:creationId xmlns:a16="http://schemas.microsoft.com/office/drawing/2014/main" id="{09295F4C-54A3-4E79-983C-D4B8AD2C90E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740EEF-2CDC-4B67-A011-23855F63FB8E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27">
              <a:extLst>
                <a:ext uri="{FF2B5EF4-FFF2-40B4-BE49-F238E27FC236}">
                  <a16:creationId xmlns:a16="http://schemas.microsoft.com/office/drawing/2014/main" id="{6E862DE9-62EB-4D6A-8B5A-4A6D7EF516F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9">
              <a:extLst>
                <a:ext uri="{FF2B5EF4-FFF2-40B4-BE49-F238E27FC236}">
                  <a16:creationId xmlns:a16="http://schemas.microsoft.com/office/drawing/2014/main" id="{C6D5F5B5-D081-4E4B-8C19-5E220F4C974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8">
              <a:extLst>
                <a:ext uri="{FF2B5EF4-FFF2-40B4-BE49-F238E27FC236}">
                  <a16:creationId xmlns:a16="http://schemas.microsoft.com/office/drawing/2014/main" id="{C9E2900C-A14D-4518-9B7C-FFD401A94D98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517D7E6-076F-4924-A079-8C6F69F4CA45}"/>
              </a:ext>
            </a:extLst>
          </p:cNvPr>
          <p:cNvSpPr/>
          <p:nvPr/>
        </p:nvSpPr>
        <p:spPr>
          <a:xfrm>
            <a:off x="1003177" y="1779312"/>
            <a:ext cx="8154914" cy="409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B6771DD-E367-4ED6-B4E1-7638442ACA95}"/>
              </a:ext>
            </a:extLst>
          </p:cNvPr>
          <p:cNvSpPr/>
          <p:nvPr/>
        </p:nvSpPr>
        <p:spPr>
          <a:xfrm>
            <a:off x="1571349" y="1482361"/>
            <a:ext cx="6976934" cy="906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3" name="Google Shape;353;p26"/>
          <p:cNvSpPr/>
          <p:nvPr/>
        </p:nvSpPr>
        <p:spPr>
          <a:xfrm>
            <a:off x="628918" y="1398105"/>
            <a:ext cx="9151270" cy="9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過電流や漏えいを防ぐために大容量を必要とする</a:t>
            </a:r>
            <a: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電気機器には</a:t>
            </a:r>
            <a: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専用コンセント</a:t>
            </a:r>
            <a: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を使用する</a:t>
            </a:r>
            <a:endParaRPr sz="2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4" name="Google Shape;326;p25">
            <a:extLst>
              <a:ext uri="{FF2B5EF4-FFF2-40B4-BE49-F238E27FC236}">
                <a16:creationId xmlns:a16="http://schemas.microsoft.com/office/drawing/2014/main" id="{5AEDB39F-07E5-46E3-98FE-265A022A7827}"/>
              </a:ext>
            </a:extLst>
          </p:cNvPr>
          <p:cNvSpPr/>
          <p:nvPr/>
        </p:nvSpPr>
        <p:spPr>
          <a:xfrm>
            <a:off x="385596" y="241554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34;p25">
            <a:extLst>
              <a:ext uri="{FF2B5EF4-FFF2-40B4-BE49-F238E27FC236}">
                <a16:creationId xmlns:a16="http://schemas.microsoft.com/office/drawing/2014/main" id="{C7036540-57B7-47BB-B819-E930D8DCD1B0}"/>
              </a:ext>
            </a:extLst>
          </p:cNvPr>
          <p:cNvSpPr/>
          <p:nvPr/>
        </p:nvSpPr>
        <p:spPr>
          <a:xfrm>
            <a:off x="877104" y="252049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電気火災予防のヒント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27"/>
          <p:cNvGrpSpPr/>
          <p:nvPr/>
        </p:nvGrpSpPr>
        <p:grpSpPr>
          <a:xfrm>
            <a:off x="1313678" y="1251942"/>
            <a:ext cx="4806315" cy="1569720"/>
            <a:chOff x="1250315" y="1675936"/>
            <a:chExt cx="4806315" cy="1569720"/>
          </a:xfrm>
        </p:grpSpPr>
        <p:sp>
          <p:nvSpPr>
            <p:cNvPr id="362" name="Google Shape;362;p27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3" name="Google Shape;363;p27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364" name="Google Shape;364;p27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7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66" name="Google Shape;366;p27"/>
          <p:cNvGrpSpPr/>
          <p:nvPr/>
        </p:nvGrpSpPr>
        <p:grpSpPr>
          <a:xfrm>
            <a:off x="1227923" y="4092667"/>
            <a:ext cx="4860350" cy="1569720"/>
            <a:chOff x="1250315" y="5463277"/>
            <a:chExt cx="4860350" cy="1569720"/>
          </a:xfrm>
        </p:grpSpPr>
        <p:sp>
          <p:nvSpPr>
            <p:cNvPr id="367" name="Google Shape;367;p27"/>
            <p:cNvSpPr/>
            <p:nvPr/>
          </p:nvSpPr>
          <p:spPr>
            <a:xfrm rot="10800000" flipH="1">
              <a:off x="3115370" y="5463277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27"/>
            <p:cNvGrpSpPr/>
            <p:nvPr/>
          </p:nvGrpSpPr>
          <p:grpSpPr>
            <a:xfrm>
              <a:off x="1250315" y="6564626"/>
              <a:ext cx="4860350" cy="0"/>
              <a:chOff x="1250315" y="6564626"/>
              <a:chExt cx="4860350" cy="0"/>
            </a:xfrm>
          </p:grpSpPr>
          <p:cxnSp>
            <p:nvCxnSpPr>
              <p:cNvPr id="369" name="Google Shape;369;p27"/>
              <p:cNvCxnSpPr/>
              <p:nvPr/>
            </p:nvCxnSpPr>
            <p:spPr>
              <a:xfrm>
                <a:off x="1250315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0" name="Google Shape;370;p27"/>
              <p:cNvCxnSpPr/>
              <p:nvPr/>
            </p:nvCxnSpPr>
            <p:spPr>
              <a:xfrm>
                <a:off x="4182170" y="656462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6555" y="1394816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7"/>
          <p:cNvSpPr/>
          <p:nvPr/>
        </p:nvSpPr>
        <p:spPr>
          <a:xfrm>
            <a:off x="607769" y="2198141"/>
            <a:ext cx="6253735" cy="36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安全性の低い電気設備のある寮では、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テーブルタップ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たこ足配線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を使用する際は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注意が必要です。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電気機器の使い方や短絡などの電気火災についての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基礎知識を理解することは、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自分や周りの人の命を守ることに役立ちます</a:t>
            </a: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。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3C721870-8904-4826-A706-5663EE201FA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1D7FEC25-7399-4BD7-8D79-F1B79138C8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C2FE853-9429-4FC3-9A8A-C96BA4A499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CE63C467-E127-4CD8-BC15-5FC5703D4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65;p24">
            <a:extLst>
              <a:ext uri="{FF2B5EF4-FFF2-40B4-BE49-F238E27FC236}">
                <a16:creationId xmlns:a16="http://schemas.microsoft.com/office/drawing/2014/main" id="{E5A6EFEA-A9E8-4CD5-B789-4447583A73DB}"/>
              </a:ext>
            </a:extLst>
          </p:cNvPr>
          <p:cNvSpPr/>
          <p:nvPr/>
        </p:nvSpPr>
        <p:spPr>
          <a:xfrm>
            <a:off x="3242173" y="204086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886D9B-F257-478D-A742-60C50A52388D}"/>
              </a:ext>
            </a:extLst>
          </p:cNvPr>
          <p:cNvSpPr/>
          <p:nvPr/>
        </p:nvSpPr>
        <p:spPr>
          <a:xfrm>
            <a:off x="419092" y="27241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ED38F443-D6C4-4F0B-BC66-8F0E2A30DC60}"/>
              </a:ext>
            </a:extLst>
          </p:cNvPr>
          <p:cNvSpPr/>
          <p:nvPr/>
        </p:nvSpPr>
        <p:spPr>
          <a:xfrm>
            <a:off x="-2257375" y="25974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6F652F28-AFAA-4C32-8D87-F30E9D3EB79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14</a:t>
            </a:fld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64008E-C8F4-4535-AC29-83CB0EDF558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6" name="Google Shape;132;p15">
              <a:extLst>
                <a:ext uri="{FF2B5EF4-FFF2-40B4-BE49-F238E27FC236}">
                  <a16:creationId xmlns:a16="http://schemas.microsoft.com/office/drawing/2014/main" id="{9B17DD35-8BD2-4F5F-8539-DCE3F7E24ED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1;p15">
              <a:extLst>
                <a:ext uri="{FF2B5EF4-FFF2-40B4-BE49-F238E27FC236}">
                  <a16:creationId xmlns:a16="http://schemas.microsoft.com/office/drawing/2014/main" id="{D6ACB2D1-F280-468A-BFDF-E868A3A0D65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3;p15">
              <a:extLst>
                <a:ext uri="{FF2B5EF4-FFF2-40B4-BE49-F238E27FC236}">
                  <a16:creationId xmlns:a16="http://schemas.microsoft.com/office/drawing/2014/main" id="{ACB005D9-C83C-4CEC-AA1E-CDC931F7401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34;p15">
              <a:extLst>
                <a:ext uri="{FF2B5EF4-FFF2-40B4-BE49-F238E27FC236}">
                  <a16:creationId xmlns:a16="http://schemas.microsoft.com/office/drawing/2014/main" id="{3F0B220E-5AA9-4239-99D0-38C0A08FF32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641404-2DE5-450D-B683-9577EE1CC92C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7">
              <a:extLst>
                <a:ext uri="{FF2B5EF4-FFF2-40B4-BE49-F238E27FC236}">
                  <a16:creationId xmlns:a16="http://schemas.microsoft.com/office/drawing/2014/main" id="{109A80F2-FA23-4131-9D02-8998CFDB6A4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9">
              <a:extLst>
                <a:ext uri="{FF2B5EF4-FFF2-40B4-BE49-F238E27FC236}">
                  <a16:creationId xmlns:a16="http://schemas.microsoft.com/office/drawing/2014/main" id="{CAFDFCE1-DF46-416F-A7C3-B8E84AECCB2B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28">
              <a:extLst>
                <a:ext uri="{FF2B5EF4-FFF2-40B4-BE49-F238E27FC236}">
                  <a16:creationId xmlns:a16="http://schemas.microsoft.com/office/drawing/2014/main" id="{73079914-019E-4753-99A2-61432D334BA0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寮内火災安全</a:t>
            </a:r>
            <a:endParaRPr lang="en-US" altLang="ko-KR" sz="27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639026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7" y="2745037"/>
            <a:ext cx="7802963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zh-TW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zh-TW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zh-TW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、漏電 </a:t>
            </a: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テーブルタップ</a:t>
            </a:r>
            <a:r>
              <a:rPr lang="en-US" altLang="ja-JP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(</a:t>
            </a:r>
            <a:r>
              <a:rPr lang="ja-JP" altLang="en-US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たこ足配線</a:t>
            </a:r>
            <a:r>
              <a:rPr lang="en-US" altLang="ja-JP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)</a:t>
            </a:r>
            <a:r>
              <a:rPr lang="ja-JP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の危険性 </a:t>
            </a: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11</a:t>
            </a: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i="0" u="none" strike="noStrike" cap="none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24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電気火災予防のヒント </a:t>
            </a: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_1</a:t>
            </a:r>
            <a:r>
              <a:rPr lang="en-US" alt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</a:t>
            </a:r>
            <a:r>
              <a:rPr lang="ko-KR" sz="24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4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 dirty="0" err="1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 dirty="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509176" y="1706549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寮内火災安全</a:t>
            </a:r>
            <a:endParaRPr lang="ko-KR" altLang="en-US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B8047E60-F2E5-4197-9D14-A5C52495695C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4521EE2D-1730-42A3-A66B-8497CF5EDB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CF13C350-87A0-4EC3-856F-F404D066FA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sp>
        <p:nvSpPr>
          <p:cNvPr id="23" name="Google Shape;90;p13">
            <a:extLst>
              <a:ext uri="{FF2B5EF4-FFF2-40B4-BE49-F238E27FC236}">
                <a16:creationId xmlns:a16="http://schemas.microsoft.com/office/drawing/2014/main" id="{87C423BE-6104-4C2C-BBE2-F872C1C7993E}"/>
              </a:ext>
            </a:extLst>
          </p:cNvPr>
          <p:cNvSpPr/>
          <p:nvPr/>
        </p:nvSpPr>
        <p:spPr>
          <a:xfrm>
            <a:off x="2337580" y="1308504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.4]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ED28D0-843A-4C15-B02D-EE7ABFBE6202}"/>
              </a:ext>
            </a:extLst>
          </p:cNvPr>
          <p:cNvGrpSpPr/>
          <p:nvPr/>
        </p:nvGrpSpPr>
        <p:grpSpPr>
          <a:xfrm>
            <a:off x="285543" y="5616906"/>
            <a:ext cx="3137462" cy="1220026"/>
            <a:chOff x="285543" y="5616906"/>
            <a:chExt cx="3137462" cy="1220026"/>
          </a:xfrm>
        </p:grpSpPr>
        <p:grpSp>
          <p:nvGrpSpPr>
            <p:cNvPr id="26" name="Google Shape;98;p13">
              <a:extLst>
                <a:ext uri="{FF2B5EF4-FFF2-40B4-BE49-F238E27FC236}">
                  <a16:creationId xmlns:a16="http://schemas.microsoft.com/office/drawing/2014/main" id="{A5FA25F1-EBC4-42A0-BCFB-8E6A79C18768}"/>
                </a:ext>
              </a:extLst>
            </p:cNvPr>
            <p:cNvGrpSpPr/>
            <p:nvPr/>
          </p:nvGrpSpPr>
          <p:grpSpPr>
            <a:xfrm>
              <a:off x="1097637" y="5882355"/>
              <a:ext cx="1240472" cy="826392"/>
              <a:chOff x="1109808" y="5883850"/>
              <a:chExt cx="1240472" cy="826392"/>
            </a:xfrm>
          </p:grpSpPr>
          <p:pic>
            <p:nvPicPr>
              <p:cNvPr id="35" name="Google Shape;99;p13">
                <a:extLst>
                  <a:ext uri="{FF2B5EF4-FFF2-40B4-BE49-F238E27FC236}">
                    <a16:creationId xmlns:a16="http://schemas.microsoft.com/office/drawing/2014/main" id="{697F82D2-B270-41E6-ACED-730AA969E8CF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892728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100;p13">
                <a:extLst>
                  <a:ext uri="{FF2B5EF4-FFF2-40B4-BE49-F238E27FC236}">
                    <a16:creationId xmlns:a16="http://schemas.microsoft.com/office/drawing/2014/main" id="{A5C87D27-D37F-4657-82E8-357523E11AC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883850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Google Shape;101;p13">
              <a:extLst>
                <a:ext uri="{FF2B5EF4-FFF2-40B4-BE49-F238E27FC236}">
                  <a16:creationId xmlns:a16="http://schemas.microsoft.com/office/drawing/2014/main" id="{0759ABBB-7ED7-49B6-9DFE-BF2BA8A2D12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833" y="5887936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2;p13">
              <a:extLst>
                <a:ext uri="{FF2B5EF4-FFF2-40B4-BE49-F238E27FC236}">
                  <a16:creationId xmlns:a16="http://schemas.microsoft.com/office/drawing/2014/main" id="{A82B2DC2-8938-4D82-9A27-249A664EDAF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5398" y="5616906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989473-ECD9-462E-BB2D-942F08209FD2}"/>
                </a:ext>
              </a:extLst>
            </p:cNvPr>
            <p:cNvSpPr/>
            <p:nvPr/>
          </p:nvSpPr>
          <p:spPr>
            <a:xfrm>
              <a:off x="285543" y="6527731"/>
              <a:ext cx="2996103" cy="282344"/>
            </a:xfrm>
            <a:prstGeom prst="rect">
              <a:avLst/>
            </a:prstGeom>
            <a:solidFill>
              <a:srgbClr val="A1D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5CFE981-CAFD-4CCE-99B4-08F5E0906DCE}"/>
                </a:ext>
              </a:extLst>
            </p:cNvPr>
            <p:cNvGrpSpPr/>
            <p:nvPr/>
          </p:nvGrpSpPr>
          <p:grpSpPr>
            <a:xfrm>
              <a:off x="462685" y="6467600"/>
              <a:ext cx="2960320" cy="369332"/>
              <a:chOff x="-1468363" y="4452106"/>
              <a:chExt cx="2960320" cy="369332"/>
            </a:xfrm>
          </p:grpSpPr>
          <p:sp>
            <p:nvSpPr>
              <p:cNvPr id="31" name="직사각형 21">
                <a:extLst>
                  <a:ext uri="{FF2B5EF4-FFF2-40B4-BE49-F238E27FC236}">
                    <a16:creationId xmlns:a16="http://schemas.microsoft.com/office/drawing/2014/main" id="{0016039D-CAEF-4A00-9909-F9E1FD02DAC5}"/>
                  </a:ext>
                </a:extLst>
              </p:cNvPr>
              <p:cNvSpPr/>
              <p:nvPr/>
            </p:nvSpPr>
            <p:spPr>
              <a:xfrm>
                <a:off x="-1468363" y="4502343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無効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직사각형 22">
                <a:extLst>
                  <a:ext uri="{FF2B5EF4-FFF2-40B4-BE49-F238E27FC236}">
                    <a16:creationId xmlns:a16="http://schemas.microsoft.com/office/drawing/2014/main" id="{9A1C0EA0-A4CB-427F-BD56-C013884008D1}"/>
                  </a:ext>
                </a:extLst>
              </p:cNvPr>
              <p:cNvSpPr/>
              <p:nvPr/>
            </p:nvSpPr>
            <p:spPr>
              <a:xfrm>
                <a:off x="-760570" y="4501688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女性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직사각형 23">
                <a:extLst>
                  <a:ext uri="{FF2B5EF4-FFF2-40B4-BE49-F238E27FC236}">
                    <a16:creationId xmlns:a16="http://schemas.microsoft.com/office/drawing/2014/main" id="{EDB17A42-E725-480E-A22A-69D217707073}"/>
                  </a:ext>
                </a:extLst>
              </p:cNvPr>
              <p:cNvSpPr/>
              <p:nvPr/>
            </p:nvSpPr>
            <p:spPr>
              <a:xfrm>
                <a:off x="-112063" y="4512236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老人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4" name="직사각형 24">
                <a:extLst>
                  <a:ext uri="{FF2B5EF4-FFF2-40B4-BE49-F238E27FC236}">
                    <a16:creationId xmlns:a16="http://schemas.microsoft.com/office/drawing/2014/main" id="{15C0800E-AA76-48AF-9483-588FF8BAF0F5}"/>
                  </a:ext>
                </a:extLst>
              </p:cNvPr>
              <p:cNvSpPr/>
              <p:nvPr/>
            </p:nvSpPr>
            <p:spPr>
              <a:xfrm>
                <a:off x="392233" y="4452106"/>
                <a:ext cx="109972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1800" b="1" dirty="0">
                    <a:solidFill>
                      <a:srgbClr val="005A8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外国人</a:t>
                </a:r>
                <a:endParaRPr lang="en-US" altLang="ko-KR" sz="5400" b="1" cap="none" spc="0" dirty="0">
                  <a:ln w="0"/>
                  <a:solidFill>
                    <a:srgbClr val="005A8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394845"/>
            <a:ext cx="6599700" cy="43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7E54BD1-2632-4CB6-9319-8B64938FB661}"/>
              </a:ext>
            </a:extLst>
          </p:cNvPr>
          <p:cNvSpPr/>
          <p:nvPr/>
        </p:nvSpPr>
        <p:spPr>
          <a:xfrm>
            <a:off x="3711388" y="1290918"/>
            <a:ext cx="2501153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Google Shape;141;p16">
            <a:extLst>
              <a:ext uri="{FF2B5EF4-FFF2-40B4-BE49-F238E27FC236}">
                <a16:creationId xmlns:a16="http://schemas.microsoft.com/office/drawing/2014/main" id="{C61F2F33-07C7-4E49-86DE-D85481E20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655" t="79145" r="48642" b="15771"/>
          <a:stretch/>
        </p:blipFill>
        <p:spPr>
          <a:xfrm>
            <a:off x="4402762" y="5450452"/>
            <a:ext cx="663388" cy="3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E24C3CE4-D6C5-41F9-BD76-BCFE24DC2E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125" t="79666" r="38813" b="16031"/>
          <a:stretch/>
        </p:blipFill>
        <p:spPr>
          <a:xfrm>
            <a:off x="5271247" y="5477435"/>
            <a:ext cx="797860" cy="2958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A953223-07E1-44D3-A1EA-491A06AA2384}"/>
              </a:ext>
            </a:extLst>
          </p:cNvPr>
          <p:cNvSpPr/>
          <p:nvPr/>
        </p:nvSpPr>
        <p:spPr>
          <a:xfrm>
            <a:off x="2768041" y="5479909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</a:t>
            </a:r>
            <a:r>
              <a:rPr lang="ja-JP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件数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7C6647E-E561-4235-9404-B67753051CFE}"/>
              </a:ext>
            </a:extLst>
          </p:cNvPr>
          <p:cNvSpPr/>
          <p:nvPr/>
        </p:nvSpPr>
        <p:spPr>
          <a:xfrm>
            <a:off x="3642405" y="5479908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死傷者数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72A65FC-46B5-4A99-8D71-66CE39CBE0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5022" b="20811"/>
          <a:stretch/>
        </p:blipFill>
        <p:spPr>
          <a:xfrm>
            <a:off x="1229" y="5154758"/>
            <a:ext cx="9897192" cy="28651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4BB6E653-3137-419D-96F1-EE38DA5EC3F7}"/>
              </a:ext>
            </a:extLst>
          </p:cNvPr>
          <p:cNvSpPr/>
          <p:nvPr/>
        </p:nvSpPr>
        <p:spPr>
          <a:xfrm>
            <a:off x="748521" y="5131048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b="1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</a:t>
            </a:r>
            <a:r>
              <a:rPr lang="en-US" altLang="ko-KR" sz="1000" b="1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3FF19F15-5C66-490A-B68E-E2D665682B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F49EC3BD-EE5B-4B9A-AFFF-8184CDFB4C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ED31F6A-4FDB-4F24-82CA-74EE85E0D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2D644FB3-5F33-4E3B-B6DE-2B741233D5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BEC2FEFF-AF05-46C2-9FC8-EF8477EE5215}"/>
              </a:ext>
            </a:extLst>
          </p:cNvPr>
          <p:cNvSpPr/>
          <p:nvPr/>
        </p:nvSpPr>
        <p:spPr>
          <a:xfrm>
            <a:off x="2008389" y="5131048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b="1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2017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19D1C36-6B8D-4C0A-BE83-C165F58B8370}"/>
              </a:ext>
            </a:extLst>
          </p:cNvPr>
          <p:cNvSpPr/>
          <p:nvPr/>
        </p:nvSpPr>
        <p:spPr>
          <a:xfrm>
            <a:off x="3523584" y="5140564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b="1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2018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622DDE3-BD97-49DD-9E06-14D815E86F28}"/>
              </a:ext>
            </a:extLst>
          </p:cNvPr>
          <p:cNvSpPr/>
          <p:nvPr/>
        </p:nvSpPr>
        <p:spPr>
          <a:xfrm>
            <a:off x="5067127" y="5148891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b="1" cap="none" spc="0" dirty="0">
                <a:ln w="0"/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2019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Google Shape;142;p16">
            <a:extLst>
              <a:ext uri="{FF2B5EF4-FFF2-40B4-BE49-F238E27FC236}">
                <a16:creationId xmlns:a16="http://schemas.microsoft.com/office/drawing/2014/main" id="{96758F77-CA37-4D43-B8E0-6A2F35A2F764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FC10C-A5B3-4963-8F96-54C8FC0906B1}"/>
              </a:ext>
            </a:extLst>
          </p:cNvPr>
          <p:cNvSpPr/>
          <p:nvPr/>
        </p:nvSpPr>
        <p:spPr>
          <a:xfrm>
            <a:off x="2601230" y="1818204"/>
            <a:ext cx="4697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国立火災</a:t>
            </a: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データシステム</a:t>
            </a:r>
            <a:r>
              <a:rPr lang="en-US" altLang="ja-JP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www.nfds.go.kr)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、寮火災統計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DC5641-C1A5-478F-8E8B-5CB7D4550D67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9" name="Google Shape;132;p15">
              <a:extLst>
                <a:ext uri="{FF2B5EF4-FFF2-40B4-BE49-F238E27FC236}">
                  <a16:creationId xmlns:a16="http://schemas.microsoft.com/office/drawing/2014/main" id="{58B4ACD5-6798-494B-A643-72D6D0475A2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31;p15">
              <a:extLst>
                <a:ext uri="{FF2B5EF4-FFF2-40B4-BE49-F238E27FC236}">
                  <a16:creationId xmlns:a16="http://schemas.microsoft.com/office/drawing/2014/main" id="{D62E23B6-49E6-4149-B445-F4A5D111D1C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3;p15">
              <a:extLst>
                <a:ext uri="{FF2B5EF4-FFF2-40B4-BE49-F238E27FC236}">
                  <a16:creationId xmlns:a16="http://schemas.microsoft.com/office/drawing/2014/main" id="{349B756F-A13B-474B-B12C-6733F1A4031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4;p15">
              <a:extLst>
                <a:ext uri="{FF2B5EF4-FFF2-40B4-BE49-F238E27FC236}">
                  <a16:creationId xmlns:a16="http://schemas.microsoft.com/office/drawing/2014/main" id="{07750AB7-D5DE-4309-A4BE-C40D45F917C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DD5E82-0910-4756-B860-13BFEEB4BD86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직사각형 27">
              <a:extLst>
                <a:ext uri="{FF2B5EF4-FFF2-40B4-BE49-F238E27FC236}">
                  <a16:creationId xmlns:a16="http://schemas.microsoft.com/office/drawing/2014/main" id="{698EA524-10F3-46B8-AC56-03BA02E368B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9">
              <a:extLst>
                <a:ext uri="{FF2B5EF4-FFF2-40B4-BE49-F238E27FC236}">
                  <a16:creationId xmlns:a16="http://schemas.microsoft.com/office/drawing/2014/main" id="{5151CDB5-279B-432B-981C-EBC2897E25AD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8">
              <a:extLst>
                <a:ext uri="{FF2B5EF4-FFF2-40B4-BE49-F238E27FC236}">
                  <a16:creationId xmlns:a16="http://schemas.microsoft.com/office/drawing/2014/main" id="{5B443F87-DB4A-4842-AEE9-B59BF7C38FA2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9007388-DA76-46E2-B5D7-5901902E59C3}"/>
              </a:ext>
            </a:extLst>
          </p:cNvPr>
          <p:cNvSpPr/>
          <p:nvPr/>
        </p:nvSpPr>
        <p:spPr>
          <a:xfrm>
            <a:off x="3931718" y="1170640"/>
            <a:ext cx="202042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寮火災統計</a:t>
            </a:r>
            <a:endParaRPr lang="en-US" altLang="ko-KR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Slide Number Placeholder 2">
            <a:extLst>
              <a:ext uri="{FF2B5EF4-FFF2-40B4-BE49-F238E27FC236}">
                <a16:creationId xmlns:a16="http://schemas.microsoft.com/office/drawing/2014/main" id="{EF72FC06-45DD-4B8D-B421-6D04D873013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32" name="Google Shape;144;p16">
            <a:extLst>
              <a:ext uri="{FF2B5EF4-FFF2-40B4-BE49-F238E27FC236}">
                <a16:creationId xmlns:a16="http://schemas.microsoft.com/office/drawing/2014/main" id="{1143003F-04D3-4C99-9C80-C4B2A7C09E6D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7"/>
          <p:cNvGrpSpPr/>
          <p:nvPr/>
        </p:nvGrpSpPr>
        <p:grpSpPr>
          <a:xfrm>
            <a:off x="1515035" y="1801906"/>
            <a:ext cx="3191436" cy="4049005"/>
            <a:chOff x="1515035" y="1801906"/>
            <a:chExt cx="3191436" cy="4049005"/>
          </a:xfrm>
        </p:grpSpPr>
        <p:sp>
          <p:nvSpPr>
            <p:cNvPr id="168" name="Google Shape;168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cxnSp>
          <p:nvCxnSpPr>
            <p:cNvPr id="169" name="Google Shape;169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17"/>
            <p:cNvSpPr txBox="1"/>
            <p:nvPr/>
          </p:nvSpPr>
          <p:spPr>
            <a:xfrm>
              <a:off x="1842202" y="2169079"/>
              <a:ext cx="2649115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清洲</a:t>
              </a:r>
              <a:r>
                <a:rPr lang="en-US" altLang="ja-JP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チョンジュ</a:t>
              </a:r>
              <a:r>
                <a:rPr lang="en-US" altLang="ja-JP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寮の</a:t>
              </a:r>
              <a:r>
                <a:rPr lang="en-US" altLang="ja-JP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</a:t>
              </a:r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代の作業員が火災で死亡</a:t>
              </a:r>
              <a:endParaRPr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1730188" y="3013372"/>
              <a:ext cx="2761129" cy="189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清北省清州市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チョンブクド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チョンジュシ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にある企業の寮で火災が発生し、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さん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(59)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が死亡した。</a:t>
              </a:r>
              <a:endParaRPr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r>
                <a:rPr lang="ja-JP" altLang="en-US" sz="12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さんの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死因は感電死。 </a:t>
              </a:r>
              <a:endParaRPr lang="en-US" altLang="ja-JP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他の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6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人の労働者は避難したため、</a:t>
              </a:r>
              <a:endParaRPr lang="en-US" altLang="ja-JP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死傷者は出なかった。</a:t>
              </a:r>
              <a:endParaRPr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2" name="Google Shape;172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朝鮮タイムス 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18.8.22</a:t>
              </a:r>
              <a:endParaRPr sz="12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endParaRPr>
            </a:p>
          </p:txBody>
        </p:sp>
      </p:grpSp>
      <p:grpSp>
        <p:nvGrpSpPr>
          <p:cNvPr id="173" name="Google Shape;173;p17"/>
          <p:cNvGrpSpPr/>
          <p:nvPr/>
        </p:nvGrpSpPr>
        <p:grpSpPr>
          <a:xfrm>
            <a:off x="5117804" y="1801906"/>
            <a:ext cx="3191436" cy="4049005"/>
            <a:chOff x="1515035" y="1801906"/>
            <a:chExt cx="3191436" cy="4049005"/>
          </a:xfrm>
        </p:grpSpPr>
        <p:sp>
          <p:nvSpPr>
            <p:cNvPr id="174" name="Google Shape;174;p17"/>
            <p:cNvSpPr/>
            <p:nvPr/>
          </p:nvSpPr>
          <p:spPr>
            <a:xfrm>
              <a:off x="1515035" y="1801906"/>
              <a:ext cx="3191436" cy="4049005"/>
            </a:xfrm>
            <a:prstGeom prst="rect">
              <a:avLst/>
            </a:prstGeom>
            <a:noFill/>
            <a:ln w="444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endParaRPr>
            </a:p>
          </p:txBody>
        </p:sp>
        <p:cxnSp>
          <p:nvCxnSpPr>
            <p:cNvPr id="175" name="Google Shape;175;p17"/>
            <p:cNvCxnSpPr/>
            <p:nvPr/>
          </p:nvCxnSpPr>
          <p:spPr>
            <a:xfrm rot="10800000" flipH="1">
              <a:off x="1963271" y="2779059"/>
              <a:ext cx="2259105" cy="8965"/>
            </a:xfrm>
            <a:prstGeom prst="straightConnector1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6" name="Google Shape;176;p17"/>
            <p:cNvSpPr txBox="1"/>
            <p:nvPr/>
          </p:nvSpPr>
          <p:spPr>
            <a:xfrm>
              <a:off x="1824273" y="2160202"/>
              <a:ext cx="2537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タバコの吸い殻 </a:t>
              </a:r>
              <a:endParaRPr lang="en-US" altLang="ja-JP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富京大</a:t>
              </a:r>
              <a:r>
                <a:rPr lang="en-US" altLang="ja-JP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r>
                <a:rPr lang="ja-JP" altLang="en-US" sz="1600" b="1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階 火事</a:t>
              </a:r>
              <a:endParaRPr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1730031" y="2969269"/>
              <a:ext cx="2854417" cy="209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釜山南区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プサンナムグ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北京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ブギョン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大学の大明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テミョン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キャンパス内の、総合寮の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8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階ベランダから出火し、</a:t>
              </a:r>
              <a:endParaRPr lang="en-US" altLang="ja-JP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数百人が避難した。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endParaRPr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さん</a:t>
              </a:r>
              <a:r>
                <a:rPr lang="en-US" altLang="ja-JP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(21)</a:t>
              </a:r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が、</a:t>
              </a:r>
              <a:endParaRPr lang="en-US" altLang="ja-JP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lvl="0" algn="ct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たばこの吸い殻を紙袋に捨てたことが出火原因だと推測される。</a:t>
              </a:r>
              <a:endParaRPr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8" name="Google Shape;178;p17"/>
            <p:cNvSpPr txBox="1"/>
            <p:nvPr/>
          </p:nvSpPr>
          <p:spPr>
            <a:xfrm>
              <a:off x="1640541" y="5495365"/>
              <a:ext cx="29493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r"/>
              <a:r>
                <a:rPr lang="ja-JP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京港タイムズ </a:t>
              </a:r>
              <a:r>
                <a:rPr lang="ko-KR" sz="1200" b="1" dirty="0">
                  <a:solidFill>
                    <a:schemeClr val="dk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Arial"/>
                </a:rPr>
                <a:t>18.2.9.</a:t>
              </a:r>
              <a:endParaRPr sz="12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endParaRPr>
            </a:p>
          </p:txBody>
        </p:sp>
      </p:grpSp>
      <p:sp>
        <p:nvSpPr>
          <p:cNvPr id="24" name="직사각형 1">
            <a:extLst>
              <a:ext uri="{FF2B5EF4-FFF2-40B4-BE49-F238E27FC236}">
                <a16:creationId xmlns:a16="http://schemas.microsoft.com/office/drawing/2014/main" id="{C629F6C3-033E-4816-8AAF-36AA8E01637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824B4A8B-7815-4AF1-8653-BA1813D41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E3EE4B5-D82E-418B-9C0E-4749FE81D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4EEC8AD1-1053-4FBD-B118-2BCCEAC5D8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A4B49488-6988-4A8B-A62C-ED56C424F7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4</a:t>
            </a:fld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A7209A-D6F5-4537-AE81-F258A6E690E2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6" name="Google Shape;132;p15">
              <a:extLst>
                <a:ext uri="{FF2B5EF4-FFF2-40B4-BE49-F238E27FC236}">
                  <a16:creationId xmlns:a16="http://schemas.microsoft.com/office/drawing/2014/main" id="{1B8F80AF-D289-4E48-ADD4-0D98EC056CF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1;p15">
              <a:extLst>
                <a:ext uri="{FF2B5EF4-FFF2-40B4-BE49-F238E27FC236}">
                  <a16:creationId xmlns:a16="http://schemas.microsoft.com/office/drawing/2014/main" id="{5B3DBFC7-A5FF-41C7-8D09-9629E604254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3;p15">
              <a:extLst>
                <a:ext uri="{FF2B5EF4-FFF2-40B4-BE49-F238E27FC236}">
                  <a16:creationId xmlns:a16="http://schemas.microsoft.com/office/drawing/2014/main" id="{103E5835-D70B-453D-9157-F363951E5F7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34;p15">
              <a:extLst>
                <a:ext uri="{FF2B5EF4-FFF2-40B4-BE49-F238E27FC236}">
                  <a16:creationId xmlns:a16="http://schemas.microsoft.com/office/drawing/2014/main" id="{6E4098C6-C37F-46A2-BF0D-13DBF03513A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C92003-76F9-4FFB-8FE0-839BB44B7759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7">
              <a:extLst>
                <a:ext uri="{FF2B5EF4-FFF2-40B4-BE49-F238E27FC236}">
                  <a16:creationId xmlns:a16="http://schemas.microsoft.com/office/drawing/2014/main" id="{44EFD008-932D-43A9-B77C-41581FDBA87B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9">
              <a:extLst>
                <a:ext uri="{FF2B5EF4-FFF2-40B4-BE49-F238E27FC236}">
                  <a16:creationId xmlns:a16="http://schemas.microsoft.com/office/drawing/2014/main" id="{860D1DBD-98DC-4282-B8D6-AC631872710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직사각형 28">
              <a:extLst>
                <a:ext uri="{FF2B5EF4-FFF2-40B4-BE49-F238E27FC236}">
                  <a16:creationId xmlns:a16="http://schemas.microsoft.com/office/drawing/2014/main" id="{55AB9391-675C-4073-9405-729F9C2E29CA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1" name="Google Shape;142;p16">
            <a:extLst>
              <a:ext uri="{FF2B5EF4-FFF2-40B4-BE49-F238E27FC236}">
                <a16:creationId xmlns:a16="http://schemas.microsoft.com/office/drawing/2014/main" id="{0B976EDF-57B7-4EB6-9C45-CB75C263DC69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4" name="Google Shape;144;p16">
            <a:extLst>
              <a:ext uri="{FF2B5EF4-FFF2-40B4-BE49-F238E27FC236}">
                <a16:creationId xmlns:a16="http://schemas.microsoft.com/office/drawing/2014/main" id="{64313106-4AE7-4AD4-9BC8-40449B1C95ED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8825" y="203667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8"/>
          <p:cNvGrpSpPr/>
          <p:nvPr/>
        </p:nvGrpSpPr>
        <p:grpSpPr>
          <a:xfrm>
            <a:off x="1003148" y="1480985"/>
            <a:ext cx="5200808" cy="1568450"/>
            <a:chOff x="1250315" y="1896146"/>
            <a:chExt cx="4806950" cy="1568450"/>
          </a:xfrm>
        </p:grpSpPr>
        <p:sp>
          <p:nvSpPr>
            <p:cNvPr id="186" name="Google Shape;186;p18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18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90" name="Google Shape;190;p18"/>
          <p:cNvGrpSpPr/>
          <p:nvPr/>
        </p:nvGrpSpPr>
        <p:grpSpPr>
          <a:xfrm>
            <a:off x="1133082" y="4463750"/>
            <a:ext cx="5070874" cy="1569660"/>
            <a:chOff x="1305089" y="5188280"/>
            <a:chExt cx="4624400" cy="1408591"/>
          </a:xfrm>
        </p:grpSpPr>
        <p:sp>
          <p:nvSpPr>
            <p:cNvPr id="191" name="Google Shape;191;p18"/>
            <p:cNvSpPr/>
            <p:nvPr/>
          </p:nvSpPr>
          <p:spPr>
            <a:xfrm rot="10800000" flipH="1">
              <a:off x="3041676" y="5188280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2" name="Google Shape;192;p18"/>
            <p:cNvGrpSpPr/>
            <p:nvPr/>
          </p:nvGrpSpPr>
          <p:grpSpPr>
            <a:xfrm>
              <a:off x="1305089" y="6120138"/>
              <a:ext cx="4624400" cy="8598"/>
              <a:chOff x="1305089" y="6120138"/>
              <a:chExt cx="4624400" cy="8598"/>
            </a:xfrm>
          </p:grpSpPr>
          <p:cxnSp>
            <p:nvCxnSpPr>
              <p:cNvPr id="193" name="Google Shape;193;p18"/>
              <p:cNvCxnSpPr/>
              <p:nvPr/>
            </p:nvCxnSpPr>
            <p:spPr>
              <a:xfrm>
                <a:off x="1305089" y="6128736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8"/>
              <p:cNvCxnSpPr/>
              <p:nvPr/>
            </p:nvCxnSpPr>
            <p:spPr>
              <a:xfrm>
                <a:off x="4000994" y="6120138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04" name="Google Shape;204;p18"/>
          <p:cNvSpPr/>
          <p:nvPr/>
        </p:nvSpPr>
        <p:spPr>
          <a:xfrm>
            <a:off x="766126" y="2067092"/>
            <a:ext cx="571290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寮で起きる火災のほとんどは電気を伴うことが多い</a:t>
            </a:r>
            <a:r>
              <a:rPr lang="ko-KR" sz="1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endParaRPr sz="1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過度な容量使用による発熱、</a:t>
            </a:r>
            <a:b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テーブルタップ</a:t>
            </a:r>
            <a:r>
              <a:rPr lang="en-US" altLang="ja-JP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たこ足配線</a:t>
            </a:r>
            <a:r>
              <a:rPr lang="en-US" altLang="ja-JP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の使用による過負荷、</a:t>
            </a:r>
            <a:endParaRPr lang="en-US" altLang="ja-JP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電源の周囲に点火しやすい物を置くこと等、</a:t>
            </a:r>
            <a:endParaRPr lang="en-US" altLang="ja-JP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不注意で火災が発生する可能性がある。</a:t>
            </a:r>
            <a:endParaRPr lang="en-US" altLang="ko-KR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特に外国人労働者が利用する寮は、</a:t>
            </a:r>
            <a:endParaRPr lang="en-US" altLang="ja-JP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火災に弱いパネル構造やコンテナが使用されており</a:t>
            </a:r>
            <a:endParaRPr lang="en-US" altLang="ja-JP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火発生時に、負傷者が多く危険。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7E4B3BD8-8F4A-4388-9AF7-A59DCCDB757B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E3B960C2-4788-4AD7-9D50-BDFD610D4B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404F151-64C5-49A7-9BB5-7807FDB75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2" name="Google Shape;141;p16">
            <a:extLst>
              <a:ext uri="{FF2B5EF4-FFF2-40B4-BE49-F238E27FC236}">
                <a16:creationId xmlns:a16="http://schemas.microsoft.com/office/drawing/2014/main" id="{A0B427FB-DDC2-435E-90F3-16606FFC4B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248C144-CCDD-4E35-A434-DA78F81A3047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0" name="Google Shape;132;p15">
              <a:extLst>
                <a:ext uri="{FF2B5EF4-FFF2-40B4-BE49-F238E27FC236}">
                  <a16:creationId xmlns:a16="http://schemas.microsoft.com/office/drawing/2014/main" id="{465473B9-1DF6-4529-A63D-5B4F527839C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31;p15">
              <a:extLst>
                <a:ext uri="{FF2B5EF4-FFF2-40B4-BE49-F238E27FC236}">
                  <a16:creationId xmlns:a16="http://schemas.microsoft.com/office/drawing/2014/main" id="{A876FB23-D169-4B82-8FFF-0CB72611B90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33;p15">
              <a:extLst>
                <a:ext uri="{FF2B5EF4-FFF2-40B4-BE49-F238E27FC236}">
                  <a16:creationId xmlns:a16="http://schemas.microsoft.com/office/drawing/2014/main" id="{616F3CDF-6F82-4E9D-858B-F5E65BB32F7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34;p15">
              <a:extLst>
                <a:ext uri="{FF2B5EF4-FFF2-40B4-BE49-F238E27FC236}">
                  <a16:creationId xmlns:a16="http://schemas.microsoft.com/office/drawing/2014/main" id="{FE42A209-5EF9-4CE3-A9F5-776A182E744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7B135F7-8FFD-4336-BCA8-C40A8263F555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직사각형 27">
              <a:extLst>
                <a:ext uri="{FF2B5EF4-FFF2-40B4-BE49-F238E27FC236}">
                  <a16:creationId xmlns:a16="http://schemas.microsoft.com/office/drawing/2014/main" id="{F4FCAD5E-6C25-4C5F-BA6B-A935EBE6828A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29">
              <a:extLst>
                <a:ext uri="{FF2B5EF4-FFF2-40B4-BE49-F238E27FC236}">
                  <a16:creationId xmlns:a16="http://schemas.microsoft.com/office/drawing/2014/main" id="{12273C04-9A26-492A-BFBB-0A898EF24493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8">
              <a:extLst>
                <a:ext uri="{FF2B5EF4-FFF2-40B4-BE49-F238E27FC236}">
                  <a16:creationId xmlns:a16="http://schemas.microsoft.com/office/drawing/2014/main" id="{C3A69158-1AC5-4C24-ABAD-7ABC731962F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DC73AF81-FD92-4C56-B5A9-8D87E966B1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31" name="Google Shape;142;p16">
            <a:extLst>
              <a:ext uri="{FF2B5EF4-FFF2-40B4-BE49-F238E27FC236}">
                <a16:creationId xmlns:a16="http://schemas.microsoft.com/office/drawing/2014/main" id="{4A896046-57D6-4D22-A736-89DC2E8BDF09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3" name="Google Shape;144;p16">
            <a:extLst>
              <a:ext uri="{FF2B5EF4-FFF2-40B4-BE49-F238E27FC236}">
                <a16:creationId xmlns:a16="http://schemas.microsoft.com/office/drawing/2014/main" id="{5D0FDC06-9B94-48C8-A736-6A95D02493EB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/>
          <p:nvPr/>
        </p:nvSpPr>
        <p:spPr>
          <a:xfrm>
            <a:off x="5026905" y="1885857"/>
            <a:ext cx="49582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ko-KR" altLang="en-US" sz="1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標準容量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各電気機器または電源コードには、安全に使用するために規定された電気容量がある</a:t>
            </a:r>
            <a: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sz="16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263" y="1489598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263" y="3825512"/>
            <a:ext cx="3269938" cy="22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Google Shape;222;p19"/>
          <p:cNvSpPr/>
          <p:nvPr/>
        </p:nvSpPr>
        <p:spPr>
          <a:xfrm>
            <a:off x="5050428" y="4083304"/>
            <a:ext cx="510488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ko-KR" altLang="en-US" sz="1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</a:t>
            </a:r>
            <a:r>
              <a:rPr lang="ja-JP" altLang="en-US" sz="1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電流</a:t>
            </a:r>
            <a: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電力使用量が許容容量を超えると、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電線が溶けて配線が変形する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B0E0E632-65B3-499A-8F1D-2A580D4009F8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2">
            <a:extLst>
              <a:ext uri="{FF2B5EF4-FFF2-40B4-BE49-F238E27FC236}">
                <a16:creationId xmlns:a16="http://schemas.microsoft.com/office/drawing/2014/main" id="{2412E325-4CF3-4370-A45C-5D8432DBDF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ACE4FCF-4FDC-419E-976E-0D3F68054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9" name="Google Shape;141;p16">
            <a:extLst>
              <a:ext uri="{FF2B5EF4-FFF2-40B4-BE49-F238E27FC236}">
                <a16:creationId xmlns:a16="http://schemas.microsoft.com/office/drawing/2014/main" id="{1BB2B8C2-EDC9-4ADE-B935-98764E3222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7B19AEA-BF15-4C73-86B3-DA45953460F4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7" name="Google Shape;132;p15">
              <a:extLst>
                <a:ext uri="{FF2B5EF4-FFF2-40B4-BE49-F238E27FC236}">
                  <a16:creationId xmlns:a16="http://schemas.microsoft.com/office/drawing/2014/main" id="{73279EF3-04E9-4422-BC9D-7F8B8CB3E33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1;p15">
              <a:extLst>
                <a:ext uri="{FF2B5EF4-FFF2-40B4-BE49-F238E27FC236}">
                  <a16:creationId xmlns:a16="http://schemas.microsoft.com/office/drawing/2014/main" id="{970B6B48-1710-4EE5-8568-EA67FC96A45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3;p15">
              <a:extLst>
                <a:ext uri="{FF2B5EF4-FFF2-40B4-BE49-F238E27FC236}">
                  <a16:creationId xmlns:a16="http://schemas.microsoft.com/office/drawing/2014/main" id="{D1450CB6-ED32-43EE-900F-670B37F876FD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4;p15">
              <a:extLst>
                <a:ext uri="{FF2B5EF4-FFF2-40B4-BE49-F238E27FC236}">
                  <a16:creationId xmlns:a16="http://schemas.microsoft.com/office/drawing/2014/main" id="{8F0EE4AA-B705-45DF-8CBE-DA560630878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658059-1CBD-4B7D-88CD-60968F2F9C60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7">
              <a:extLst>
                <a:ext uri="{FF2B5EF4-FFF2-40B4-BE49-F238E27FC236}">
                  <a16:creationId xmlns:a16="http://schemas.microsoft.com/office/drawing/2014/main" id="{C7F40F25-1294-4999-B251-7641BA032D77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9">
              <a:extLst>
                <a:ext uri="{FF2B5EF4-FFF2-40B4-BE49-F238E27FC236}">
                  <a16:creationId xmlns:a16="http://schemas.microsoft.com/office/drawing/2014/main" id="{A2BA3527-7937-46D6-A848-B9F7DD6A08F5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8">
              <a:extLst>
                <a:ext uri="{FF2B5EF4-FFF2-40B4-BE49-F238E27FC236}">
                  <a16:creationId xmlns:a16="http://schemas.microsoft.com/office/drawing/2014/main" id="{0179A8EF-CB0E-4209-8A3C-E5EF0DDB3B3E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326BB9C9-20E8-48A0-BB86-790D7C91D8D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23" name="Google Shape;142;p16">
            <a:extLst>
              <a:ext uri="{FF2B5EF4-FFF2-40B4-BE49-F238E27FC236}">
                <a16:creationId xmlns:a16="http://schemas.microsoft.com/office/drawing/2014/main" id="{3614622D-8389-4956-83BF-13254B6AAD84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6" name="Google Shape;144;p16">
            <a:extLst>
              <a:ext uri="{FF2B5EF4-FFF2-40B4-BE49-F238E27FC236}">
                <a16:creationId xmlns:a16="http://schemas.microsoft.com/office/drawing/2014/main" id="{25F5FE46-E2A4-462E-B2E3-E5EBE40BD07A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4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782091" y="205638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766505" y="423630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075" y="2241289"/>
            <a:ext cx="3595950" cy="251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9" name="Google Shape;239;p20"/>
          <p:cNvSpPr/>
          <p:nvPr/>
        </p:nvSpPr>
        <p:spPr>
          <a:xfrm>
            <a:off x="4900373" y="2223530"/>
            <a:ext cx="471488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ko-KR" sz="20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マルチプラグソケットに多数の電気機器を接続する場合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</a:t>
            </a:r>
            <a:r>
              <a:rPr lang="ko-KR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電源の規定容量を超える電気機器を使用する場合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2471054" y="5101968"/>
            <a:ext cx="586002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4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過電流が発生した場合、非常に危険</a:t>
            </a:r>
            <a:endParaRPr sz="24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BECBD248-B5D0-4F2C-AA3F-D83A833F864D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38F51C19-0A6F-49A4-A9CE-4D1AFD22B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6BD14A4-0029-4897-B19C-07518E89B8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B4455D88-4567-498B-A432-C54E9D8663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A3393B8-674A-4989-ADED-018A1A2E2373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9" name="Google Shape;132;p15">
              <a:extLst>
                <a:ext uri="{FF2B5EF4-FFF2-40B4-BE49-F238E27FC236}">
                  <a16:creationId xmlns:a16="http://schemas.microsoft.com/office/drawing/2014/main" id="{F0318DA5-7B36-4948-B435-12D9823150C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1;p15">
              <a:extLst>
                <a:ext uri="{FF2B5EF4-FFF2-40B4-BE49-F238E27FC236}">
                  <a16:creationId xmlns:a16="http://schemas.microsoft.com/office/drawing/2014/main" id="{C91F9966-EB82-4F01-8AA4-B24B1C73DB2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3;p15">
              <a:extLst>
                <a:ext uri="{FF2B5EF4-FFF2-40B4-BE49-F238E27FC236}">
                  <a16:creationId xmlns:a16="http://schemas.microsoft.com/office/drawing/2014/main" id="{EFAC6620-AB66-4826-A5E4-B376BC1B53E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34;p15">
              <a:extLst>
                <a:ext uri="{FF2B5EF4-FFF2-40B4-BE49-F238E27FC236}">
                  <a16:creationId xmlns:a16="http://schemas.microsoft.com/office/drawing/2014/main" id="{87D58E8E-C3E9-467B-85A7-0467BAAEB2B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F01A0D-FC9D-4828-AAE8-714B9FFC41CB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7">
              <a:extLst>
                <a:ext uri="{FF2B5EF4-FFF2-40B4-BE49-F238E27FC236}">
                  <a16:creationId xmlns:a16="http://schemas.microsoft.com/office/drawing/2014/main" id="{4FBD2668-A879-4C58-9A2A-9FAC17D63F72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9">
              <a:extLst>
                <a:ext uri="{FF2B5EF4-FFF2-40B4-BE49-F238E27FC236}">
                  <a16:creationId xmlns:a16="http://schemas.microsoft.com/office/drawing/2014/main" id="{28A11FA4-F69E-4082-B5FC-1E21692A940A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8">
              <a:extLst>
                <a:ext uri="{FF2B5EF4-FFF2-40B4-BE49-F238E27FC236}">
                  <a16:creationId xmlns:a16="http://schemas.microsoft.com/office/drawing/2014/main" id="{80B9850F-CC32-4986-851C-5A5C427E0E05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951BBC25-ABCA-4F30-91E8-77B8751E752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75E354-171D-4BF7-87E8-6AA51F379E92}"/>
              </a:ext>
            </a:extLst>
          </p:cNvPr>
          <p:cNvSpPr/>
          <p:nvPr/>
        </p:nvSpPr>
        <p:spPr>
          <a:xfrm>
            <a:off x="2795291" y="1428190"/>
            <a:ext cx="4475520" cy="4541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Google Shape;236;p20"/>
          <p:cNvSpPr/>
          <p:nvPr/>
        </p:nvSpPr>
        <p:spPr>
          <a:xfrm>
            <a:off x="2795291" y="1330231"/>
            <a:ext cx="55239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マルチプラグソケットの危険性</a:t>
            </a:r>
            <a:endParaRPr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9" name="Google Shape;142;p16">
            <a:extLst>
              <a:ext uri="{FF2B5EF4-FFF2-40B4-BE49-F238E27FC236}">
                <a16:creationId xmlns:a16="http://schemas.microsoft.com/office/drawing/2014/main" id="{BB28EEDA-0234-4788-8EC3-231014D68315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40" name="Google Shape;144;p16">
            <a:extLst>
              <a:ext uri="{FF2B5EF4-FFF2-40B4-BE49-F238E27FC236}">
                <a16:creationId xmlns:a16="http://schemas.microsoft.com/office/drawing/2014/main" id="{5C9F4863-C936-47E1-A1ED-11E11E769323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  <a:p>
            <a:pPr lvl="0">
              <a:buClr>
                <a:schemeClr val="dk1"/>
              </a:buClr>
            </a:pPr>
            <a:endParaRPr sz="24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/>
          <p:nvPr/>
        </p:nvSpPr>
        <p:spPr>
          <a:xfrm>
            <a:off x="5293907" y="2899504"/>
            <a:ext cx="4520100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感電と同様、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回路のプラス極とマイナス極が接触し、</a:t>
            </a:r>
            <a: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火花が引火して爆発する</a:t>
            </a:r>
            <a:endParaRPr lang="en-US" altLang="ja-JP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ショートとも言う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57" name="Google Shape;25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051" y="2046902"/>
            <a:ext cx="3636118" cy="3466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F4B581CE-6464-4272-B8DB-21F146C09145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17AD54B1-B711-44A3-8912-04FD04A167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57F690F-7DB7-4024-B912-E237888655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AAB00EF6-A26A-4714-A15A-FA49EEF26B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B2BCAD-4B21-4ACC-89BB-F4A32CF9C593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6" name="Google Shape;132;p15">
              <a:extLst>
                <a:ext uri="{FF2B5EF4-FFF2-40B4-BE49-F238E27FC236}">
                  <a16:creationId xmlns:a16="http://schemas.microsoft.com/office/drawing/2014/main" id="{E744C7A3-EEF9-4679-9BE3-1B58F41750E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1;p15">
              <a:extLst>
                <a:ext uri="{FF2B5EF4-FFF2-40B4-BE49-F238E27FC236}">
                  <a16:creationId xmlns:a16="http://schemas.microsoft.com/office/drawing/2014/main" id="{D0A40EF8-D486-46DF-AFBB-914FDB862B6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3;p15">
              <a:extLst>
                <a:ext uri="{FF2B5EF4-FFF2-40B4-BE49-F238E27FC236}">
                  <a16:creationId xmlns:a16="http://schemas.microsoft.com/office/drawing/2014/main" id="{52682B5D-DDA1-4977-9CFA-ABBC8A50D3F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4;p15">
              <a:extLst>
                <a:ext uri="{FF2B5EF4-FFF2-40B4-BE49-F238E27FC236}">
                  <a16:creationId xmlns:a16="http://schemas.microsoft.com/office/drawing/2014/main" id="{6A4D3ACA-44CF-44FC-8180-75BA357C1B6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145FDE-42CF-4AC9-87E3-F3FB128E3067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7">
              <a:extLst>
                <a:ext uri="{FF2B5EF4-FFF2-40B4-BE49-F238E27FC236}">
                  <a16:creationId xmlns:a16="http://schemas.microsoft.com/office/drawing/2014/main" id="{1E4BE21F-F28D-438F-B679-08C0550CE63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9">
              <a:extLst>
                <a:ext uri="{FF2B5EF4-FFF2-40B4-BE49-F238E27FC236}">
                  <a16:creationId xmlns:a16="http://schemas.microsoft.com/office/drawing/2014/main" id="{0E7BA13C-5DD4-438D-9C07-226A382FCC2B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8">
              <a:extLst>
                <a:ext uri="{FF2B5EF4-FFF2-40B4-BE49-F238E27FC236}">
                  <a16:creationId xmlns:a16="http://schemas.microsoft.com/office/drawing/2014/main" id="{114E62F9-83B0-40E0-A102-0EB0064F7B0D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1007A877-7834-4326-B1CF-919C9ABC06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779250-DD37-4FCA-93DA-2581289A4A61}"/>
              </a:ext>
            </a:extLst>
          </p:cNvPr>
          <p:cNvSpPr/>
          <p:nvPr/>
        </p:nvSpPr>
        <p:spPr>
          <a:xfrm>
            <a:off x="5035162" y="2373636"/>
            <a:ext cx="1955342" cy="4541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4" name="Google Shape;254;p21"/>
          <p:cNvSpPr/>
          <p:nvPr/>
        </p:nvSpPr>
        <p:spPr>
          <a:xfrm>
            <a:off x="5240925" y="2220207"/>
            <a:ext cx="4624858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短絡とは</a:t>
            </a:r>
            <a:endParaRPr sz="2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6" name="Google Shape;142;p16">
            <a:extLst>
              <a:ext uri="{FF2B5EF4-FFF2-40B4-BE49-F238E27FC236}">
                <a16:creationId xmlns:a16="http://schemas.microsoft.com/office/drawing/2014/main" id="{3B8E6EEB-8F66-485D-8B99-D358919D9F85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7" name="Google Shape;144;p16">
            <a:extLst>
              <a:ext uri="{FF2B5EF4-FFF2-40B4-BE49-F238E27FC236}">
                <a16:creationId xmlns:a16="http://schemas.microsoft.com/office/drawing/2014/main" id="{5280FB47-AED8-4A68-B665-A9C08F09888A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057592" y="3084013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6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/>
          <p:nvPr/>
        </p:nvSpPr>
        <p:spPr>
          <a:xfrm>
            <a:off x="5569515" y="2628762"/>
            <a:ext cx="4603657" cy="21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/>
            </a:r>
            <a:br>
              <a:rPr lang="ko-KR" sz="18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電線や電流が通常通り電気機器に流れず、近くにある通電する物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金属等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に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漏れること</a:t>
            </a:r>
            <a:endParaRPr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317" y="1939076"/>
            <a:ext cx="3924112" cy="342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">
            <a:extLst>
              <a:ext uri="{FF2B5EF4-FFF2-40B4-BE49-F238E27FC236}">
                <a16:creationId xmlns:a16="http://schemas.microsoft.com/office/drawing/2014/main" id="{8AEB7EA6-90AE-4EE9-9FDC-99722EE189F7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C717CFC3-C734-421C-8092-47D93B9B9B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2A048DF-A79A-43B3-9BCD-3C4C5D7AAC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2CAAA2C-00B7-484A-BA66-D5E4A30B252F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6" name="Google Shape;132;p15">
              <a:extLst>
                <a:ext uri="{FF2B5EF4-FFF2-40B4-BE49-F238E27FC236}">
                  <a16:creationId xmlns:a16="http://schemas.microsoft.com/office/drawing/2014/main" id="{242B3C87-A6CD-4AD0-A2B6-110DF32F5F3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1;p15">
              <a:extLst>
                <a:ext uri="{FF2B5EF4-FFF2-40B4-BE49-F238E27FC236}">
                  <a16:creationId xmlns:a16="http://schemas.microsoft.com/office/drawing/2014/main" id="{C440D890-AFD3-46F1-9FB2-A9B48C5277E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3;p15">
              <a:extLst>
                <a:ext uri="{FF2B5EF4-FFF2-40B4-BE49-F238E27FC236}">
                  <a16:creationId xmlns:a16="http://schemas.microsoft.com/office/drawing/2014/main" id="{E3369117-373B-4811-96D1-7F6906AF551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4;p15">
              <a:extLst>
                <a:ext uri="{FF2B5EF4-FFF2-40B4-BE49-F238E27FC236}">
                  <a16:creationId xmlns:a16="http://schemas.microsoft.com/office/drawing/2014/main" id="{6F63A096-2549-4731-83C7-76B4F0D946F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97CFE6-479E-4E4A-87C0-334E535AFA95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7">
              <a:extLst>
                <a:ext uri="{FF2B5EF4-FFF2-40B4-BE49-F238E27FC236}">
                  <a16:creationId xmlns:a16="http://schemas.microsoft.com/office/drawing/2014/main" id="{35F57A52-6C10-4C7F-8850-88F4445A9934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9">
              <a:extLst>
                <a:ext uri="{FF2B5EF4-FFF2-40B4-BE49-F238E27FC236}">
                  <a16:creationId xmlns:a16="http://schemas.microsoft.com/office/drawing/2014/main" id="{E536763A-A779-477F-A9BF-088599854F2D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8">
              <a:extLst>
                <a:ext uri="{FF2B5EF4-FFF2-40B4-BE49-F238E27FC236}">
                  <a16:creationId xmlns:a16="http://schemas.microsoft.com/office/drawing/2014/main" id="{E4D2A260-9A85-448A-AD2D-19C3BAA9E7AC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1DE17F1-3336-446D-BE28-9ED0998D80A9}"/>
              </a:ext>
            </a:extLst>
          </p:cNvPr>
          <p:cNvSpPr/>
          <p:nvPr/>
        </p:nvSpPr>
        <p:spPr>
          <a:xfrm>
            <a:off x="5367260" y="2369719"/>
            <a:ext cx="1926599" cy="5062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Google Shape;271;p22"/>
          <p:cNvSpPr/>
          <p:nvPr/>
        </p:nvSpPr>
        <p:spPr>
          <a:xfrm>
            <a:off x="5463938" y="2232371"/>
            <a:ext cx="364506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r>
              <a:rPr lang="ja-JP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とは</a:t>
            </a:r>
            <a:endParaRPr sz="2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B853053E-C14E-485F-B805-06150082A1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818008" y="6382364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22" name="Google Shape;142;p16">
            <a:extLst>
              <a:ext uri="{FF2B5EF4-FFF2-40B4-BE49-F238E27FC236}">
                <a16:creationId xmlns:a16="http://schemas.microsoft.com/office/drawing/2014/main" id="{272A7ACF-A202-4783-B0DF-D7DBBCBD00A1}"/>
              </a:ext>
            </a:extLst>
          </p:cNvPr>
          <p:cNvSpPr/>
          <p:nvPr/>
        </p:nvSpPr>
        <p:spPr>
          <a:xfrm>
            <a:off x="404360" y="225567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5" name="Google Shape;144;p16">
            <a:extLst>
              <a:ext uri="{FF2B5EF4-FFF2-40B4-BE49-F238E27FC236}">
                <a16:creationId xmlns:a16="http://schemas.microsoft.com/office/drawing/2014/main" id="{3E4C3DFF-B254-4CD0-9F03-9C116E9E96C0}"/>
              </a:ext>
            </a:extLst>
          </p:cNvPr>
          <p:cNvSpPr/>
          <p:nvPr/>
        </p:nvSpPr>
        <p:spPr>
          <a:xfrm>
            <a:off x="1022051" y="222714"/>
            <a:ext cx="97430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過電流、短絡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ショート</a:t>
            </a:r>
            <a:r>
              <a:rPr lang="en-US" altLang="ja-JP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2800" b="1" dirty="0" err="1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、</a:t>
            </a:r>
            <a:r>
              <a:rPr lang="ja-JP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漏電</a:t>
            </a:r>
            <a:endParaRPr lang="ja-JP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5367260" y="319767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878</Words>
  <Application>Microsoft Office PowerPoint</Application>
  <PresentationFormat>사용자 지정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Stardos Stencil</vt:lpstr>
      <vt:lpstr>Malgun Gothic</vt:lpstr>
      <vt:lpstr>Malgun Gothic</vt:lpstr>
      <vt:lpstr>Arial</vt:lpstr>
      <vt:lpstr>Calibri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今本百映</dc:creator>
  <cp:lastModifiedBy>park</cp:lastModifiedBy>
  <cp:revision>51</cp:revision>
  <dcterms:modified xsi:type="dcterms:W3CDTF">2020-10-20T13:26:09Z</dcterms:modified>
</cp:coreProperties>
</file>