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1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96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216" y="84"/>
      </p:cViewPr>
      <p:guideLst>
        <p:guide orient="horz" pos="2164"/>
        <p:guide pos="31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589-457F-AA1D-02CD0197C9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589-457F-AA1D-02CD0197C9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589-457F-AA1D-02CD0197C9C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589-457F-AA1D-02CD0197C9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589-457F-AA1D-02CD0197C9C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589-457F-AA1D-02CD0197C9C3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589-457F-AA1D-02CD0197C9C3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589-457F-AA1D-02CD0197C9C3}"/>
              </c:ext>
            </c:extLst>
          </c:dPt>
          <c:dPt>
            <c:idx val="8"/>
            <c:bubble3D val="0"/>
            <c:spPr>
              <a:solidFill>
                <a:schemeClr val="accent3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</a:ln>
              <a:effectLst>
                <a:outerShdw blurRad="76200" dist="31750" rotWithShape="0">
                  <a:srgbClr val="000000">
                    <a:alpha val="5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589-457F-AA1D-02CD0197C9C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상가빌딩</c:v>
                </c:pt>
                <c:pt idx="1">
                  <c:v>기타 판매시설</c:v>
                </c:pt>
                <c:pt idx="2">
                  <c:v>상점가</c:v>
                </c:pt>
                <c:pt idx="3">
                  <c:v>할인점(마트)</c:v>
                </c:pt>
                <c:pt idx="4">
                  <c:v>시장</c:v>
                </c:pt>
                <c:pt idx="5">
                  <c:v>전통시장</c:v>
                </c:pt>
                <c:pt idx="6">
                  <c:v>쇼핑센터</c:v>
                </c:pt>
                <c:pt idx="7">
                  <c:v>백화점</c:v>
                </c:pt>
                <c:pt idx="8">
                  <c:v>지하상가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383</c:v>
                </c:pt>
                <c:pt idx="1">
                  <c:v>203</c:v>
                </c:pt>
                <c:pt idx="2">
                  <c:v>141</c:v>
                </c:pt>
                <c:pt idx="3">
                  <c:v>106</c:v>
                </c:pt>
                <c:pt idx="4">
                  <c:v>75</c:v>
                </c:pt>
                <c:pt idx="5">
                  <c:v>46</c:v>
                </c:pt>
                <c:pt idx="6">
                  <c:v>25</c:v>
                </c:pt>
                <c:pt idx="7">
                  <c:v>11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589-457F-AA1D-02CD0197C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9525" cap="flat" cmpd="sng" algn="ctr">
          <a:noFill/>
          <a:prstDash val="solid"/>
          <a:round/>
        </a:ln>
      </c:spPr>
    </c:plotArea>
    <c:legend>
      <c:legendPos val="b"/>
      <c:overlay val="0"/>
    </c:legend>
    <c:plotVisOnly val="1"/>
    <c:dispBlanksAs val="gap"/>
    <c:showDLblsOverMax val="1"/>
  </c:chart>
  <c:txPr>
    <a:bodyPr/>
    <a:lstStyle/>
    <a:p>
      <a:pPr>
        <a:defRPr sz="1800" b="1">
          <a:latin typeface="맑은 고딕" panose="020B0503020000020004" pitchFamily="50" charset="-127"/>
          <a:ea typeface="맑은 고딕" panose="020B0503020000020004" pitchFamily="50" charset="-127"/>
        </a:defRPr>
      </a:pPr>
      <a:endParaRPr lang="ko-KR"/>
    </a:p>
  </c:txPr>
  <c:externalData r:id="rId1">
    <c:autoUpdate val="0"/>
  </c:externalData>
  <c:extLst>
    <c:ext uri="CC8EB2C9-7E31-499d-B8F2-F6CE61031016">
      <ho:hncChartStyle xmlns:ho="http://schemas.haansoft.com/office/8.0" layoutIndex="-1" colorIndex="0" styleIndex="3"/>
    </c:ext>
  </c:extLst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A6CD0F2-CC72-41C8-B974-2FA4D99C6B23}" type="datetime1">
              <a:rPr lang="ko-KR" altLang="en-US"/>
              <a:pPr lvl="0">
                <a:defRPr/>
              </a:pPr>
              <a:t>2020-05-04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6D602D43-BF35-44CC-816F-E619016348E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343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2AA9-DFE9-4389-8371-120509CD8507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58119-7DBC-45F5-9921-188BC624B448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2AE5-4320-44B7-854E-74BBDF88465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707F-A0DB-49A1-A3B1-122F03CEFAA3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DF0C-6033-4967-B393-08E3EA830EB3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5EB19-BDC5-40D7-AA24-A9CCA0D0148E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1D1E-5B03-474F-892E-E93940DBB0D8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8277-800D-4619-9FC1-4E83300B9716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F8F4-FE80-4083-8EAD-EE1A9D03F17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E6D3-205F-4F32-9971-AE5811128A6D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4F87-9CF2-408A-9F10-D71FDC30B4DA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7C6D4-5D84-4F12-91EB-A2C98CB68EDC}" type="datetime1">
              <a:rPr lang="ko-KR" altLang="en-US" smtClean="0"/>
              <a:t>2020-05-04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video" Target="../media/media1.mp4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microsoft.com/office/2007/relationships/hdphoto" Target="../media/hdphoto3.wdp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5" y="0"/>
            <a:ext cx="9954857" cy="687546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1DFDA7B-8C07-40D7-A9FF-DEAF89440459}"/>
              </a:ext>
            </a:extLst>
          </p:cNvPr>
          <p:cNvSpPr/>
          <p:nvPr/>
        </p:nvSpPr>
        <p:spPr>
          <a:xfrm>
            <a:off x="-524532" y="2325781"/>
            <a:ext cx="6597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쇼핑 중 불이 난다면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직사각형 10">
            <a:extLst>
              <a:ext uri="{FF2B5EF4-FFF2-40B4-BE49-F238E27FC236}">
                <a16:creationId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383209" y="1592055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6027" y="1520487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" y="3437731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9" y="1995645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2C6692-A4AC-45E1-86A1-3B5A51F91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그림 4">
            <a:extLst>
              <a:ext uri="{FF2B5EF4-FFF2-40B4-BE49-F238E27FC236}">
                <a16:creationId xmlns:a16="http://schemas.microsoft.com/office/drawing/2014/main" id="{1A83622A-D46F-4152-A97E-4DF7486B91E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0" name="그림 5">
            <a:extLst>
              <a:ext uri="{FF2B5EF4-FFF2-40B4-BE49-F238E27FC236}">
                <a16:creationId xmlns:a16="http://schemas.microsoft.com/office/drawing/2014/main" id="{68B872EE-49EF-48FC-ACBE-C3D4AAFE2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24" name="그림 23" descr="화면 캡처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34139" y="2837206"/>
            <a:ext cx="2145851" cy="2179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그림 24" descr="화면 캡처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636973" y="2629595"/>
            <a:ext cx="2923662" cy="244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1571723" y="5180757"/>
            <a:ext cx="13734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(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열감지기</a:t>
            </a: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)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66906" y="5190305"/>
            <a:ext cx="10631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(</a:t>
            </a:r>
            <a:r>
              <a:rPr lang="ko-KR" altLang="en-US" sz="1200" b="1" dirty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연기감지기</a:t>
            </a: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)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35" name="그림 34" descr="화면 캡처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117617" y="2837206"/>
            <a:ext cx="2209188" cy="2221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/>
          <p:cNvSpPr txBox="1"/>
          <p:nvPr/>
        </p:nvSpPr>
        <p:spPr>
          <a:xfrm>
            <a:off x="7706134" y="5185375"/>
            <a:ext cx="106311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 lang="ko-KR" altLang="en-US"/>
            </a:pPr>
            <a:r>
              <a:rPr lang="en-US" altLang="ko-KR" sz="12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(</a:t>
            </a:r>
            <a:r>
              <a:rPr lang="ko-KR" altLang="en-US" sz="12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시각경보기</a:t>
            </a:r>
            <a:r>
              <a:rPr lang="en-US" altLang="ko-KR" sz="12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</a:rPr>
              <a:t>)</a:t>
            </a:r>
            <a:endParaRPr lang="ko-KR" altLang="en-US" sz="1200" b="1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23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33" name="그림 18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34" name="그림 19"/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9" name="그림 17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0" name="그림 18"/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21" name="직사각형 1">
            <a:extLst>
              <a:ext uri="{FF2B5EF4-FFF2-40B4-BE49-F238E27FC236}">
                <a16:creationId xmlns:a16="http://schemas.microsoft.com/office/drawing/2014/main" id="{D981F290-3B38-4A58-94E2-1382212CF17B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12">
            <a:extLst>
              <a:ext uri="{FF2B5EF4-FFF2-40B4-BE49-F238E27FC236}">
                <a16:creationId xmlns:a16="http://schemas.microsoft.com/office/drawing/2014/main" id="{9A9B2A8B-FF18-41E2-BFF2-B9C447589A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6" name="그림 15">
            <a:extLst>
              <a:ext uri="{FF2B5EF4-FFF2-40B4-BE49-F238E27FC236}">
                <a16:creationId xmlns:a16="http://schemas.microsoft.com/office/drawing/2014/main" id="{BE5CEBDE-2BB2-4EB7-B40B-17A5C14F4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83F6917-DC69-4FFD-B17B-B46B6F72A21C}"/>
              </a:ext>
            </a:extLst>
          </p:cNvPr>
          <p:cNvSpPr/>
          <p:nvPr/>
        </p:nvSpPr>
        <p:spPr>
          <a:xfrm>
            <a:off x="1343037" y="1455212"/>
            <a:ext cx="7340749" cy="80200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-1616076" y="1453668"/>
            <a:ext cx="10623254" cy="817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algn="ctr">
              <a:lnSpc>
                <a:spcPct val="150000"/>
              </a:lnSpc>
              <a:defRPr lang="ko-KR" altLang="en-US"/>
            </a:pPr>
            <a:r>
              <a:rPr lang="ko-KR" altLang="ko-KR" sz="1400" b="1" i="0" u="none" dirty="0">
                <a:solidFill>
                  <a:schemeClr val="bg1"/>
                </a:solidFill>
                <a:latin typeface="+mj-ea"/>
                <a:ea typeface="+mj-ea"/>
              </a:rPr>
              <a:t>감지기, 발신기, 수신반</a:t>
            </a:r>
            <a:r>
              <a:rPr lang="ko-KR" altLang="en-US" sz="1400" b="1" i="0" u="none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ko-KR" sz="1400" b="1" i="0" u="none" dirty="0">
                <a:solidFill>
                  <a:schemeClr val="bg1"/>
                </a:solidFill>
                <a:latin typeface="+mj-ea"/>
                <a:ea typeface="+mj-ea"/>
              </a:rPr>
              <a:t>감지기는 천장에 설치되어 불이 난 것을 열 또는 연기로 감지하여</a:t>
            </a:r>
          </a:p>
          <a:p>
            <a:pPr marL="2667000" algn="ctr">
              <a:lnSpc>
                <a:spcPct val="150000"/>
              </a:lnSpc>
              <a:defRPr lang="ko-KR" altLang="en-US"/>
            </a:pPr>
            <a:r>
              <a:rPr lang="en-US" altLang="ko-KR" sz="2000" b="1" i="0" u="none" dirty="0">
                <a:solidFill>
                  <a:schemeClr val="bg1"/>
                </a:solidFill>
                <a:latin typeface="+mj-ea"/>
                <a:ea typeface="+mj-ea"/>
              </a:rPr>
              <a:t>    </a:t>
            </a:r>
            <a:r>
              <a:rPr lang="ko-KR" altLang="ko-KR" sz="2000" b="1" i="0" u="none" dirty="0">
                <a:solidFill>
                  <a:schemeClr val="bg1"/>
                </a:solidFill>
                <a:latin typeface="+mj-ea"/>
                <a:ea typeface="+mj-ea"/>
              </a:rPr>
              <a:t>이 정보를 수신반으로 보내 벨이 울리도록</a:t>
            </a:r>
            <a:r>
              <a:rPr lang="en-US" altLang="ko-KR" sz="2000" b="1" i="0" u="none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000" b="1" i="0" u="none" dirty="0">
                <a:solidFill>
                  <a:schemeClr val="bg1"/>
                </a:solidFill>
                <a:latin typeface="+mj-ea"/>
                <a:ea typeface="+mj-ea"/>
              </a:rPr>
              <a:t>함</a:t>
            </a:r>
            <a:endParaRPr lang="ko-KR" altLang="ko-KR" sz="2000" b="1" i="0" u="none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9" name="직사각형 8">
            <a:extLst>
              <a:ext uri="{FF2B5EF4-FFF2-40B4-BE49-F238E27FC236}">
                <a16:creationId xmlns:a16="http://schemas.microsoft.com/office/drawing/2014/main" id="{C884C805-F57A-4AF5-9A38-FDBEC5DE9017}"/>
              </a:ext>
            </a:extLst>
          </p:cNvPr>
          <p:cNvSpPr/>
          <p:nvPr/>
        </p:nvSpPr>
        <p:spPr>
          <a:xfrm>
            <a:off x="915383" y="306291"/>
            <a:ext cx="6886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주요 소방설비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F1EBAB3-02E6-49BB-B886-9FD6365D226F}"/>
              </a:ext>
            </a:extLst>
          </p:cNvPr>
          <p:cNvSpPr/>
          <p:nvPr/>
        </p:nvSpPr>
        <p:spPr>
          <a:xfrm>
            <a:off x="418215" y="328536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</a:p>
        </p:txBody>
      </p: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7DE46F4C-F616-4D54-9F69-BEF7DDBD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10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60152" y="1682418"/>
            <a:ext cx="4404006" cy="403700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-1668627" y="2576850"/>
            <a:ext cx="7952762" cy="1666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algn="ctr" latinLnBrk="1">
              <a:lnSpc>
                <a:spcPct val="200000"/>
              </a:lnSpc>
              <a:defRPr lang="ko-KR" altLang="en-US"/>
            </a:pPr>
            <a:r>
              <a:rPr lang="ko-KR" altLang="ko-KR" b="1" dirty="0">
                <a:latin typeface="맑은 고딕"/>
                <a:ea typeface="맑은 고딕"/>
              </a:rPr>
              <a:t>유도등은 불이 났을 때 </a:t>
            </a:r>
            <a:r>
              <a:rPr lang="en-US" altLang="ko-KR" b="1" dirty="0">
                <a:latin typeface="맑은 고딕"/>
                <a:ea typeface="맑은 고딕"/>
              </a:rPr>
              <a:t/>
            </a:r>
            <a:br>
              <a:rPr lang="en-US" altLang="ko-KR" b="1" dirty="0">
                <a:latin typeface="맑은 고딕"/>
                <a:ea typeface="맑은 고딕"/>
              </a:rPr>
            </a:br>
            <a:r>
              <a:rPr lang="ko-KR" altLang="ko-KR" b="1" dirty="0">
                <a:latin typeface="맑은 고딕"/>
                <a:ea typeface="맑은 고딕"/>
              </a:rPr>
              <a:t>대피할 수 있는 방향을 알려주는 </a:t>
            </a:r>
            <a:r>
              <a:rPr lang="ko-KR" altLang="ko-KR" b="1" dirty="0">
                <a:solidFill>
                  <a:schemeClr val="accent1"/>
                </a:solidFill>
                <a:latin typeface="맑은 고딕"/>
                <a:ea typeface="맑은 고딕"/>
              </a:rPr>
              <a:t>표시등</a:t>
            </a:r>
          </a:p>
          <a:p>
            <a:pPr marL="2667000" algn="ctr" latinLnBrk="1">
              <a:lnSpc>
                <a:spcPct val="200000"/>
              </a:lnSpc>
              <a:defRPr lang="ko-KR" altLang="en-US"/>
            </a:pPr>
            <a:r>
              <a:rPr lang="ko-KR" altLang="ko-KR" b="1" dirty="0">
                <a:latin typeface="맑은 고딕"/>
                <a:ea typeface="맑은 고딕"/>
              </a:rPr>
              <a:t>유도등</a:t>
            </a:r>
            <a:r>
              <a:rPr lang="ko-KR" altLang="en-US" b="1" dirty="0">
                <a:latin typeface="맑은 고딕"/>
                <a:ea typeface="맑은 고딕"/>
              </a:rPr>
              <a:t>의 종류 </a:t>
            </a:r>
            <a:r>
              <a:rPr lang="en-US" altLang="ko-KR" b="1" dirty="0">
                <a:latin typeface="맑은 고딕"/>
                <a:ea typeface="맑은 고딕"/>
              </a:rPr>
              <a:t>– </a:t>
            </a:r>
            <a:r>
              <a:rPr lang="ko-KR" altLang="ko-KR" b="1" dirty="0">
                <a:latin typeface="맑은 고딕"/>
                <a:ea typeface="맑은 고딕"/>
              </a:rPr>
              <a:t>통로유도등</a:t>
            </a:r>
            <a:r>
              <a:rPr lang="en-US" altLang="ko-KR" b="1" dirty="0">
                <a:latin typeface="맑은 고딕"/>
                <a:ea typeface="맑은 고딕"/>
              </a:rPr>
              <a:t>,</a:t>
            </a:r>
            <a:r>
              <a:rPr lang="ko-KR" altLang="ko-KR" b="1" dirty="0">
                <a:latin typeface="맑은 고딕"/>
                <a:ea typeface="맑은 고딕"/>
              </a:rPr>
              <a:t> 비상구유도등</a:t>
            </a:r>
          </a:p>
        </p:txBody>
      </p:sp>
      <p:grpSp>
        <p:nvGrpSpPr>
          <p:cNvPr id="20" name="그룹 6"/>
          <p:cNvGrpSpPr/>
          <p:nvPr/>
        </p:nvGrpSpPr>
        <p:grpSpPr>
          <a:xfrm>
            <a:off x="1310166" y="1771991"/>
            <a:ext cx="4806573" cy="1569660"/>
            <a:chOff x="1250115" y="1976447"/>
            <a:chExt cx="4806573" cy="1569660"/>
          </a:xfrm>
        </p:grpSpPr>
        <p:sp>
          <p:nvSpPr>
            <p:cNvPr id="30" name="직사각형 7"/>
            <p:cNvSpPr/>
            <p:nvPr/>
          </p:nvSpPr>
          <p:spPr>
            <a:xfrm>
              <a:off x="3061516" y="19764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1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2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3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1" name="그룹 11"/>
          <p:cNvGrpSpPr/>
          <p:nvPr/>
        </p:nvGrpSpPr>
        <p:grpSpPr>
          <a:xfrm>
            <a:off x="1310166" y="3943168"/>
            <a:ext cx="4806573" cy="1569660"/>
            <a:chOff x="1250115" y="4752285"/>
            <a:chExt cx="4806573" cy="1569660"/>
          </a:xfrm>
        </p:grpSpPr>
        <p:sp>
          <p:nvSpPr>
            <p:cNvPr id="26" name="직사각형 12"/>
            <p:cNvSpPr/>
            <p:nvPr/>
          </p:nvSpPr>
          <p:spPr>
            <a:xfrm flipV="1">
              <a:off x="3061516" y="47522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27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28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29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34" name="그룹 33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35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42" name="그림 18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43" name="그림 19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40" name="그림 17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41" name="그림 18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36" name="직사각형 1">
            <a:extLst>
              <a:ext uri="{FF2B5EF4-FFF2-40B4-BE49-F238E27FC236}">
                <a16:creationId xmlns:a16="http://schemas.microsoft.com/office/drawing/2014/main" id="{09FE1F15-414F-4EBD-9391-C88DD641CEBB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50EDEEEF-219B-4013-95B0-60C2ECC12C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8" name="그림 15">
            <a:extLst>
              <a:ext uri="{FF2B5EF4-FFF2-40B4-BE49-F238E27FC236}">
                <a16:creationId xmlns:a16="http://schemas.microsoft.com/office/drawing/2014/main" id="{416B25CB-0474-47EE-A367-AA7965380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4" name="직사각형 8">
            <a:extLst>
              <a:ext uri="{FF2B5EF4-FFF2-40B4-BE49-F238E27FC236}">
                <a16:creationId xmlns:a16="http://schemas.microsoft.com/office/drawing/2014/main" id="{2169A0B9-7B1B-4DE8-99F1-E49AE3978341}"/>
              </a:ext>
            </a:extLst>
          </p:cNvPr>
          <p:cNvSpPr/>
          <p:nvPr/>
        </p:nvSpPr>
        <p:spPr>
          <a:xfrm>
            <a:off x="-684789" y="317989"/>
            <a:ext cx="6026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화재 시 대피요령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FC09DF-1426-4482-852B-57C545337EDF}"/>
              </a:ext>
            </a:extLst>
          </p:cNvPr>
          <p:cNvSpPr/>
          <p:nvPr/>
        </p:nvSpPr>
        <p:spPr>
          <a:xfrm>
            <a:off x="418216" y="328058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7A1A915C-1E20-4636-94C8-5F1814E5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11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995" y="1406525"/>
            <a:ext cx="4481195" cy="369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endParaRPr lang="ko-KR" altLang="en-US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3297" y="4153987"/>
            <a:ext cx="3676006" cy="14853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/>
            </a:pP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비상구유도등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n-ea"/>
              </a:rPr>
              <a:t>화재 및 정전 시 안전하고 원활한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n-ea"/>
              </a:rPr>
              <a:t>대피를 위해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출입문 위치 표시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4183" y="4153987"/>
            <a:ext cx="3573415" cy="20047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1">
              <a:lnSpc>
                <a:spcPct val="200000"/>
              </a:lnSpc>
              <a:defRPr/>
            </a:pPr>
            <a:r>
              <a:rPr lang="ko-KR" altLang="en-US" sz="2000" b="1" dirty="0">
                <a:solidFill>
                  <a:srgbClr val="00B050"/>
                </a:solidFill>
                <a:latin typeface="+mn-ea"/>
              </a:rPr>
              <a:t>통로유도등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n-ea"/>
              </a:rPr>
              <a:t>거실</a:t>
            </a:r>
            <a:r>
              <a:rPr lang="en-US" altLang="ko-KR" b="1" dirty="0">
                <a:latin typeface="+mn-ea"/>
              </a:rPr>
              <a:t>, </a:t>
            </a:r>
            <a:r>
              <a:rPr lang="ko-KR" altLang="en-US" b="1" dirty="0">
                <a:latin typeface="+mn-ea"/>
              </a:rPr>
              <a:t>복도</a:t>
            </a:r>
            <a:r>
              <a:rPr lang="en-US" altLang="ko-KR" b="1" dirty="0">
                <a:latin typeface="+mn-ea"/>
              </a:rPr>
              <a:t>, </a:t>
            </a:r>
            <a:r>
              <a:rPr lang="ko-KR" altLang="en-US" b="1" dirty="0">
                <a:latin typeface="+mn-ea"/>
              </a:rPr>
              <a:t>계단의 통로에 설치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대피 방향</a:t>
            </a:r>
            <a:r>
              <a:rPr lang="ko-KR" altLang="en-US" b="1" dirty="0">
                <a:latin typeface="+mn-ea"/>
              </a:rPr>
              <a:t>을 </a:t>
            </a:r>
            <a:r>
              <a:rPr lang="ko-KR" altLang="en-US" b="1" dirty="0">
                <a:solidFill>
                  <a:srgbClr val="FF0000"/>
                </a:solidFill>
                <a:latin typeface="+mn-ea"/>
              </a:rPr>
              <a:t>녹색 화살표</a:t>
            </a:r>
            <a:r>
              <a:rPr lang="ko-KR" altLang="en-US" b="1" dirty="0">
                <a:latin typeface="+mn-ea"/>
              </a:rPr>
              <a:t>로 표시</a:t>
            </a:r>
          </a:p>
          <a:p>
            <a:pPr>
              <a:lnSpc>
                <a:spcPct val="200000"/>
              </a:lnSpc>
              <a:defRPr/>
            </a:pPr>
            <a:endParaRPr lang="ko-KR" altLang="en-US" b="1" dirty="0">
              <a:latin typeface="+mn-ea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endParaRPr lang="ko-KR" altLang="en-US" b="1">
              <a:latin typeface="+mn-ea"/>
            </a:endParaRPr>
          </a:p>
        </p:txBody>
      </p:sp>
      <p:pic>
        <p:nvPicPr>
          <p:cNvPr id="1025" name="_x13097539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85315" y="2294212"/>
            <a:ext cx="1791970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15336" y="2263123"/>
            <a:ext cx="1811108" cy="189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7" name="그림 18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8" name="그림 1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9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0" name="그림 18"/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6" name="직사각형 1">
            <a:extLst>
              <a:ext uri="{FF2B5EF4-FFF2-40B4-BE49-F238E27FC236}">
                <a16:creationId xmlns:a16="http://schemas.microsoft.com/office/drawing/2014/main" id="{B4AF45A9-0264-41E5-B6BA-9FF711DAC0F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A7FCBCDA-291C-45DD-AC8B-417480A0EF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9" name="그림 15">
            <a:extLst>
              <a:ext uri="{FF2B5EF4-FFF2-40B4-BE49-F238E27FC236}">
                <a16:creationId xmlns:a16="http://schemas.microsoft.com/office/drawing/2014/main" id="{2FC2FD6F-EDD5-4651-A93A-2C09FADDC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3" name="직사각형 8">
            <a:extLst>
              <a:ext uri="{FF2B5EF4-FFF2-40B4-BE49-F238E27FC236}">
                <a16:creationId xmlns:a16="http://schemas.microsoft.com/office/drawing/2014/main" id="{6DB898B0-B08D-49E8-A6AE-8AEE02B472C3}"/>
              </a:ext>
            </a:extLst>
          </p:cNvPr>
          <p:cNvSpPr/>
          <p:nvPr/>
        </p:nvSpPr>
        <p:spPr>
          <a:xfrm>
            <a:off x="-684789" y="317989"/>
            <a:ext cx="6026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화재 시 대피요령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C1F944-2929-4AA5-9AA2-00650654B695}"/>
              </a:ext>
            </a:extLst>
          </p:cNvPr>
          <p:cNvSpPr/>
          <p:nvPr/>
        </p:nvSpPr>
        <p:spPr>
          <a:xfrm>
            <a:off x="418216" y="328058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DA907427-7D0F-452E-8ED8-C9D78EB0895F}"/>
              </a:ext>
            </a:extLst>
          </p:cNvPr>
          <p:cNvSpPr txBox="1"/>
          <p:nvPr/>
        </p:nvSpPr>
        <p:spPr>
          <a:xfrm>
            <a:off x="3295985" y="1516475"/>
            <a:ext cx="3424829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+mn-ea"/>
              </a:rPr>
              <a:t>유도등을 따라 대피</a:t>
            </a: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!!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16419F73-AA66-40D7-ADBA-5447B679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12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885207" y="1766922"/>
            <a:ext cx="4089081" cy="37483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9440" y="2602571"/>
            <a:ext cx="5277470" cy="1787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  <a:ea typeface="+mj-ea"/>
              </a:rPr>
              <a:t>화재 시 우리를 안전한 곳으로 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  <a:ea typeface="+mj-ea"/>
              </a:rPr>
              <a:t>안내해주는 유도등</a:t>
            </a:r>
            <a:r>
              <a:rPr lang="en-US" altLang="ko-KR" b="1" dirty="0">
                <a:latin typeface="+mj-ea"/>
                <a:ea typeface="+mj-ea"/>
              </a:rPr>
              <a:t>,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2000" b="1" dirty="0">
                <a:solidFill>
                  <a:srgbClr val="0070C0"/>
                </a:solidFill>
                <a:latin typeface="+mj-ea"/>
                <a:ea typeface="+mj-ea"/>
              </a:rPr>
              <a:t>   평상시 </a:t>
            </a:r>
            <a:r>
              <a:rPr lang="en-US" altLang="ko-KR" sz="2000" b="1" dirty="0">
                <a:solidFill>
                  <a:srgbClr val="0070C0"/>
                </a:solidFill>
                <a:latin typeface="+mj-ea"/>
                <a:ea typeface="+mj-ea"/>
              </a:rPr>
              <a:t>2</a:t>
            </a:r>
            <a:r>
              <a:rPr lang="ko-KR" altLang="en-US" sz="2000" b="1" dirty="0">
                <a:solidFill>
                  <a:srgbClr val="0070C0"/>
                </a:solidFill>
                <a:latin typeface="+mj-ea"/>
                <a:ea typeface="+mj-ea"/>
              </a:rPr>
              <a:t>곳 이상의 비상구를 알아 두시면</a:t>
            </a:r>
          </a:p>
          <a:p>
            <a:pPr algn="ctr" latinLnBrk="1">
              <a:lnSpc>
                <a:spcPct val="150000"/>
              </a:lnSpc>
              <a:defRPr/>
            </a:pPr>
            <a:r>
              <a:rPr lang="ko-KR" altLang="en-US" sz="2000" b="1" dirty="0">
                <a:solidFill>
                  <a:srgbClr val="0070C0"/>
                </a:solidFill>
                <a:latin typeface="+mj-ea"/>
                <a:ea typeface="+mj-ea"/>
              </a:rPr>
              <a:t> 위급 시에 큰 도움이 됩니다</a:t>
            </a:r>
            <a:r>
              <a:rPr lang="en-US" altLang="ko-KR" sz="2000" b="1" dirty="0">
                <a:solidFill>
                  <a:srgbClr val="0070C0"/>
                </a:solidFill>
                <a:latin typeface="+mj-ea"/>
                <a:ea typeface="+mj-ea"/>
              </a:rPr>
              <a:t>!</a:t>
            </a:r>
            <a:endParaRPr lang="ko-KR" altLang="en-US" sz="20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grpSp>
        <p:nvGrpSpPr>
          <p:cNvPr id="19" name="그룹 6"/>
          <p:cNvGrpSpPr/>
          <p:nvPr/>
        </p:nvGrpSpPr>
        <p:grpSpPr>
          <a:xfrm>
            <a:off x="1182692" y="1669554"/>
            <a:ext cx="4806573" cy="1569660"/>
            <a:chOff x="1250115" y="1953779"/>
            <a:chExt cx="4806573" cy="1569660"/>
          </a:xfrm>
        </p:grpSpPr>
        <p:sp>
          <p:nvSpPr>
            <p:cNvPr id="29" name="직사각형 7"/>
            <p:cNvSpPr/>
            <p:nvPr/>
          </p:nvSpPr>
          <p:spPr>
            <a:xfrm>
              <a:off x="3061516" y="195377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0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1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2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2" name="그룹 11"/>
          <p:cNvGrpSpPr/>
          <p:nvPr/>
        </p:nvGrpSpPr>
        <p:grpSpPr>
          <a:xfrm>
            <a:off x="1124074" y="3717228"/>
            <a:ext cx="4806573" cy="1569660"/>
            <a:chOff x="1250115" y="4721039"/>
            <a:chExt cx="4806573" cy="1569660"/>
          </a:xfrm>
        </p:grpSpPr>
        <p:sp>
          <p:nvSpPr>
            <p:cNvPr id="23" name="직사각형 12"/>
            <p:cNvSpPr/>
            <p:nvPr/>
          </p:nvSpPr>
          <p:spPr>
            <a:xfrm flipV="1">
              <a:off x="3120134" y="472103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26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27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28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33" name="직사각형 1">
            <a:extLst>
              <a:ext uri="{FF2B5EF4-FFF2-40B4-BE49-F238E27FC236}">
                <a16:creationId xmlns:a16="http://schemas.microsoft.com/office/drawing/2014/main" id="{B38E11DD-ECC6-4BF5-AF13-E08FEA59F8D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12">
            <a:extLst>
              <a:ext uri="{FF2B5EF4-FFF2-40B4-BE49-F238E27FC236}">
                <a16:creationId xmlns:a16="http://schemas.microsoft.com/office/drawing/2014/main" id="{6B73D1A4-1639-40CB-8B1E-26C9CEB8D0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9" name="그림 15">
            <a:extLst>
              <a:ext uri="{FF2B5EF4-FFF2-40B4-BE49-F238E27FC236}">
                <a16:creationId xmlns:a16="http://schemas.microsoft.com/office/drawing/2014/main" id="{1D1998A1-BE04-4163-8748-04CC141390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0" name="직사각형 8">
            <a:extLst>
              <a:ext uri="{FF2B5EF4-FFF2-40B4-BE49-F238E27FC236}">
                <a16:creationId xmlns:a16="http://schemas.microsoft.com/office/drawing/2014/main" id="{4E47BD84-5CC4-45A5-906B-15DE968F5DDC}"/>
              </a:ext>
            </a:extLst>
          </p:cNvPr>
          <p:cNvSpPr/>
          <p:nvPr/>
        </p:nvSpPr>
        <p:spPr>
          <a:xfrm>
            <a:off x="-684789" y="317989"/>
            <a:ext cx="6026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화재 시 대피요령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D28A87-7035-4F3F-BD19-A16300FB982C}"/>
              </a:ext>
            </a:extLst>
          </p:cNvPr>
          <p:cNvSpPr/>
          <p:nvPr/>
        </p:nvSpPr>
        <p:spPr>
          <a:xfrm>
            <a:off x="418216" y="328058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7C388EE0-E577-4F96-8AA2-E2B54DCE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909A940-5110-486F-A027-039BC022BD1D}"/>
              </a:ext>
            </a:extLst>
          </p:cNvPr>
          <p:cNvSpPr/>
          <p:nvPr/>
        </p:nvSpPr>
        <p:spPr>
          <a:xfrm>
            <a:off x="1224398" y="3658205"/>
            <a:ext cx="156857" cy="118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48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49" name="그림 19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50" name="그림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51" name="그림 18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356" y="1448446"/>
            <a:ext cx="276970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ea"/>
              </a:rPr>
              <a:t>엘리베이터 타면 안돼요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!!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 </a:t>
            </a:r>
          </a:p>
        </p:txBody>
      </p:sp>
      <p:grpSp>
        <p:nvGrpSpPr>
          <p:cNvPr id="14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5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6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7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8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2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3835717" y="6447668"/>
            <a:ext cx="2228215" cy="366395"/>
          </a:xfrm>
        </p:spPr>
        <p:txBody>
          <a:bodyPr/>
          <a:lstStyle/>
          <a:p>
            <a:pPr lvl="0" algn="ctr">
              <a:defRPr lang="ko-KR" altLang="en-US"/>
            </a:pPr>
            <a:r>
              <a:rPr lang="en-US" altLang="ko-KR" dirty="0"/>
              <a:t>12</a:t>
            </a:r>
            <a:endParaRPr lang="ko-KR" altLang="en-US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325746" y="1989172"/>
            <a:ext cx="2204070" cy="1612154"/>
          </a:xfrm>
          <a:prstGeom prst="rect">
            <a:avLst/>
          </a:prstGeom>
          <a:ln w="12700" cap="rnd" algn="ctr">
            <a:solidFill>
              <a:schemeClr val="bg2">
                <a:lumMod val="70000"/>
              </a:schemeClr>
            </a:solidFill>
            <a:round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68605" y="1880088"/>
            <a:ext cx="7459176" cy="80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엘리베이터는 화재발생 층에서 열리거나</a:t>
            </a: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정전으로 멈추어 안에 갇힐 염려</a:t>
            </a:r>
          </a:p>
          <a:p>
            <a:pPr marL="2653030" marR="0" indent="-2653030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577340" algn="l"/>
              </a:tabLst>
              <a:defRPr/>
            </a:pPr>
            <a:r>
              <a:rPr lang="ko-KR" altLang="en-US" sz="1400" b="1" dirty="0">
                <a:latin typeface="+mj-ea"/>
                <a:ea typeface="+mj-ea"/>
              </a:rPr>
              <a:t>엘리베이터 통로 자체가 굴뚝 역할을 하여 </a:t>
            </a:r>
            <a:r>
              <a:rPr lang="ko-KR" altLang="en-US" sz="1400" b="1" kern="0" dirty="0">
                <a:solidFill>
                  <a:srgbClr val="000000"/>
                </a:solidFill>
                <a:latin typeface="+mj-ea"/>
                <a:ea typeface="+mj-ea"/>
              </a:rPr>
              <a:t>유독가스가 유입되어 </a:t>
            </a:r>
            <a:r>
              <a:rPr lang="ko-KR" altLang="en-US" sz="1400" b="1" dirty="0">
                <a:solidFill>
                  <a:srgbClr val="FF0000"/>
                </a:solidFill>
                <a:latin typeface="+mj-ea"/>
                <a:ea typeface="+mj-ea"/>
              </a:rPr>
              <a:t>질식</a:t>
            </a:r>
            <a:r>
              <a:rPr lang="ko-KR" altLang="en-US" sz="1400" b="1" dirty="0">
                <a:latin typeface="+mj-ea"/>
                <a:ea typeface="+mj-ea"/>
              </a:rPr>
              <a:t> 우려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356" y="2998452"/>
            <a:ext cx="276970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ea"/>
              </a:rPr>
              <a:t>가장 안전한 대피 방법은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?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5586" y="3466582"/>
            <a:ext cx="5986436" cy="2609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계단을 이용하여 침착하게 대피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젖은 수건으로 코와 입을 막고 벽을 짚으며 낮은 자세로 대피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문 열기 전 손등으로 손잡이 온도 확인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화재가 발생한 반대쪽</a:t>
            </a:r>
            <a:r>
              <a:rPr lang="en-US" altLang="ko-KR" sz="1400" b="1" dirty="0">
                <a:latin typeface="+mj-ea"/>
                <a:ea typeface="+mj-ea"/>
              </a:rPr>
              <a:t>, </a:t>
            </a:r>
            <a:r>
              <a:rPr lang="ko-KR" altLang="en-US" sz="1400" b="1" dirty="0">
                <a:latin typeface="+mj-ea"/>
                <a:ea typeface="+mj-ea"/>
              </a:rPr>
              <a:t>공기가 들어오는 방향으로 대피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방향 정하기</a:t>
            </a:r>
            <a:r>
              <a:rPr lang="en-US" altLang="ko-KR" sz="1400" b="1" dirty="0">
                <a:latin typeface="+mj-ea"/>
                <a:ea typeface="+mj-ea"/>
              </a:rPr>
              <a:t>(</a:t>
            </a:r>
            <a:r>
              <a:rPr lang="ko-KR" altLang="en-US" sz="1400" b="1" dirty="0">
                <a:latin typeface="+mj-ea"/>
                <a:ea typeface="+mj-ea"/>
              </a:rPr>
              <a:t>방향감각을 상실할 수 있으니 침착하게 한 방향으로</a:t>
            </a:r>
            <a:r>
              <a:rPr lang="en-US" altLang="ko-KR" sz="1400" b="1" dirty="0">
                <a:latin typeface="+mj-ea"/>
                <a:ea typeface="+mj-ea"/>
              </a:rPr>
              <a:t>)</a:t>
            </a:r>
          </a:p>
          <a:p>
            <a:pPr latinLnBrk="1">
              <a:lnSpc>
                <a:spcPct val="200000"/>
              </a:lnSpc>
              <a:defRPr/>
            </a:pPr>
            <a:r>
              <a:rPr lang="ko-KR" altLang="en-US" sz="1400" b="1" dirty="0">
                <a:latin typeface="+mj-ea"/>
                <a:ea typeface="+mj-ea"/>
              </a:rPr>
              <a:t>아래로 이동 불가능하면 옥상으로</a:t>
            </a: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대피</a:t>
            </a:r>
            <a:endParaRPr lang="en-US" altLang="ko-KR" sz="1400" b="1" dirty="0">
              <a:latin typeface="+mj-ea"/>
              <a:ea typeface="+mj-ea"/>
            </a:endParaRPr>
          </a:p>
        </p:txBody>
      </p:sp>
      <p:pic>
        <p:nvPicPr>
          <p:cNvPr id="35" name="그림 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325746" y="3896068"/>
            <a:ext cx="2204070" cy="1679908"/>
          </a:xfrm>
          <a:prstGeom prst="rect">
            <a:avLst/>
          </a:prstGeom>
          <a:ln w="12700" cap="rnd" algn="ctr">
            <a:solidFill>
              <a:schemeClr val="tx1">
                <a:lumMod val="40000"/>
                <a:lumOff val="60000"/>
                <a:alpha val="94000"/>
              </a:schemeClr>
            </a:solidFill>
            <a:prstDash val="solid"/>
            <a:round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직사각형 1">
            <a:extLst>
              <a:ext uri="{FF2B5EF4-FFF2-40B4-BE49-F238E27FC236}">
                <a16:creationId xmlns:a16="http://schemas.microsoft.com/office/drawing/2014/main" id="{57628268-C7F2-4275-8D89-4784F2413B82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09F1E984-59DC-4D1B-9FAC-3E5756D69A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6" name="그림 15">
            <a:extLst>
              <a:ext uri="{FF2B5EF4-FFF2-40B4-BE49-F238E27FC236}">
                <a16:creationId xmlns:a16="http://schemas.microsoft.com/office/drawing/2014/main" id="{38FE7CA3-0849-4A96-B16F-56F6F71E03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7" name="직사각형 8">
            <a:extLst>
              <a:ext uri="{FF2B5EF4-FFF2-40B4-BE49-F238E27FC236}">
                <a16:creationId xmlns:a16="http://schemas.microsoft.com/office/drawing/2014/main" id="{7F6B45AA-D63E-4ADB-8DE8-CD0AFEDDD403}"/>
              </a:ext>
            </a:extLst>
          </p:cNvPr>
          <p:cNvSpPr/>
          <p:nvPr/>
        </p:nvSpPr>
        <p:spPr>
          <a:xfrm>
            <a:off x="-684789" y="317989"/>
            <a:ext cx="6026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화재 시 대피요령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917A5A-2C09-45AA-BFB5-EE50AE99D2D5}"/>
              </a:ext>
            </a:extLst>
          </p:cNvPr>
          <p:cNvSpPr/>
          <p:nvPr/>
        </p:nvSpPr>
        <p:spPr>
          <a:xfrm>
            <a:off x="418216" y="328058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4</a:t>
            </a:r>
          </a:p>
        </p:txBody>
      </p:sp>
      <p:sp>
        <p:nvSpPr>
          <p:cNvPr id="20" name="다이아몬드 27">
            <a:extLst>
              <a:ext uri="{FF2B5EF4-FFF2-40B4-BE49-F238E27FC236}">
                <a16:creationId xmlns:a16="http://schemas.microsoft.com/office/drawing/2014/main" id="{3524435F-FED8-4CC3-9704-AF96ED068109}"/>
              </a:ext>
            </a:extLst>
          </p:cNvPr>
          <p:cNvSpPr/>
          <p:nvPr/>
        </p:nvSpPr>
        <p:spPr>
          <a:xfrm>
            <a:off x="816896" y="2090755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558A3B-4629-4EAF-A611-8F739B267BC0}"/>
              </a:ext>
            </a:extLst>
          </p:cNvPr>
          <p:cNvGrpSpPr/>
          <p:nvPr/>
        </p:nvGrpSpPr>
        <p:grpSpPr>
          <a:xfrm>
            <a:off x="791939" y="3680840"/>
            <a:ext cx="162916" cy="2269536"/>
            <a:chOff x="685599" y="3699558"/>
            <a:chExt cx="162916" cy="2269536"/>
          </a:xfrm>
        </p:grpSpPr>
        <p:sp>
          <p:nvSpPr>
            <p:cNvPr id="29" name="다이아몬드 27">
              <a:extLst>
                <a:ext uri="{FF2B5EF4-FFF2-40B4-BE49-F238E27FC236}">
                  <a16:creationId xmlns:a16="http://schemas.microsoft.com/office/drawing/2014/main" id="{07009E01-9BB9-4C98-AE84-7CD9477CD784}"/>
                </a:ext>
              </a:extLst>
            </p:cNvPr>
            <p:cNvSpPr/>
            <p:nvPr/>
          </p:nvSpPr>
          <p:spPr>
            <a:xfrm>
              <a:off x="696115" y="3699558"/>
              <a:ext cx="151709" cy="158777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다이아몬드 27">
              <a:extLst>
                <a:ext uri="{FF2B5EF4-FFF2-40B4-BE49-F238E27FC236}">
                  <a16:creationId xmlns:a16="http://schemas.microsoft.com/office/drawing/2014/main" id="{52EED43F-8C2B-4D2B-B21D-F886EFF8F5AA}"/>
                </a:ext>
              </a:extLst>
            </p:cNvPr>
            <p:cNvSpPr/>
            <p:nvPr/>
          </p:nvSpPr>
          <p:spPr>
            <a:xfrm>
              <a:off x="696806" y="4113710"/>
              <a:ext cx="151709" cy="158777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다이아몬드 27">
              <a:extLst>
                <a:ext uri="{FF2B5EF4-FFF2-40B4-BE49-F238E27FC236}">
                  <a16:creationId xmlns:a16="http://schemas.microsoft.com/office/drawing/2014/main" id="{869A9E74-7E93-45A3-9F39-902B746D6725}"/>
                </a:ext>
              </a:extLst>
            </p:cNvPr>
            <p:cNvSpPr/>
            <p:nvPr/>
          </p:nvSpPr>
          <p:spPr>
            <a:xfrm>
              <a:off x="691924" y="4542394"/>
              <a:ext cx="151709" cy="158777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다이아몬드 27">
              <a:extLst>
                <a:ext uri="{FF2B5EF4-FFF2-40B4-BE49-F238E27FC236}">
                  <a16:creationId xmlns:a16="http://schemas.microsoft.com/office/drawing/2014/main" id="{B76D5441-4238-42AA-8F68-07D372E129F1}"/>
                </a:ext>
              </a:extLst>
            </p:cNvPr>
            <p:cNvSpPr/>
            <p:nvPr/>
          </p:nvSpPr>
          <p:spPr>
            <a:xfrm>
              <a:off x="685600" y="4964581"/>
              <a:ext cx="151709" cy="158777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" name="다이아몬드 27">
              <a:extLst>
                <a:ext uri="{FF2B5EF4-FFF2-40B4-BE49-F238E27FC236}">
                  <a16:creationId xmlns:a16="http://schemas.microsoft.com/office/drawing/2014/main" id="{D492C0C5-C66A-4DFC-A270-E6F821894CFF}"/>
                </a:ext>
              </a:extLst>
            </p:cNvPr>
            <p:cNvSpPr/>
            <p:nvPr/>
          </p:nvSpPr>
          <p:spPr>
            <a:xfrm>
              <a:off x="685599" y="5370333"/>
              <a:ext cx="151709" cy="158777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" name="다이아몬드 27">
              <a:extLst>
                <a:ext uri="{FF2B5EF4-FFF2-40B4-BE49-F238E27FC236}">
                  <a16:creationId xmlns:a16="http://schemas.microsoft.com/office/drawing/2014/main" id="{6545D7C1-E499-42A3-82C8-94F43A49D488}"/>
                </a:ext>
              </a:extLst>
            </p:cNvPr>
            <p:cNvSpPr/>
            <p:nvPr/>
          </p:nvSpPr>
          <p:spPr>
            <a:xfrm>
              <a:off x="696114" y="5810317"/>
              <a:ext cx="151709" cy="158777"/>
            </a:xfrm>
            <a:prstGeom prst="diamond">
              <a:avLst/>
            </a:prstGeom>
            <a:solidFill>
              <a:schemeClr val="accent2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19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20" name="그림 18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21" name="그림 19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23" name="그림 17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35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79407" y="2649980"/>
            <a:ext cx="6721311" cy="373885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defTabSz="508000"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 화재경보음이 울리면 통로유도등과 비상구 유도등을 따라 밖으로 대피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74349" y="3184859"/>
            <a:ext cx="6721311" cy="373885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defTabSz="508000"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 연기를 확인하면서 침착하게 연기가 없는 쪽 출구를 이용하여 대피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2588" y="3748798"/>
            <a:ext cx="6721311" cy="697050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defTabSz="508000" latinLnBrk="1"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 검은 연기는 열을 가지고 있고 굴뚝효과로 질식 및 정전 우려 있어 </a:t>
            </a:r>
            <a:r>
              <a:rPr lang="en-US" altLang="ko-KR" sz="1400" b="1" dirty="0">
                <a:latin typeface="+mn-ea"/>
              </a:rPr>
              <a:t/>
            </a:r>
            <a:br>
              <a:rPr lang="en-US" altLang="ko-KR" sz="1400" b="1" dirty="0">
                <a:latin typeface="+mn-ea"/>
              </a:rPr>
            </a:br>
            <a:r>
              <a:rPr lang="en-US" altLang="ko-KR" sz="1400" b="1" dirty="0">
                <a:latin typeface="+mn-ea"/>
              </a:rPr>
              <a:t> </a:t>
            </a:r>
            <a:r>
              <a:rPr lang="ko-KR" altLang="en-US" sz="1400" b="1" dirty="0">
                <a:latin typeface="+mn-ea"/>
              </a:rPr>
              <a:t>엘리베이터는 금지</a:t>
            </a:r>
          </a:p>
        </p:txBody>
      </p:sp>
      <p:sp>
        <p:nvSpPr>
          <p:cNvPr id="38" name="직사각형 1">
            <a:extLst>
              <a:ext uri="{FF2B5EF4-FFF2-40B4-BE49-F238E27FC236}">
                <a16:creationId xmlns:a16="http://schemas.microsoft.com/office/drawing/2014/main" id="{A467E7F8-40EC-45CF-BB58-B76E942FFCC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12">
            <a:extLst>
              <a:ext uri="{FF2B5EF4-FFF2-40B4-BE49-F238E27FC236}">
                <a16:creationId xmlns:a16="http://schemas.microsoft.com/office/drawing/2014/main" id="{E01693C0-9A42-46C5-A38B-2D5F113C36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7" name="그림 15">
            <a:extLst>
              <a:ext uri="{FF2B5EF4-FFF2-40B4-BE49-F238E27FC236}">
                <a16:creationId xmlns:a16="http://schemas.microsoft.com/office/drawing/2014/main" id="{84B1C79A-FE2D-4B6A-9DB8-2CBFFAC17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BF53B254-6D0A-4A44-BAF9-D1E856F8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49" name="직사각형 28">
            <a:extLst>
              <a:ext uri="{FF2B5EF4-FFF2-40B4-BE49-F238E27FC236}">
                <a16:creationId xmlns:a16="http://schemas.microsoft.com/office/drawing/2014/main" id="{E193DD6C-C845-468D-A92D-FE8788B4F921}"/>
              </a:ext>
            </a:extLst>
          </p:cNvPr>
          <p:cNvSpPr/>
          <p:nvPr/>
        </p:nvSpPr>
        <p:spPr>
          <a:xfrm>
            <a:off x="-174819" y="323558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450FE8-DA1B-44CA-B5FB-4848CEBFB507}"/>
              </a:ext>
            </a:extLst>
          </p:cNvPr>
          <p:cNvSpPr/>
          <p:nvPr/>
        </p:nvSpPr>
        <p:spPr>
          <a:xfrm>
            <a:off x="573835" y="377031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51" name="직사각형 28">
            <a:extLst>
              <a:ext uri="{FF2B5EF4-FFF2-40B4-BE49-F238E27FC236}">
                <a16:creationId xmlns:a16="http://schemas.microsoft.com/office/drawing/2014/main" id="{4D84E506-01EB-42DA-BE34-D8005D2207B7}"/>
              </a:ext>
            </a:extLst>
          </p:cNvPr>
          <p:cNvSpPr/>
          <p:nvPr/>
        </p:nvSpPr>
        <p:spPr>
          <a:xfrm>
            <a:off x="-2102631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36" name="다이아몬드 27">
            <a:extLst>
              <a:ext uri="{FF2B5EF4-FFF2-40B4-BE49-F238E27FC236}">
                <a16:creationId xmlns:a16="http://schemas.microsoft.com/office/drawing/2014/main" id="{A7B25A62-6558-4C37-AD54-84DD30EC67E0}"/>
              </a:ext>
            </a:extLst>
          </p:cNvPr>
          <p:cNvSpPr/>
          <p:nvPr/>
        </p:nvSpPr>
        <p:spPr>
          <a:xfrm>
            <a:off x="928038" y="2795798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다이아몬드 27">
            <a:extLst>
              <a:ext uri="{FF2B5EF4-FFF2-40B4-BE49-F238E27FC236}">
                <a16:creationId xmlns:a16="http://schemas.microsoft.com/office/drawing/2014/main" id="{F5504B9E-F550-4490-B652-33AA7303E6C3}"/>
              </a:ext>
            </a:extLst>
          </p:cNvPr>
          <p:cNvSpPr/>
          <p:nvPr/>
        </p:nvSpPr>
        <p:spPr>
          <a:xfrm>
            <a:off x="927698" y="3332154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다이아몬드 27">
            <a:extLst>
              <a:ext uri="{FF2B5EF4-FFF2-40B4-BE49-F238E27FC236}">
                <a16:creationId xmlns:a16="http://schemas.microsoft.com/office/drawing/2014/main" id="{9FF30C83-FAA9-429C-990E-682B1604EE04}"/>
              </a:ext>
            </a:extLst>
          </p:cNvPr>
          <p:cNvSpPr/>
          <p:nvPr/>
        </p:nvSpPr>
        <p:spPr>
          <a:xfrm>
            <a:off x="928729" y="3877698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3" name="그룹 6">
            <a:extLst>
              <a:ext uri="{FF2B5EF4-FFF2-40B4-BE49-F238E27FC236}">
                <a16:creationId xmlns:a16="http://schemas.microsoft.com/office/drawing/2014/main" id="{9B6638EE-F30F-4BC0-BB3D-992BB9A6E256}"/>
              </a:ext>
            </a:extLst>
          </p:cNvPr>
          <p:cNvGrpSpPr/>
          <p:nvPr/>
        </p:nvGrpSpPr>
        <p:grpSpPr>
          <a:xfrm>
            <a:off x="811500" y="1664172"/>
            <a:ext cx="6091538" cy="1569660"/>
            <a:chOff x="1250115" y="1953779"/>
            <a:chExt cx="4806573" cy="1569660"/>
          </a:xfrm>
        </p:grpSpPr>
        <p:sp>
          <p:nvSpPr>
            <p:cNvPr id="54" name="직사각형 7">
              <a:extLst>
                <a:ext uri="{FF2B5EF4-FFF2-40B4-BE49-F238E27FC236}">
                  <a16:creationId xmlns:a16="http://schemas.microsoft.com/office/drawing/2014/main" id="{D78D5B40-73DA-477B-8B85-EF48911C5F8A}"/>
                </a:ext>
              </a:extLst>
            </p:cNvPr>
            <p:cNvSpPr/>
            <p:nvPr/>
          </p:nvSpPr>
          <p:spPr>
            <a:xfrm>
              <a:off x="3061516" y="195377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55" name="그룹 8">
              <a:extLst>
                <a:ext uri="{FF2B5EF4-FFF2-40B4-BE49-F238E27FC236}">
                  <a16:creationId xmlns:a16="http://schemas.microsoft.com/office/drawing/2014/main" id="{C7919730-035B-4D7D-BE67-27ADA2095993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6" name="직선 연결선 9">
                <a:extLst>
                  <a:ext uri="{FF2B5EF4-FFF2-40B4-BE49-F238E27FC236}">
                    <a16:creationId xmlns:a16="http://schemas.microsoft.com/office/drawing/2014/main" id="{8B324CCE-7829-488C-98A6-BEEF7D6FB126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57" name="직선 연결선 10">
                <a:extLst>
                  <a:ext uri="{FF2B5EF4-FFF2-40B4-BE49-F238E27FC236}">
                    <a16:creationId xmlns:a16="http://schemas.microsoft.com/office/drawing/2014/main" id="{1E8F991B-7201-4C06-B8F0-2653D3094CC9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58" name="그룹 11">
            <a:extLst>
              <a:ext uri="{FF2B5EF4-FFF2-40B4-BE49-F238E27FC236}">
                <a16:creationId xmlns:a16="http://schemas.microsoft.com/office/drawing/2014/main" id="{A658A694-65BA-4530-8212-46D557AFD90B}"/>
              </a:ext>
            </a:extLst>
          </p:cNvPr>
          <p:cNvGrpSpPr/>
          <p:nvPr/>
        </p:nvGrpSpPr>
        <p:grpSpPr>
          <a:xfrm>
            <a:off x="752882" y="3923431"/>
            <a:ext cx="6091538" cy="1569660"/>
            <a:chOff x="1250115" y="4721039"/>
            <a:chExt cx="4806573" cy="1569660"/>
          </a:xfrm>
        </p:grpSpPr>
        <p:sp>
          <p:nvSpPr>
            <p:cNvPr id="59" name="직사각형 12">
              <a:extLst>
                <a:ext uri="{FF2B5EF4-FFF2-40B4-BE49-F238E27FC236}">
                  <a16:creationId xmlns:a16="http://schemas.microsoft.com/office/drawing/2014/main" id="{DEACDF0B-6FDA-4122-9C45-91CDC0C58F8A}"/>
                </a:ext>
              </a:extLst>
            </p:cNvPr>
            <p:cNvSpPr/>
            <p:nvPr/>
          </p:nvSpPr>
          <p:spPr>
            <a:xfrm flipV="1">
              <a:off x="3120134" y="4721039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60" name="그룹 13">
              <a:extLst>
                <a:ext uri="{FF2B5EF4-FFF2-40B4-BE49-F238E27FC236}">
                  <a16:creationId xmlns:a16="http://schemas.microsoft.com/office/drawing/2014/main" id="{34151F58-79FA-4D23-A30B-4AE9E5038D1B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61" name="직선 연결선 14">
                <a:extLst>
                  <a:ext uri="{FF2B5EF4-FFF2-40B4-BE49-F238E27FC236}">
                    <a16:creationId xmlns:a16="http://schemas.microsoft.com/office/drawing/2014/main" id="{61DD9AA5-DF91-4128-9C06-EC6B82A07D24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62" name="직선 연결선 15">
                <a:extLst>
                  <a:ext uri="{FF2B5EF4-FFF2-40B4-BE49-F238E27FC236}">
                    <a16:creationId xmlns:a16="http://schemas.microsoft.com/office/drawing/2014/main" id="{B8F0CF0D-6B9C-4967-9582-1E7E518EAB92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pic>
        <p:nvPicPr>
          <p:cNvPr id="63" name="그림 21">
            <a:extLst>
              <a:ext uri="{FF2B5EF4-FFF2-40B4-BE49-F238E27FC236}">
                <a16:creationId xmlns:a16="http://schemas.microsoft.com/office/drawing/2014/main" id="{28E30DEC-6CFA-4854-A320-B57FB69934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767155" y="1637608"/>
            <a:ext cx="4398445" cy="4376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직사각형 8">
            <a:extLst>
              <a:ext uri="{FF2B5EF4-FFF2-40B4-BE49-F238E27FC236}">
                <a16:creationId xmlns:a16="http://schemas.microsoft.com/office/drawing/2014/main" id="{519E9D72-C01E-4EEC-B30F-CABA7FBF9203}"/>
              </a:ext>
            </a:extLst>
          </p:cNvPr>
          <p:cNvSpPr/>
          <p:nvPr/>
        </p:nvSpPr>
        <p:spPr>
          <a:xfrm>
            <a:off x="1901722" y="324723"/>
            <a:ext cx="816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쇼핑 </a:t>
            </a:r>
            <a:r>
              <a:rPr lang="ko-KR" altLang="en-US" sz="2800" b="1" spc="-3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중 불이 난다면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83322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63032" y="2666254"/>
            <a:ext cx="633031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백화점 등 대형상가 화재 위험성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4p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화재발생 현황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및 사례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5p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주요 소방시설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8p</a:t>
            </a:r>
            <a:endParaRPr lang="ko-KR" altLang="en-US" sz="2400" b="1" spc="-150" dirty="0">
              <a:solidFill>
                <a:schemeClr val="accent1"/>
              </a:solidFill>
              <a:latin typeface="+mn-ea"/>
            </a:endParaRP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4"/>
              <a:defRPr/>
            </a:pPr>
            <a:r>
              <a:rPr lang="ko-KR" altLang="en-US" sz="2400" b="1" spc="-150" dirty="0">
                <a:solidFill>
                  <a:schemeClr val="accent1"/>
                </a:solidFill>
                <a:latin typeface="+mn-ea"/>
              </a:rPr>
              <a:t>화재 시 대피요령</a:t>
            </a:r>
            <a:r>
              <a:rPr lang="en-US" altLang="ko-KR" sz="2400" b="1" spc="-150" dirty="0">
                <a:solidFill>
                  <a:schemeClr val="accent1"/>
                </a:solidFill>
                <a:latin typeface="+mn-ea"/>
              </a:rPr>
              <a:t>_ 11p</a:t>
            </a:r>
          </a:p>
        </p:txBody>
      </p:sp>
      <p:sp>
        <p:nvSpPr>
          <p:cNvPr id="14" name="직사각형 7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C</a:t>
            </a:r>
            <a:r>
              <a:rPr lang="en-US" altLang="ko-KR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/>
                <a:ea typeface="나눔스퀘어 Bold"/>
              </a:rPr>
              <a:t>ontents</a:t>
            </a:r>
            <a:endParaRPr lang="ko-KR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/>
              <a:ea typeface="나눔스퀘어 Bold"/>
            </a:endParaRPr>
          </a:p>
        </p:txBody>
      </p:sp>
      <p:cxnSp>
        <p:nvCxnSpPr>
          <p:cNvPr id="15" name="직선 연결선 8"/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12" name="그룹 20"/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3" name="그림 2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8" name="그림 2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9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0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D4EA74-A53F-427C-BEA2-234BC30629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0462" y="3724792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직사각형 2">
            <a:extLst>
              <a:ext uri="{FF2B5EF4-FFF2-40B4-BE49-F238E27FC236}">
                <a16:creationId xmlns:a16="http://schemas.microsoft.com/office/drawing/2014/main" id="{5B6B32B1-E18E-43D2-9EC3-7A220ECDE61B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14">
            <a:extLst>
              <a:ext uri="{FF2B5EF4-FFF2-40B4-BE49-F238E27FC236}">
                <a16:creationId xmlns:a16="http://schemas.microsoft.com/office/drawing/2014/main" id="{7A0895D9-15A3-4FEA-9140-49CC83E21F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4" name="그림 15">
            <a:extLst>
              <a:ext uri="{FF2B5EF4-FFF2-40B4-BE49-F238E27FC236}">
                <a16:creationId xmlns:a16="http://schemas.microsoft.com/office/drawing/2014/main" id="{E2A29C7A-3798-4A8C-8066-E362D8314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9E9C718-A88E-4D8A-8345-F3CB61BDE1B2}"/>
              </a:ext>
            </a:extLst>
          </p:cNvPr>
          <p:cNvSpPr txBox="1"/>
          <p:nvPr/>
        </p:nvSpPr>
        <p:spPr>
          <a:xfrm>
            <a:off x="2692180" y="1368533"/>
            <a:ext cx="1930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7</a:t>
            </a:r>
            <a:r>
              <a:rPr lang="ko-KR" altLang="en-US" sz="2000" b="1" dirty="0">
                <a:solidFill>
                  <a:srgbClr val="0070C0"/>
                </a:solidFill>
                <a:latin typeface="맑은 고딕"/>
                <a:ea typeface="맑은 고딕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/>
                <a:ea typeface="맑은 고딕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/>
              <a:ea typeface="맑은 고딕"/>
            </a:endParaRPr>
          </a:p>
        </p:txBody>
      </p:sp>
      <p:sp>
        <p:nvSpPr>
          <p:cNvPr id="21" name="직사각형 5">
            <a:extLst>
              <a:ext uri="{FF2B5EF4-FFF2-40B4-BE49-F238E27FC236}">
                <a16:creationId xmlns:a16="http://schemas.microsoft.com/office/drawing/2014/main" id="{0FA69C73-5B37-41D8-B3CD-185C74935564}"/>
              </a:ext>
            </a:extLst>
          </p:cNvPr>
          <p:cNvSpPr/>
          <p:nvPr/>
        </p:nvSpPr>
        <p:spPr>
          <a:xfrm>
            <a:off x="2728989" y="1649795"/>
            <a:ext cx="5271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/>
            </a:pPr>
            <a:r>
              <a:rPr lang="ko-KR" altLang="en-US" sz="2800" b="1" spc="-150" dirty="0">
                <a:solidFill>
                  <a:schemeClr val="tx1"/>
                </a:solidFill>
                <a:latin typeface="맑은 고딕"/>
                <a:ea typeface="맑은 고딕"/>
              </a:rPr>
              <a:t>쇼핑 중 불이 난다면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16DBF1-4ABB-40B2-84DE-1849218FA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4" name="직사각형 8">
            <a:extLst>
              <a:ext uri="{FF2B5EF4-FFF2-40B4-BE49-F238E27FC236}">
                <a16:creationId xmlns:a16="http://schemas.microsoft.com/office/drawing/2014/main" id="{519E9D72-C01E-4EEC-B30F-CABA7FBF9203}"/>
              </a:ext>
            </a:extLst>
          </p:cNvPr>
          <p:cNvSpPr/>
          <p:nvPr/>
        </p:nvSpPr>
        <p:spPr>
          <a:xfrm>
            <a:off x="3540054" y="262377"/>
            <a:ext cx="816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쇼핑 </a:t>
            </a:r>
            <a:r>
              <a:rPr lang="ko-KR" altLang="en-US" sz="2800" b="1" spc="-30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중 불이 </a:t>
            </a: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난다면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19BDBD-E276-4819-B646-F3D84F4B57BE}"/>
              </a:ext>
            </a:extLst>
          </p:cNvPr>
          <p:cNvSpPr/>
          <p:nvPr/>
        </p:nvSpPr>
        <p:spPr>
          <a:xfrm>
            <a:off x="418217" y="271757"/>
            <a:ext cx="1577638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dirty="0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:a16="http://schemas.microsoft.com/office/drawing/2014/main" id="{6D6B66FD-38BA-4492-8E0C-1F6BCBF7586F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7">
            <a:extLst>
              <a:ext uri="{FF2B5EF4-FFF2-40B4-BE49-F238E27FC236}">
                <a16:creationId xmlns:a16="http://schemas.microsoft.com/office/drawing/2014/main" id="{FF61CF07-4CD1-49F1-A72B-BDEE1F66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2" name="그림 18">
            <a:extLst>
              <a:ext uri="{FF2B5EF4-FFF2-40B4-BE49-F238E27FC236}">
                <a16:creationId xmlns:a16="http://schemas.microsoft.com/office/drawing/2014/main" id="{6193B654-1777-412E-B22F-9D8E667D2AE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6" name="그림 19">
            <a:extLst>
              <a:ext uri="{FF2B5EF4-FFF2-40B4-BE49-F238E27FC236}">
                <a16:creationId xmlns:a16="http://schemas.microsoft.com/office/drawing/2014/main" id="{5B3CD7AC-5DF8-475E-BFE5-2F8DAFE35BC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7" name="그림 20">
            <a:extLst>
              <a:ext uri="{FF2B5EF4-FFF2-40B4-BE49-F238E27FC236}">
                <a16:creationId xmlns:a16="http://schemas.microsoft.com/office/drawing/2014/main" id="{73EBF5D9-E0C6-4CB4-9E95-BED4B834C31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8" name="그림 8">
            <a:extLst>
              <a:ext uri="{FF2B5EF4-FFF2-40B4-BE49-F238E27FC236}">
                <a16:creationId xmlns:a16="http://schemas.microsoft.com/office/drawing/2014/main" id="{CD748E90-32B3-4C35-BD20-EB30DA4D80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1712265" y="591373"/>
            <a:ext cx="6044260" cy="6149975"/>
          </a:xfrm>
          <a:prstGeom prst="rect">
            <a:avLst/>
          </a:prstGeom>
        </p:spPr>
      </p:pic>
      <p:sp>
        <p:nvSpPr>
          <p:cNvPr id="20" name="직사각형 1">
            <a:extLst>
              <a:ext uri="{FF2B5EF4-FFF2-40B4-BE49-F238E27FC236}">
                <a16:creationId xmlns:a16="http://schemas.microsoft.com/office/drawing/2014/main" id="{F983A407-E64A-4984-9255-65B5CFEBBFA8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12">
            <a:extLst>
              <a:ext uri="{FF2B5EF4-FFF2-40B4-BE49-F238E27FC236}">
                <a16:creationId xmlns:a16="http://schemas.microsoft.com/office/drawing/2014/main" id="{DD65053C-C209-4F11-93A8-A8FB4DA474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:a16="http://schemas.microsoft.com/office/drawing/2014/main" id="{6ADEEDD5-6300-47DF-95B9-41D58F0942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A03B55EF-1AA5-4097-B330-54774E6C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3</a:t>
            </a:fld>
            <a:endParaRPr lang="ko-KR" altLang="en-US" dirty="0"/>
          </a:p>
        </p:txBody>
      </p:sp>
      <p:pic>
        <p:nvPicPr>
          <p:cNvPr id="2" name="2020 소방청 취약계층 여성편 07화 (대형 판매시설 화재안전)쇼핑하다가 화재가 발생했다">
            <a:hlinkClick r:id="" action="ppaction://media"/>
            <a:extLst>
              <a:ext uri="{FF2B5EF4-FFF2-40B4-BE49-F238E27FC236}">
                <a16:creationId xmlns:a16="http://schemas.microsoft.com/office/drawing/2014/main" id="{5B5F9157-FA12-43DA-9DD4-B90F61641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12789" y="1684866"/>
            <a:ext cx="5449225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slow">
        <p:pull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22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4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5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6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84630" y="2415087"/>
            <a:ext cx="5989955" cy="41402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0" indent="0" defTabSz="457200" eaLnBrk="1" latinLnBrk="1" hangingPunct="1">
              <a:lnSpc>
                <a:spcPct val="150000"/>
              </a:lnSpc>
              <a:buFontTx/>
              <a:buNone/>
              <a:defRPr/>
            </a:pPr>
            <a:r>
              <a:rPr lang="ko-KR" altLang="en-US" sz="1600" b="1" dirty="0">
                <a:latin typeface="+mn-ea"/>
              </a:rPr>
              <a:t>    불특정 다수인이 쇼핑과 문화생활을 즐기는 복합공간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4484630" y="3067419"/>
            <a:ext cx="5989955" cy="41402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    입출구간 동선을 길게 잡아 대피 소요시간 증가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484630" y="4477533"/>
            <a:ext cx="5989955" cy="41402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    층별 면적별 방화구획을 위한 자동방화셔터 설치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511168" y="3754647"/>
            <a:ext cx="5989955" cy="41402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atinLnBrk="1">
              <a:lnSpc>
                <a:spcPct val="150000"/>
              </a:lnSpc>
              <a:defRPr/>
            </a:pPr>
            <a:r>
              <a:rPr lang="ko-KR" altLang="en-US" sz="1600" b="1" dirty="0">
                <a:latin typeface="+mn-ea"/>
              </a:rPr>
              <a:t>    창이 없고 매장면적이 넓으며 통로가 복잡한 구조</a:t>
            </a:r>
            <a:endParaRPr lang="en-US" altLang="ko-KR" sz="1600" b="1" dirty="0">
              <a:latin typeface="+mn-ea"/>
            </a:endParaRPr>
          </a:p>
        </p:txBody>
      </p:sp>
      <p:sp>
        <p:nvSpPr>
          <p:cNvPr id="41" name="직사각형 1">
            <a:extLst>
              <a:ext uri="{FF2B5EF4-FFF2-40B4-BE49-F238E27FC236}">
                <a16:creationId xmlns:a16="http://schemas.microsoft.com/office/drawing/2014/main" id="{17175AD8-A658-43B8-AB53-D155C34503F4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12">
            <a:extLst>
              <a:ext uri="{FF2B5EF4-FFF2-40B4-BE49-F238E27FC236}">
                <a16:creationId xmlns:a16="http://schemas.microsoft.com/office/drawing/2014/main" id="{64DBDCE4-E462-4469-B3F5-C60B6EA47F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52" name="그림 15">
            <a:extLst>
              <a:ext uri="{FF2B5EF4-FFF2-40B4-BE49-F238E27FC236}">
                <a16:creationId xmlns:a16="http://schemas.microsoft.com/office/drawing/2014/main" id="{00D19030-F8C6-4D51-ADD8-A80513D7CD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53" name="직사각형 8">
            <a:extLst>
              <a:ext uri="{FF2B5EF4-FFF2-40B4-BE49-F238E27FC236}">
                <a16:creationId xmlns:a16="http://schemas.microsoft.com/office/drawing/2014/main" id="{B4B64B85-5E5E-4790-8DC4-2886D4F30BE0}"/>
              </a:ext>
            </a:extLst>
          </p:cNvPr>
          <p:cNvSpPr/>
          <p:nvPr/>
        </p:nvSpPr>
        <p:spPr>
          <a:xfrm>
            <a:off x="951320" y="309107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백화점 등 대형상가 화재 위험성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A60080-E67A-4E86-96AF-782272FB05B2}"/>
              </a:ext>
            </a:extLst>
          </p:cNvPr>
          <p:cNvSpPr/>
          <p:nvPr/>
        </p:nvSpPr>
        <p:spPr>
          <a:xfrm>
            <a:off x="418216" y="32147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1</a:t>
            </a:r>
            <a:endParaRPr lang="ko-KR" altLang="en-US" sz="2600" b="1">
              <a:latin typeface="+mj-ea"/>
              <a:ea typeface="+mj-ea"/>
            </a:endParaRPr>
          </a:p>
        </p:txBody>
      </p:sp>
      <p:sp>
        <p:nvSpPr>
          <p:cNvPr id="57" name="Slide Number Placeholder 1">
            <a:extLst>
              <a:ext uri="{FF2B5EF4-FFF2-40B4-BE49-F238E27FC236}">
                <a16:creationId xmlns:a16="http://schemas.microsoft.com/office/drawing/2014/main" id="{CF9B29AF-EA3C-489F-8C37-45804D57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40" name="다이아몬드 27">
            <a:extLst>
              <a:ext uri="{FF2B5EF4-FFF2-40B4-BE49-F238E27FC236}">
                <a16:creationId xmlns:a16="http://schemas.microsoft.com/office/drawing/2014/main" id="{5FCE429E-4487-463E-B62D-322675A90630}"/>
              </a:ext>
            </a:extLst>
          </p:cNvPr>
          <p:cNvSpPr/>
          <p:nvPr/>
        </p:nvSpPr>
        <p:spPr>
          <a:xfrm>
            <a:off x="4614371" y="2571554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다이아몬드 27">
            <a:extLst>
              <a:ext uri="{FF2B5EF4-FFF2-40B4-BE49-F238E27FC236}">
                <a16:creationId xmlns:a16="http://schemas.microsoft.com/office/drawing/2014/main" id="{3AFF4B88-52BA-41AD-85F7-EDEA00FBB630}"/>
              </a:ext>
            </a:extLst>
          </p:cNvPr>
          <p:cNvSpPr/>
          <p:nvPr/>
        </p:nvSpPr>
        <p:spPr>
          <a:xfrm>
            <a:off x="4615062" y="3195042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다이아몬드 27">
            <a:extLst>
              <a:ext uri="{FF2B5EF4-FFF2-40B4-BE49-F238E27FC236}">
                <a16:creationId xmlns:a16="http://schemas.microsoft.com/office/drawing/2014/main" id="{645F21AD-C13A-4452-B5F3-69732D6C9682}"/>
              </a:ext>
            </a:extLst>
          </p:cNvPr>
          <p:cNvSpPr/>
          <p:nvPr/>
        </p:nvSpPr>
        <p:spPr>
          <a:xfrm>
            <a:off x="4614370" y="3889647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다이아몬드 27">
            <a:extLst>
              <a:ext uri="{FF2B5EF4-FFF2-40B4-BE49-F238E27FC236}">
                <a16:creationId xmlns:a16="http://schemas.microsoft.com/office/drawing/2014/main" id="{6AA9FD4F-73AB-4236-AE74-FE973C948CEE}"/>
              </a:ext>
            </a:extLst>
          </p:cNvPr>
          <p:cNvSpPr/>
          <p:nvPr/>
        </p:nvSpPr>
        <p:spPr>
          <a:xfrm>
            <a:off x="4614369" y="4647727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710A4-CFFC-4A96-AFF3-448073361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341" y="2123260"/>
            <a:ext cx="3624226" cy="3190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2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2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7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9753" y="2014780"/>
            <a:ext cx="1107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dirty="0">
                <a:solidFill>
                  <a:schemeClr val="accent2">
                    <a:lumMod val="90000"/>
                  </a:schemeClr>
                </a:solidFill>
              </a:rPr>
              <a:t>총</a:t>
            </a:r>
            <a:r>
              <a:rPr lang="en-US" altLang="ko-KR" dirty="0">
                <a:solidFill>
                  <a:schemeClr val="accent2">
                    <a:lumMod val="90000"/>
                  </a:schemeClr>
                </a:solidFill>
              </a:rPr>
              <a:t>995</a:t>
            </a:r>
            <a:r>
              <a:rPr lang="ko-KR" altLang="en-US" dirty="0">
                <a:solidFill>
                  <a:schemeClr val="accent2">
                    <a:lumMod val="90000"/>
                  </a:schemeClr>
                </a:solidFill>
              </a:rPr>
              <a:t>건</a:t>
            </a:r>
          </a:p>
        </p:txBody>
      </p:sp>
      <p:sp>
        <p:nvSpPr>
          <p:cNvPr id="13" name="직사각형 1">
            <a:extLst>
              <a:ext uri="{FF2B5EF4-FFF2-40B4-BE49-F238E27FC236}">
                <a16:creationId xmlns:a16="http://schemas.microsoft.com/office/drawing/2014/main" id="{3838E997-61A8-4110-8E8D-F01FD22B71B1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2">
            <a:extLst>
              <a:ext uri="{FF2B5EF4-FFF2-40B4-BE49-F238E27FC236}">
                <a16:creationId xmlns:a16="http://schemas.microsoft.com/office/drawing/2014/main" id="{DB14A4B3-FBF0-4482-ADBC-EB206415E6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5" name="그림 15">
            <a:extLst>
              <a:ext uri="{FF2B5EF4-FFF2-40B4-BE49-F238E27FC236}">
                <a16:creationId xmlns:a16="http://schemas.microsoft.com/office/drawing/2014/main" id="{560551E6-EDA4-40FB-B19A-3E456DBCFA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16" name="직사각형 8">
            <a:extLst>
              <a:ext uri="{FF2B5EF4-FFF2-40B4-BE49-F238E27FC236}">
                <a16:creationId xmlns:a16="http://schemas.microsoft.com/office/drawing/2014/main" id="{E3F7B483-60A2-46AE-9BB6-32D970737033}"/>
              </a:ext>
            </a:extLst>
          </p:cNvPr>
          <p:cNvSpPr/>
          <p:nvPr/>
        </p:nvSpPr>
        <p:spPr>
          <a:xfrm>
            <a:off x="948155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화재발생현황 및 사례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8DBA76-2FC7-4779-84FE-A7B0C62E6371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2</a:t>
            </a:r>
          </a:p>
        </p:txBody>
      </p:sp>
      <p:graphicFrame>
        <p:nvGraphicFramePr>
          <p:cNvPr id="18" name="차트 2">
            <a:extLst>
              <a:ext uri="{FF2B5EF4-FFF2-40B4-BE49-F238E27FC236}">
                <a16:creationId xmlns:a16="http://schemas.microsoft.com/office/drawing/2014/main" id="{722C7460-A53A-40B3-BBD4-B5586DC984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281491"/>
              </p:ext>
            </p:extLst>
          </p:nvPr>
        </p:nvGraphicFramePr>
        <p:xfrm>
          <a:off x="1282750" y="2013554"/>
          <a:ext cx="7120312" cy="417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55DF1227-E662-4EFA-91B6-E70AA83CAC23}"/>
              </a:ext>
            </a:extLst>
          </p:cNvPr>
          <p:cNvSpPr/>
          <p:nvPr/>
        </p:nvSpPr>
        <p:spPr>
          <a:xfrm>
            <a:off x="2888921" y="1461628"/>
            <a:ext cx="3883669" cy="439698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E983F-EBC2-4B0E-A3E5-84516B9EAA14}"/>
              </a:ext>
            </a:extLst>
          </p:cNvPr>
          <p:cNvSpPr txBox="1"/>
          <p:nvPr/>
        </p:nvSpPr>
        <p:spPr>
          <a:xfrm>
            <a:off x="3261102" y="1499983"/>
            <a:ext cx="4190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판매시설 화재건수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(2019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년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26AE8577-8F18-4E3D-BACA-69703933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5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CCF3E08-07E5-4AF3-970F-D92E67405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2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2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7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1103685" y="1487921"/>
            <a:ext cx="7703686" cy="4301590"/>
          </a:xfrm>
          <a:prstGeom prst="rect">
            <a:avLst/>
          </a:prstGeom>
          <a:ln w="88900" cap="sq">
            <a:noFill/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그룹 29"/>
          <p:cNvGrpSpPr/>
          <p:nvPr/>
        </p:nvGrpSpPr>
        <p:grpSpPr>
          <a:xfrm>
            <a:off x="1267434" y="2490188"/>
            <a:ext cx="3208133" cy="432047"/>
            <a:chOff x="1054068" y="3068961"/>
            <a:chExt cx="3208133" cy="432047"/>
          </a:xfrm>
        </p:grpSpPr>
        <p:grpSp>
          <p:nvGrpSpPr>
            <p:cNvPr id="31" name="그룹 30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34" name="TextBox 18"/>
              <p:cNvSpPr txBox="1"/>
              <p:nvPr/>
            </p:nvSpPr>
            <p:spPr>
              <a:xfrm>
                <a:off x="1168774" y="3084639"/>
                <a:ext cx="89159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b="1" dirty="0">
                    <a:latin typeface="+mj-ea"/>
                    <a:ea typeface="+mj-ea"/>
                  </a:rPr>
                  <a:t>일   시</a:t>
                </a:r>
                <a:endParaRPr lang="en-US" altLang="ko-KR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2" name="TextBox 16"/>
            <p:cNvSpPr txBox="1"/>
            <p:nvPr/>
          </p:nvSpPr>
          <p:spPr>
            <a:xfrm>
              <a:off x="2267744" y="3084639"/>
              <a:ext cx="19944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altLang="ko-KR" b="1">
                  <a:latin typeface="+mj-ea"/>
                  <a:ea typeface="+mj-ea"/>
                </a:rPr>
                <a:t>2013.2.20</a:t>
              </a:r>
              <a:r>
                <a:rPr lang="ko-KR" altLang="en-US" b="1">
                  <a:latin typeface="+mj-ea"/>
                  <a:ea typeface="+mj-ea"/>
                </a:rPr>
                <a:t> </a:t>
              </a:r>
              <a:r>
                <a:rPr lang="en-US" altLang="ko-KR" b="1">
                  <a:latin typeface="+mj-ea"/>
                  <a:ea typeface="+mj-ea"/>
                </a:rPr>
                <a:t>18:31</a:t>
              </a:r>
              <a:r>
                <a:rPr lang="ko-KR" altLang="en-US" b="1">
                  <a:latin typeface="+mj-ea"/>
                  <a:ea typeface="+mj-ea"/>
                </a:rPr>
                <a:t> 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1267434" y="3005684"/>
            <a:ext cx="3195309" cy="432047"/>
            <a:chOff x="1054068" y="3068961"/>
            <a:chExt cx="3195309" cy="432047"/>
          </a:xfrm>
        </p:grpSpPr>
        <p:grpSp>
          <p:nvGrpSpPr>
            <p:cNvPr id="36" name="그룹 35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41" name="TextBox 18"/>
              <p:cNvSpPr txBox="1"/>
              <p:nvPr/>
            </p:nvSpPr>
            <p:spPr>
              <a:xfrm>
                <a:off x="1175988" y="3084639"/>
                <a:ext cx="87716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b="1">
                    <a:latin typeface="+mj-ea"/>
                    <a:ea typeface="+mj-ea"/>
                  </a:rPr>
                  <a:t>대상물</a:t>
                </a:r>
                <a:endParaRPr lang="en-US" altLang="ko-KR" b="1">
                  <a:latin typeface="+mj-ea"/>
                  <a:ea typeface="+mj-ea"/>
                </a:endParaRPr>
              </a:p>
            </p:txBody>
          </p:sp>
        </p:grpSp>
        <p:sp>
          <p:nvSpPr>
            <p:cNvPr id="39" name="TextBox 16"/>
            <p:cNvSpPr txBox="1"/>
            <p:nvPr/>
          </p:nvSpPr>
          <p:spPr>
            <a:xfrm>
              <a:off x="2267744" y="3084639"/>
              <a:ext cx="1981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ko-KR" altLang="en-US" b="1" dirty="0">
                  <a:latin typeface="+mj-ea"/>
                  <a:ea typeface="+mj-ea"/>
                </a:rPr>
                <a:t>판매시설</a:t>
              </a:r>
              <a:r>
                <a:rPr lang="en-US" altLang="ko-KR" b="1" dirty="0">
                  <a:latin typeface="+mj-ea"/>
                  <a:ea typeface="+mj-ea"/>
                </a:rPr>
                <a:t>, 12/3</a:t>
              </a:r>
              <a:r>
                <a:rPr lang="ko-KR" altLang="en-US" b="1" dirty="0">
                  <a:latin typeface="+mj-ea"/>
                  <a:ea typeface="+mj-ea"/>
                </a:rPr>
                <a:t>층</a:t>
              </a: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1267434" y="3538430"/>
            <a:ext cx="2542886" cy="432047"/>
            <a:chOff x="1054068" y="3068961"/>
            <a:chExt cx="2542886" cy="432047"/>
          </a:xfrm>
        </p:grpSpPr>
        <p:grpSp>
          <p:nvGrpSpPr>
            <p:cNvPr id="43" name="그룹 42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46" name="TextBox 18"/>
              <p:cNvSpPr txBox="1"/>
              <p:nvPr/>
            </p:nvSpPr>
            <p:spPr>
              <a:xfrm>
                <a:off x="1060572" y="3084639"/>
                <a:ext cx="11079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b="1">
                    <a:latin typeface="+mj-ea"/>
                    <a:ea typeface="+mj-ea"/>
                  </a:rPr>
                  <a:t>발화장소</a:t>
                </a:r>
                <a:endParaRPr lang="en-US" altLang="ko-KR" b="1">
                  <a:latin typeface="+mj-ea"/>
                  <a:ea typeface="+mj-ea"/>
                </a:endParaRPr>
              </a:p>
            </p:txBody>
          </p:sp>
        </p:grpSp>
        <p:sp>
          <p:nvSpPr>
            <p:cNvPr id="44" name="TextBox 16"/>
            <p:cNvSpPr txBox="1"/>
            <p:nvPr/>
          </p:nvSpPr>
          <p:spPr>
            <a:xfrm>
              <a:off x="2267744" y="3084639"/>
              <a:ext cx="1329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altLang="ko-KR" b="1">
                  <a:latin typeface="+mj-ea"/>
                  <a:ea typeface="+mj-ea"/>
                </a:rPr>
                <a:t>8</a:t>
              </a:r>
              <a:r>
                <a:rPr lang="ko-KR" altLang="en-US" b="1">
                  <a:latin typeface="+mj-ea"/>
                  <a:ea typeface="+mj-ea"/>
                </a:rPr>
                <a:t>층 테라스</a:t>
              </a: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267434" y="4087305"/>
            <a:ext cx="5686375" cy="432047"/>
            <a:chOff x="1054068" y="3068961"/>
            <a:chExt cx="5686375" cy="432047"/>
          </a:xfrm>
        </p:grpSpPr>
        <p:grpSp>
          <p:nvGrpSpPr>
            <p:cNvPr id="48" name="그룹 47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51" name="TextBox 18"/>
              <p:cNvSpPr txBox="1"/>
              <p:nvPr/>
            </p:nvSpPr>
            <p:spPr>
              <a:xfrm>
                <a:off x="1060572" y="3084639"/>
                <a:ext cx="11079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b="1">
                    <a:latin typeface="+mj-ea"/>
                    <a:ea typeface="+mj-ea"/>
                  </a:rPr>
                  <a:t>피해내역</a:t>
                </a:r>
                <a:endParaRPr lang="en-US" altLang="ko-KR" b="1"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16"/>
            <p:cNvSpPr txBox="1"/>
            <p:nvPr/>
          </p:nvSpPr>
          <p:spPr>
            <a:xfrm>
              <a:off x="2267744" y="3084639"/>
              <a:ext cx="44726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ko-KR" altLang="en-US" b="1">
                  <a:latin typeface="+mj-ea"/>
                  <a:ea typeface="+mj-ea"/>
                </a:rPr>
                <a:t>인명피해</a:t>
              </a:r>
              <a:r>
                <a:rPr lang="en-US" altLang="ko-KR" b="1">
                  <a:latin typeface="+mj-ea"/>
                  <a:ea typeface="+mj-ea"/>
                </a:rPr>
                <a:t>5</a:t>
              </a:r>
              <a:r>
                <a:rPr lang="ko-KR" altLang="en-US" b="1">
                  <a:latin typeface="+mj-ea"/>
                  <a:ea typeface="+mj-ea"/>
                </a:rPr>
                <a:t>명</a:t>
              </a:r>
              <a:r>
                <a:rPr lang="en-US" altLang="ko-KR" b="1">
                  <a:latin typeface="+mj-ea"/>
                  <a:ea typeface="+mj-ea"/>
                </a:rPr>
                <a:t>(</a:t>
              </a:r>
              <a:r>
                <a:rPr lang="ko-KR" altLang="en-US" b="1">
                  <a:latin typeface="+mj-ea"/>
                  <a:ea typeface="+mj-ea"/>
                </a:rPr>
                <a:t>부상</a:t>
              </a:r>
              <a:r>
                <a:rPr lang="en-US" altLang="ko-KR" b="1">
                  <a:latin typeface="+mj-ea"/>
                  <a:ea typeface="+mj-ea"/>
                </a:rPr>
                <a:t>5), </a:t>
              </a:r>
              <a:r>
                <a:rPr lang="ko-KR" altLang="en-US" b="1">
                  <a:latin typeface="+mj-ea"/>
                  <a:ea typeface="+mj-ea"/>
                </a:rPr>
                <a:t>재산피해 약</a:t>
              </a:r>
              <a:r>
                <a:rPr lang="en-US" altLang="ko-KR" b="1">
                  <a:latin typeface="+mj-ea"/>
                  <a:ea typeface="+mj-ea"/>
                </a:rPr>
                <a:t>700</a:t>
              </a:r>
              <a:r>
                <a:rPr lang="ko-KR" altLang="en-US" b="1">
                  <a:latin typeface="+mj-ea"/>
                  <a:ea typeface="+mj-ea"/>
                </a:rPr>
                <a:t>만원</a:t>
              </a: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1267434" y="4609436"/>
            <a:ext cx="7539937" cy="738664"/>
            <a:chOff x="1054068" y="3023954"/>
            <a:chExt cx="7539937" cy="738664"/>
          </a:xfrm>
        </p:grpSpPr>
        <p:grpSp>
          <p:nvGrpSpPr>
            <p:cNvPr id="53" name="그룹 52"/>
            <p:cNvGrpSpPr/>
            <p:nvPr/>
          </p:nvGrpSpPr>
          <p:grpSpPr>
            <a:xfrm>
              <a:off x="1054068" y="3068961"/>
              <a:ext cx="1120122" cy="432047"/>
              <a:chOff x="1054068" y="3068961"/>
              <a:chExt cx="1120122" cy="432047"/>
            </a:xfrm>
          </p:grpSpPr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054068" y="3068961"/>
                <a:ext cx="1120122" cy="432047"/>
              </a:xfrm>
              <a:prstGeom prst="rect">
                <a:avLst/>
              </a:prstGeom>
            </p:spPr>
          </p:pic>
          <p:sp>
            <p:nvSpPr>
              <p:cNvPr id="56" name="TextBox 18"/>
              <p:cNvSpPr txBox="1"/>
              <p:nvPr/>
            </p:nvSpPr>
            <p:spPr>
              <a:xfrm>
                <a:off x="1060572" y="3084639"/>
                <a:ext cx="110799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b="1">
                    <a:latin typeface="+mj-ea"/>
                    <a:ea typeface="+mj-ea"/>
                  </a:rPr>
                  <a:t>발생개요</a:t>
                </a:r>
                <a:endParaRPr lang="en-US" altLang="ko-KR" b="1">
                  <a:latin typeface="+mj-ea"/>
                  <a:ea typeface="+mj-ea"/>
                </a:endParaRPr>
              </a:p>
            </p:txBody>
          </p:sp>
        </p:grpSp>
        <p:sp>
          <p:nvSpPr>
            <p:cNvPr id="54" name="TextBox 16"/>
            <p:cNvSpPr txBox="1"/>
            <p:nvPr/>
          </p:nvSpPr>
          <p:spPr>
            <a:xfrm>
              <a:off x="2258616" y="3023954"/>
              <a:ext cx="633538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아동복 매장이 위치한 백화점 </a:t>
              </a:r>
              <a:r>
                <a:rPr lang="en-US" altLang="ko-KR" sz="1400" b="1" dirty="0">
                  <a:latin typeface="+mj-ea"/>
                  <a:ea typeface="+mj-ea"/>
                </a:rPr>
                <a:t>8</a:t>
              </a:r>
              <a:r>
                <a:rPr lang="ko-KR" altLang="en-US" sz="1400" b="1" dirty="0">
                  <a:latin typeface="+mj-ea"/>
                  <a:ea typeface="+mj-ea"/>
                </a:rPr>
                <a:t>층 테라스에서 원인미상의 화재가 발생</a:t>
              </a:r>
              <a:r>
                <a:rPr lang="en-US" altLang="ko-KR" sz="1400" b="1" dirty="0">
                  <a:latin typeface="+mj-ea"/>
                  <a:ea typeface="+mj-ea"/>
                </a:rPr>
                <a:t>.</a:t>
              </a:r>
              <a:endParaRPr lang="ko-KR" altLang="en-US" sz="1400" b="1" dirty="0">
                <a:latin typeface="+mj-ea"/>
                <a:ea typeface="+mj-ea"/>
              </a:endParaRPr>
            </a:p>
            <a:p>
              <a:pPr lvl="0"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테라스</a:t>
              </a:r>
              <a:r>
                <a:rPr lang="en-US" altLang="ko-KR" sz="1400" b="1" dirty="0">
                  <a:latin typeface="+mj-ea"/>
                  <a:ea typeface="+mj-ea"/>
                </a:rPr>
                <a:t>(</a:t>
              </a:r>
              <a:r>
                <a:rPr lang="ko-KR" altLang="en-US" sz="1400" b="1" dirty="0">
                  <a:latin typeface="+mj-ea"/>
                  <a:ea typeface="+mj-ea"/>
                </a:rPr>
                <a:t>아동의류</a:t>
              </a:r>
              <a:r>
                <a:rPr lang="en-US" altLang="ko-KR" sz="1400" b="1" dirty="0">
                  <a:latin typeface="+mj-ea"/>
                  <a:ea typeface="+mj-ea"/>
                </a:rPr>
                <a:t>, </a:t>
              </a:r>
              <a:r>
                <a:rPr lang="ko-KR" altLang="en-US" sz="1400" b="1" dirty="0">
                  <a:latin typeface="+mj-ea"/>
                  <a:ea typeface="+mj-ea"/>
                </a:rPr>
                <a:t>신발류 등 보관창고로 사용</a:t>
              </a:r>
              <a:r>
                <a:rPr lang="en-US" altLang="ko-KR" sz="1400" b="1" dirty="0">
                  <a:latin typeface="+mj-ea"/>
                  <a:ea typeface="+mj-ea"/>
                </a:rPr>
                <a:t>)</a:t>
              </a:r>
              <a:r>
                <a:rPr lang="ko-KR" altLang="en-US" sz="1400" b="1" dirty="0">
                  <a:latin typeface="+mj-ea"/>
                  <a:ea typeface="+mj-ea"/>
                </a:rPr>
                <a:t>의 가연성 물질이 많은 화염과</a:t>
              </a:r>
              <a:r>
                <a:rPr lang="en-US" altLang="ko-KR" sz="1400" b="1" dirty="0">
                  <a:latin typeface="+mj-ea"/>
                  <a:ea typeface="+mj-ea"/>
                </a:rPr>
                <a:t> </a:t>
              </a:r>
            </a:p>
            <a:p>
              <a:pPr lvl="0"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연기</a:t>
              </a:r>
              <a:r>
                <a:rPr lang="en-US" altLang="ko-KR" sz="1400" b="1" dirty="0">
                  <a:latin typeface="+mj-ea"/>
                  <a:ea typeface="+mj-ea"/>
                </a:rPr>
                <a:t>(</a:t>
              </a:r>
              <a:r>
                <a:rPr lang="ko-KR" altLang="en-US" sz="1400" b="1" dirty="0">
                  <a:latin typeface="+mj-ea"/>
                  <a:ea typeface="+mj-ea"/>
                </a:rPr>
                <a:t>유독가스</a:t>
              </a:r>
              <a:r>
                <a:rPr lang="en-US" altLang="ko-KR" sz="1400" b="1" dirty="0">
                  <a:latin typeface="+mj-ea"/>
                  <a:ea typeface="+mj-ea"/>
                </a:rPr>
                <a:t>)</a:t>
              </a:r>
              <a:r>
                <a:rPr lang="ko-KR" altLang="en-US" sz="1400" b="1" dirty="0">
                  <a:latin typeface="+mj-ea"/>
                  <a:ea typeface="+mj-ea"/>
                </a:rPr>
                <a:t>를 발생하며 주변으로 연소확대됨</a:t>
              </a:r>
              <a:r>
                <a:rPr lang="en-US" altLang="ko-KR" sz="1400" b="1" dirty="0">
                  <a:latin typeface="+mj-ea"/>
                  <a:ea typeface="+mj-ea"/>
                </a:rPr>
                <a:t>.</a:t>
              </a:r>
              <a:r>
                <a:rPr lang="ko-KR" altLang="en-US" sz="1400" b="1" dirty="0">
                  <a:latin typeface="+mj-ea"/>
                  <a:ea typeface="+mj-ea"/>
                </a:rPr>
                <a:t> 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917715" y="1732762"/>
            <a:ext cx="4210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00</a:t>
            </a: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백화점 화재</a:t>
            </a: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(</a:t>
            </a:r>
            <a:r>
              <a:rPr lang="ko-KR" altLang="en-US" sz="2400" b="1" dirty="0">
                <a:solidFill>
                  <a:srgbClr val="002060"/>
                </a:solidFill>
                <a:latin typeface="+mj-ea"/>
                <a:ea typeface="+mj-ea"/>
              </a:rPr>
              <a:t>대구시 중구</a:t>
            </a:r>
            <a:r>
              <a:rPr lang="en-US" altLang="ko-KR" sz="2400" b="1" dirty="0">
                <a:solidFill>
                  <a:srgbClr val="002060"/>
                </a:solidFill>
                <a:latin typeface="+mj-ea"/>
                <a:ea typeface="+mj-ea"/>
              </a:rPr>
              <a:t>)</a:t>
            </a:r>
            <a:endParaRPr lang="ko-KR" altLang="en-US" sz="24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60" name="직사각형 1">
            <a:extLst>
              <a:ext uri="{FF2B5EF4-FFF2-40B4-BE49-F238E27FC236}">
                <a16:creationId xmlns:a16="http://schemas.microsoft.com/office/drawing/2014/main" id="{5136BEFA-4B6B-4AB4-AC45-AE0A17B227B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12">
            <a:extLst>
              <a:ext uri="{FF2B5EF4-FFF2-40B4-BE49-F238E27FC236}">
                <a16:creationId xmlns:a16="http://schemas.microsoft.com/office/drawing/2014/main" id="{3D1F8414-CA9C-4AB0-A7C4-C77C380243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62" name="그림 15">
            <a:extLst>
              <a:ext uri="{FF2B5EF4-FFF2-40B4-BE49-F238E27FC236}">
                <a16:creationId xmlns:a16="http://schemas.microsoft.com/office/drawing/2014/main" id="{5919CD04-7095-4515-8134-97ECD13808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63" name="직사각형 8">
            <a:extLst>
              <a:ext uri="{FF2B5EF4-FFF2-40B4-BE49-F238E27FC236}">
                <a16:creationId xmlns:a16="http://schemas.microsoft.com/office/drawing/2014/main" id="{D806F757-45D2-43C7-9D5B-8ACBFDE05003}"/>
              </a:ext>
            </a:extLst>
          </p:cNvPr>
          <p:cNvSpPr/>
          <p:nvPr/>
        </p:nvSpPr>
        <p:spPr>
          <a:xfrm>
            <a:off x="948155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화재발생현황 및 사례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86AF792-2F4C-4675-8EA0-9D66FC2CEDCA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2</a:t>
            </a:r>
          </a:p>
        </p:txBody>
      </p:sp>
      <p:sp>
        <p:nvSpPr>
          <p:cNvPr id="66" name="Slide Number Placeholder 1">
            <a:extLst>
              <a:ext uri="{FF2B5EF4-FFF2-40B4-BE49-F238E27FC236}">
                <a16:creationId xmlns:a16="http://schemas.microsoft.com/office/drawing/2014/main" id="{C5987DD6-FBA8-486C-B11E-9C2907D92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6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18413AE-140A-4B0E-BFBD-99B3E5D99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grpSp>
        <p:nvGrpSpPr>
          <p:cNvPr id="2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1" name="그림 18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2" name="그림 19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37" name="그림 18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3596" y="1091134"/>
            <a:ext cx="3590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/>
              <a:buChar char="ü"/>
              <a:defRPr/>
            </a:pPr>
            <a:endParaRPr lang="ko-KR" altLang="en-US" sz="2400" b="1">
              <a:latin typeface="+mj-ea"/>
              <a:ea typeface="+mj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6412" y="2394759"/>
            <a:ext cx="6738896" cy="82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43350" lvl="8" indent="-285750">
              <a:buFont typeface="Arial"/>
              <a:buChar char="•"/>
              <a:defRPr/>
            </a:pPr>
            <a:endParaRPr lang="ko-KR" altLang="en-US" sz="1400">
              <a:latin typeface="휴먼모음T"/>
              <a:ea typeface="휴먼모음T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altLang="ko-KR" sz="800">
              <a:latin typeface="휴먼모음T"/>
              <a:ea typeface="휴먼모음T"/>
            </a:endParaRPr>
          </a:p>
          <a:p>
            <a:pPr marL="3943350" lvl="8" indent="-285750">
              <a:buFont typeface="Arial"/>
              <a:buChar char="•"/>
              <a:defRPr/>
            </a:pPr>
            <a:endParaRPr lang="ko-KR" altLang="en-US" sz="1400">
              <a:latin typeface="휴먼모음T"/>
              <a:ea typeface="휴먼모음T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altLang="ko-KR" sz="800">
              <a:latin typeface="휴먼모음T"/>
              <a:ea typeface="휴먼모음T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altLang="ko-KR" sz="400">
              <a:latin typeface="휴먼모음T"/>
              <a:ea typeface="휴먼모음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74912" y="3214846"/>
            <a:ext cx="4949825" cy="45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ko-KR" altLang="en-US" sz="2400">
              <a:latin typeface="휴먼엑스포"/>
              <a:ea typeface="휴먼엑스포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80651" y="1542555"/>
            <a:ext cx="8194704" cy="4192082"/>
            <a:chOff x="776024" y="1552799"/>
            <a:chExt cx="7632521" cy="3927877"/>
          </a:xfrm>
        </p:grpSpPr>
        <p:pic>
          <p:nvPicPr>
            <p:cNvPr id="46" name="그림 24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776024" y="1552799"/>
              <a:ext cx="7052200" cy="3927877"/>
            </a:xfrm>
            <a:prstGeom prst="rect">
              <a:avLst/>
            </a:prstGeom>
            <a:ln w="88900" cap="sq">
              <a:noFill/>
              <a:miter/>
            </a:ln>
            <a:effectLst>
              <a:outerShdw blurRad="127000" dist="127000" dir="27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1157872" y="1813023"/>
              <a:ext cx="6341013" cy="432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2400" b="1" dirty="0">
                  <a:solidFill>
                    <a:srgbClr val="002060"/>
                  </a:solidFill>
                  <a:latin typeface="+mj-ea"/>
                  <a:ea typeface="+mj-ea"/>
                </a:rPr>
                <a:t>화재현장 상황 및 다수인명피해 발생 원인</a:t>
              </a:r>
            </a:p>
          </p:txBody>
        </p:sp>
        <p:sp>
          <p:nvSpPr>
            <p:cNvPr id="53" name="TextBox 1"/>
            <p:cNvSpPr txBox="1"/>
            <p:nvPr/>
          </p:nvSpPr>
          <p:spPr>
            <a:xfrm>
              <a:off x="1849413" y="2544426"/>
              <a:ext cx="6559132" cy="2537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발화 당시 영업시간으로 백화점 내에 많은 이용객이 재실</a:t>
              </a:r>
            </a:p>
            <a:p>
              <a:pPr marL="285750" indent="-285750" algn="ctr">
                <a:buFont typeface="Arial"/>
                <a:buChar char="•"/>
                <a:defRPr/>
              </a:pPr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400" b="1" dirty="0"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테라스는 제품 보관 창고 이외에 직원들의 휴게 공간으로 사용</a:t>
              </a: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400" b="1" dirty="0"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보관된 제품들이 대부분 석유 화학 제품으로 빠른 연소 및 다량의 농연 발생</a:t>
              </a: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400" b="1" dirty="0"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비상계단이 있는 대피로에 선반 설치 및 물품 적재로 피난 장애</a:t>
              </a: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400" b="1" dirty="0"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신속한 대피방송 및 직원들의 초기 진압</a:t>
              </a:r>
              <a:r>
                <a:rPr lang="en-US" altLang="ko-KR" sz="1400" b="1" dirty="0">
                  <a:latin typeface="+mj-ea"/>
                  <a:ea typeface="+mj-ea"/>
                </a:rPr>
                <a:t>, </a:t>
              </a:r>
              <a:r>
                <a:rPr lang="ko-KR" altLang="en-US" sz="1400" b="1" dirty="0">
                  <a:latin typeface="+mj-ea"/>
                  <a:ea typeface="+mj-ea"/>
                </a:rPr>
                <a:t>대피유도 등 미흡</a:t>
              </a:r>
            </a:p>
            <a:p>
              <a:pPr>
                <a:defRPr/>
              </a:pPr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400" b="1" dirty="0"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화재 층 상층에는 어린이 놀이터가 있어 많은 인명피해 우려</a:t>
              </a: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buFont typeface="Arial"/>
                <a:buChar char="•"/>
                <a:defRPr/>
              </a:pPr>
              <a:endParaRPr lang="en-US" altLang="ko-KR" sz="400" b="1" dirty="0">
                <a:latin typeface="+mj-ea"/>
                <a:ea typeface="+mj-ea"/>
              </a:endParaRPr>
            </a:p>
            <a:p>
              <a:pPr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외부에 설치된 공조기 흡입구로 연기가 </a:t>
              </a:r>
              <a:r>
                <a:rPr lang="en-US" altLang="ko-KR" sz="1400" b="1" dirty="0">
                  <a:latin typeface="+mj-ea"/>
                  <a:ea typeface="+mj-ea"/>
                </a:rPr>
                <a:t>6,7</a:t>
              </a:r>
              <a:r>
                <a:rPr lang="ko-KR" altLang="en-US" sz="1400" b="1" dirty="0">
                  <a:latin typeface="+mj-ea"/>
                  <a:ea typeface="+mj-ea"/>
                </a:rPr>
                <a:t>층 매장으로 유입</a:t>
              </a:r>
              <a:endParaRPr lang="en-US" altLang="ko-KR" sz="1400" b="1" dirty="0">
                <a:latin typeface="+mj-ea"/>
                <a:ea typeface="+mj-ea"/>
              </a:endParaRPr>
            </a:p>
          </p:txBody>
        </p:sp>
      </p:grpSp>
      <p:sp>
        <p:nvSpPr>
          <p:cNvPr id="18" name="직사각형 1">
            <a:extLst>
              <a:ext uri="{FF2B5EF4-FFF2-40B4-BE49-F238E27FC236}">
                <a16:creationId xmlns:a16="http://schemas.microsoft.com/office/drawing/2014/main" id="{BC635154-9D6B-4949-BF19-04DDB81DB438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2">
            <a:extLst>
              <a:ext uri="{FF2B5EF4-FFF2-40B4-BE49-F238E27FC236}">
                <a16:creationId xmlns:a16="http://schemas.microsoft.com/office/drawing/2014/main" id="{796228E4-1D88-4DA4-8FAF-AD521DA524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3" name="그림 15">
            <a:extLst>
              <a:ext uri="{FF2B5EF4-FFF2-40B4-BE49-F238E27FC236}">
                <a16:creationId xmlns:a16="http://schemas.microsoft.com/office/drawing/2014/main" id="{733C5B53-8608-4967-B575-D3FF09C88F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1" name="직사각형 8">
            <a:extLst>
              <a:ext uri="{FF2B5EF4-FFF2-40B4-BE49-F238E27FC236}">
                <a16:creationId xmlns:a16="http://schemas.microsoft.com/office/drawing/2014/main" id="{904A54AE-5570-4F6E-ACA2-9210E30E27D3}"/>
              </a:ext>
            </a:extLst>
          </p:cNvPr>
          <p:cNvSpPr/>
          <p:nvPr/>
        </p:nvSpPr>
        <p:spPr>
          <a:xfrm>
            <a:off x="948155" y="305813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화재발생현황 및 사례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445748-79A5-454F-8B36-26F68C804DA4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2</a:t>
            </a:r>
          </a:p>
        </p:txBody>
      </p:sp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EB129DB7-3045-459D-B50B-38EEAB1E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24" name="다이아몬드 27">
            <a:extLst>
              <a:ext uri="{FF2B5EF4-FFF2-40B4-BE49-F238E27FC236}">
                <a16:creationId xmlns:a16="http://schemas.microsoft.com/office/drawing/2014/main" id="{4850CB74-1603-42CF-A28B-9BF17B8FC22C}"/>
              </a:ext>
            </a:extLst>
          </p:cNvPr>
          <p:cNvSpPr/>
          <p:nvPr/>
        </p:nvSpPr>
        <p:spPr>
          <a:xfrm>
            <a:off x="2065231" y="2670589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다이아몬드 27">
            <a:extLst>
              <a:ext uri="{FF2B5EF4-FFF2-40B4-BE49-F238E27FC236}">
                <a16:creationId xmlns:a16="http://schemas.microsoft.com/office/drawing/2014/main" id="{DB89AEDF-6467-4AD5-8E92-289164A20E61}"/>
              </a:ext>
            </a:extLst>
          </p:cNvPr>
          <p:cNvSpPr/>
          <p:nvPr/>
        </p:nvSpPr>
        <p:spPr>
          <a:xfrm>
            <a:off x="2065230" y="3050222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다이아몬드 27">
            <a:extLst>
              <a:ext uri="{FF2B5EF4-FFF2-40B4-BE49-F238E27FC236}">
                <a16:creationId xmlns:a16="http://schemas.microsoft.com/office/drawing/2014/main" id="{2DB0195F-AD7B-4829-84A8-A93ED65CA789}"/>
              </a:ext>
            </a:extLst>
          </p:cNvPr>
          <p:cNvSpPr/>
          <p:nvPr/>
        </p:nvSpPr>
        <p:spPr>
          <a:xfrm>
            <a:off x="2063005" y="3449469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다이아몬드 27">
            <a:extLst>
              <a:ext uri="{FF2B5EF4-FFF2-40B4-BE49-F238E27FC236}">
                <a16:creationId xmlns:a16="http://schemas.microsoft.com/office/drawing/2014/main" id="{B5A416FF-060D-4F94-A805-5A9408DBDB55}"/>
              </a:ext>
            </a:extLst>
          </p:cNvPr>
          <p:cNvSpPr/>
          <p:nvPr/>
        </p:nvSpPr>
        <p:spPr>
          <a:xfrm>
            <a:off x="2063004" y="3846264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다이아몬드 27">
            <a:extLst>
              <a:ext uri="{FF2B5EF4-FFF2-40B4-BE49-F238E27FC236}">
                <a16:creationId xmlns:a16="http://schemas.microsoft.com/office/drawing/2014/main" id="{ECCCDEFD-7FAB-4B68-841F-ADCEF544BB40}"/>
              </a:ext>
            </a:extLst>
          </p:cNvPr>
          <p:cNvSpPr/>
          <p:nvPr/>
        </p:nvSpPr>
        <p:spPr>
          <a:xfrm>
            <a:off x="2065230" y="4243059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다이아몬드 27">
            <a:extLst>
              <a:ext uri="{FF2B5EF4-FFF2-40B4-BE49-F238E27FC236}">
                <a16:creationId xmlns:a16="http://schemas.microsoft.com/office/drawing/2014/main" id="{B102DE9D-B221-4EA0-82E6-17826B3CB043}"/>
              </a:ext>
            </a:extLst>
          </p:cNvPr>
          <p:cNvSpPr/>
          <p:nvPr/>
        </p:nvSpPr>
        <p:spPr>
          <a:xfrm>
            <a:off x="2063003" y="4639854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9" name="다이아몬드 27">
            <a:extLst>
              <a:ext uri="{FF2B5EF4-FFF2-40B4-BE49-F238E27FC236}">
                <a16:creationId xmlns:a16="http://schemas.microsoft.com/office/drawing/2014/main" id="{B1D7C86C-1BA2-493A-A6F1-8260F1BB1A47}"/>
              </a:ext>
            </a:extLst>
          </p:cNvPr>
          <p:cNvSpPr/>
          <p:nvPr/>
        </p:nvSpPr>
        <p:spPr>
          <a:xfrm>
            <a:off x="2065230" y="5034197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C28C66-A83F-4AAB-B497-508824A16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081079" y="2977721"/>
            <a:ext cx="3960283" cy="258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91531" y="2984435"/>
            <a:ext cx="3827041" cy="259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32"/>
          <p:cNvSpPr txBox="1"/>
          <p:nvPr/>
        </p:nvSpPr>
        <p:spPr>
          <a:xfrm>
            <a:off x="3041852" y="1510919"/>
            <a:ext cx="3724235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b="1" dirty="0">
                <a:solidFill>
                  <a:schemeClr val="bg1"/>
                </a:solidFill>
                <a:latin typeface="+mn-ea"/>
              </a:rPr>
              <a:t>자동화재탐지 설비란</a:t>
            </a: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?</a:t>
            </a:r>
          </a:p>
        </p:txBody>
      </p:sp>
      <p:sp>
        <p:nvSpPr>
          <p:cNvPr id="40" name="TextBox 33"/>
          <p:cNvSpPr txBox="1"/>
          <p:nvPr/>
        </p:nvSpPr>
        <p:spPr>
          <a:xfrm>
            <a:off x="1604218" y="2013517"/>
            <a:ext cx="7548240" cy="789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latin typeface="+mj-ea"/>
                <a:ea typeface="+mj-ea"/>
              </a:rPr>
              <a:t>화재 발생 사실을 알려 초기 화재 진압 및 피난을 돕기 위한 설비</a:t>
            </a:r>
            <a:r>
              <a:rPr lang="en-US" altLang="ko-KR" b="1" dirty="0">
                <a:latin typeface="+mj-ea"/>
                <a:ea typeface="+mj-ea"/>
              </a:rPr>
              <a:t/>
            </a:r>
            <a:br>
              <a:rPr lang="en-US" altLang="ko-KR" b="1" dirty="0">
                <a:latin typeface="+mj-ea"/>
                <a:ea typeface="+mj-ea"/>
              </a:rPr>
            </a:br>
            <a:r>
              <a:rPr lang="en-US" altLang="ko-KR" sz="1400" b="1" dirty="0">
                <a:latin typeface="+mj-ea"/>
                <a:ea typeface="+mj-ea"/>
              </a:rPr>
              <a:t>(</a:t>
            </a:r>
            <a:r>
              <a:rPr lang="ko-KR" altLang="en-US" sz="1400" b="1" dirty="0">
                <a:latin typeface="+mj-ea"/>
                <a:ea typeface="+mj-ea"/>
              </a:rPr>
              <a:t>수신기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주경종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시각경보기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위치표시등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지구경종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발신기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화재감지기로 구성</a:t>
            </a:r>
            <a:r>
              <a:rPr lang="en-US" altLang="ko-KR" sz="1400" b="1" dirty="0">
                <a:latin typeface="+mj-ea"/>
                <a:ea typeface="+mj-ea"/>
              </a:rPr>
              <a:t>)</a:t>
            </a:r>
            <a:endParaRPr lang="ko-KR" altLang="en-US" sz="1400" b="1" dirty="0">
              <a:latin typeface="+mj-ea"/>
              <a:ea typeface="+mj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000249" y="5715745"/>
            <a:ext cx="2766219" cy="959305"/>
            <a:chOff x="7000249" y="5715745"/>
            <a:chExt cx="2766219" cy="959305"/>
          </a:xfrm>
        </p:grpSpPr>
        <p:grpSp>
          <p:nvGrpSpPr>
            <p:cNvPr id="11" name="그룹 6"/>
            <p:cNvGrpSpPr/>
            <p:nvPr/>
          </p:nvGrpSpPr>
          <p:grpSpPr>
            <a:xfrm>
              <a:off x="8460214" y="5850911"/>
              <a:ext cx="1306254" cy="824139"/>
              <a:chOff x="8393445" y="5914482"/>
              <a:chExt cx="1306254" cy="824139"/>
            </a:xfrm>
          </p:grpSpPr>
          <p:pic>
            <p:nvPicPr>
              <p:cNvPr id="14" name="그림 18"/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393445" y="5914482"/>
                <a:ext cx="581148" cy="81919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5" name="그림 19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158240" y="5914482"/>
                <a:ext cx="541459" cy="824139"/>
              </a:xfrm>
              <a:prstGeom prst="rect">
                <a:avLst/>
              </a:prstGeom>
            </p:spPr>
          </p:pic>
        </p:grpSp>
        <p:pic>
          <p:nvPicPr>
            <p:cNvPr id="12" name="그림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7713067" y="5715745"/>
              <a:ext cx="657689" cy="954356"/>
            </a:xfrm>
            <a:prstGeom prst="rect">
              <a:avLst/>
            </a:prstGeom>
          </p:spPr>
        </p:pic>
        <p:pic>
          <p:nvPicPr>
            <p:cNvPr id="13" name="그림 18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0249" y="5851749"/>
              <a:ext cx="580865" cy="817514"/>
            </a:xfrm>
            <a:prstGeom prst="rect">
              <a:avLst/>
            </a:prstGeom>
          </p:spPr>
        </p:pic>
      </p:grpSp>
      <p:sp>
        <p:nvSpPr>
          <p:cNvPr id="16" name="직사각형 1">
            <a:extLst>
              <a:ext uri="{FF2B5EF4-FFF2-40B4-BE49-F238E27FC236}">
                <a16:creationId xmlns:a16="http://schemas.microsoft.com/office/drawing/2014/main" id="{B40F2707-5F29-4649-BC5E-B072780FD98F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2">
            <a:extLst>
              <a:ext uri="{FF2B5EF4-FFF2-40B4-BE49-F238E27FC236}">
                <a16:creationId xmlns:a16="http://schemas.microsoft.com/office/drawing/2014/main" id="{12FEFCB9-5420-41F5-BF4B-463DA80825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8" name="그림 15">
            <a:extLst>
              <a:ext uri="{FF2B5EF4-FFF2-40B4-BE49-F238E27FC236}">
                <a16:creationId xmlns:a16="http://schemas.microsoft.com/office/drawing/2014/main" id="{A81B71EF-B3C9-4D8D-B540-A034C0B66E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0" name="직사각형 8">
            <a:extLst>
              <a:ext uri="{FF2B5EF4-FFF2-40B4-BE49-F238E27FC236}">
                <a16:creationId xmlns:a16="http://schemas.microsoft.com/office/drawing/2014/main" id="{8806DB6B-EBA1-4BA5-82DE-A65680CF1859}"/>
              </a:ext>
            </a:extLst>
          </p:cNvPr>
          <p:cNvSpPr/>
          <p:nvPr/>
        </p:nvSpPr>
        <p:spPr>
          <a:xfrm>
            <a:off x="915383" y="306291"/>
            <a:ext cx="6886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주요 소방설비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D016E-7D92-4B27-B493-EC784F70F6B1}"/>
              </a:ext>
            </a:extLst>
          </p:cNvPr>
          <p:cNvSpPr/>
          <p:nvPr/>
        </p:nvSpPr>
        <p:spPr>
          <a:xfrm>
            <a:off x="418215" y="328536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 dirty="0">
                <a:latin typeface="+mj-ea"/>
                <a:ea typeface="+mj-ea"/>
              </a:rPr>
              <a:t>3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A759E122-3BC7-4C42-815A-9BF9A221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23" name="다이아몬드 27">
            <a:extLst>
              <a:ext uri="{FF2B5EF4-FFF2-40B4-BE49-F238E27FC236}">
                <a16:creationId xmlns:a16="http://schemas.microsoft.com/office/drawing/2014/main" id="{95C86EBF-1144-4204-9F53-D9E27334EB63}"/>
              </a:ext>
            </a:extLst>
          </p:cNvPr>
          <p:cNvSpPr/>
          <p:nvPr/>
        </p:nvSpPr>
        <p:spPr>
          <a:xfrm>
            <a:off x="1442628" y="2183633"/>
            <a:ext cx="151709" cy="15877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642" y="0"/>
            <a:ext cx="9897192" cy="68754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79551" y="1781731"/>
            <a:ext cx="4132607" cy="3788221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66965" y="2304985"/>
            <a:ext cx="5989373" cy="256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200000"/>
              </a:lnSpc>
              <a:defRPr lang="ko-KR" altLang="en-US"/>
            </a:pPr>
            <a:r>
              <a:rPr lang="ko-KR" altLang="en-US" sz="1600" b="1" dirty="0">
                <a:solidFill>
                  <a:schemeClr val="accent1"/>
                </a:solidFill>
                <a:latin typeface="+mj-ea"/>
                <a:ea typeface="+mj-ea"/>
              </a:rPr>
              <a:t>삐삐삐! 이 소리는 어디서 나는 것일까?</a:t>
            </a:r>
            <a:br>
              <a:rPr lang="ko-KR" altLang="en-US" sz="1600" b="1" dirty="0">
                <a:solidFill>
                  <a:schemeClr val="accent1"/>
                </a:solidFill>
                <a:latin typeface="+mj-ea"/>
                <a:ea typeface="+mj-ea"/>
              </a:rPr>
            </a:br>
            <a:r>
              <a:rPr lang="ko-KR" altLang="en-US" b="1" dirty="0">
                <a:latin typeface="+mj-ea"/>
                <a:ea typeface="+mj-ea"/>
              </a:rPr>
              <a:t>화재경보기는 불이 났음을 알려주는 경보 설비</a:t>
            </a:r>
          </a:p>
          <a:p>
            <a:pPr algn="ctr" latinLnBrk="1">
              <a:lnSpc>
                <a:spcPct val="200000"/>
              </a:lnSpc>
              <a:defRPr lang="ko-KR" altLang="en-US"/>
            </a:pPr>
            <a:r>
              <a:rPr lang="ko-KR" altLang="en-US" b="1" dirty="0">
                <a:latin typeface="+mj-ea"/>
                <a:ea typeface="+mj-ea"/>
              </a:rPr>
              <a:t>경보 설비가 울리면 피난 설비를 따라</a:t>
            </a:r>
          </a:p>
          <a:p>
            <a:pPr algn="ctr" latinLnBrk="1">
              <a:lnSpc>
                <a:spcPct val="200000"/>
              </a:lnSpc>
              <a:defRPr lang="ko-KR" altLang="en-US"/>
            </a:pPr>
            <a:r>
              <a:rPr lang="ko-KR" altLang="en-US" b="1" dirty="0">
                <a:latin typeface="+mj-ea"/>
                <a:ea typeface="+mj-ea"/>
              </a:rPr>
              <a:t>신속히 밖으로 대피</a:t>
            </a:r>
            <a:r>
              <a:rPr lang="en-US" altLang="ko-KR" b="1" dirty="0">
                <a:latin typeface="+mj-ea"/>
                <a:ea typeface="+mj-ea"/>
                <a:cs typeface="맑은 고딕"/>
              </a:rPr>
              <a:t>!</a:t>
            </a:r>
          </a:p>
          <a:p>
            <a:pPr algn="ctr">
              <a:lnSpc>
                <a:spcPct val="150000"/>
              </a:lnSpc>
              <a:defRPr lang="ko-KR" altLang="en-US"/>
            </a:pPr>
            <a:endParaRPr lang="ko-KR" altLang="en-US" sz="1600" b="1" dirty="0">
              <a:latin typeface="+mj-ea"/>
              <a:ea typeface="+mj-ea"/>
              <a:cs typeface="맑은 고딕"/>
            </a:endParaRPr>
          </a:p>
        </p:txBody>
      </p:sp>
      <p:sp>
        <p:nvSpPr>
          <p:cNvPr id="27" name="직사각형 8"/>
          <p:cNvSpPr/>
          <p:nvPr/>
        </p:nvSpPr>
        <p:spPr>
          <a:xfrm>
            <a:off x="1" y="319512"/>
            <a:ext cx="37191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  <a:defRPr lang="ko-KR" altLang="en-US"/>
            </a:pPr>
            <a:r>
              <a:rPr lang="ko-KR" altLang="en-US" sz="26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 주요 소방설비</a:t>
            </a:r>
            <a:r>
              <a:rPr lang="en-US" altLang="ko-KR" sz="26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600" b="1">
                <a:latin typeface="+mj-ea"/>
                <a:ea typeface="+mj-ea"/>
              </a:rPr>
              <a:t>3</a:t>
            </a:r>
          </a:p>
        </p:txBody>
      </p:sp>
      <p:grpSp>
        <p:nvGrpSpPr>
          <p:cNvPr id="20" name="그룹 6"/>
          <p:cNvGrpSpPr/>
          <p:nvPr/>
        </p:nvGrpSpPr>
        <p:grpSpPr>
          <a:xfrm>
            <a:off x="1116983" y="1598377"/>
            <a:ext cx="4806573" cy="1569660"/>
            <a:chOff x="1250115" y="1976447"/>
            <a:chExt cx="4806573" cy="1569660"/>
          </a:xfrm>
        </p:grpSpPr>
        <p:sp>
          <p:nvSpPr>
            <p:cNvPr id="31" name="직사각형 7"/>
            <p:cNvSpPr/>
            <p:nvPr/>
          </p:nvSpPr>
          <p:spPr>
            <a:xfrm>
              <a:off x="3061516" y="197644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2" name="그룹 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3" name="직선 연결선 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4" name="직선 연결선 10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grpSp>
        <p:nvGrpSpPr>
          <p:cNvPr id="24" name="그룹 11"/>
          <p:cNvGrpSpPr/>
          <p:nvPr/>
        </p:nvGrpSpPr>
        <p:grpSpPr>
          <a:xfrm>
            <a:off x="1116983" y="4000292"/>
            <a:ext cx="4806573" cy="1569660"/>
            <a:chOff x="1250115" y="4752285"/>
            <a:chExt cx="4806573" cy="1569660"/>
          </a:xfrm>
        </p:grpSpPr>
        <p:sp>
          <p:nvSpPr>
            <p:cNvPr id="25" name="직사각형 12"/>
            <p:cNvSpPr/>
            <p:nvPr/>
          </p:nvSpPr>
          <p:spPr>
            <a:xfrm flipV="1">
              <a:off x="3061516" y="4752285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9600" b="0" spc="-13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26" name="그룹 13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29" name="직선 연결선 14"/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  <p:cxnSp>
            <p:nvCxnSpPr>
              <p:cNvPr id="30" name="직선 연결선 15"/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>
                <a:scrgbClr r="0" g="0" b="0"/>
              </a:fontRef>
            </p:style>
          </p:cxnSp>
        </p:grpSp>
      </p:grpSp>
      <p:sp>
        <p:nvSpPr>
          <p:cNvPr id="35" name="직사각형 1">
            <a:extLst>
              <a:ext uri="{FF2B5EF4-FFF2-40B4-BE49-F238E27FC236}">
                <a16:creationId xmlns:a16="http://schemas.microsoft.com/office/drawing/2014/main" id="{DD1C764A-B5AE-4997-972E-88DD8D901C6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그림 12">
            <a:extLst>
              <a:ext uri="{FF2B5EF4-FFF2-40B4-BE49-F238E27FC236}">
                <a16:creationId xmlns:a16="http://schemas.microsoft.com/office/drawing/2014/main" id="{02CCCE8C-974E-4DFA-A4EE-FD56F58AFF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1" name="그림 15">
            <a:extLst>
              <a:ext uri="{FF2B5EF4-FFF2-40B4-BE49-F238E27FC236}">
                <a16:creationId xmlns:a16="http://schemas.microsoft.com/office/drawing/2014/main" id="{D0FBECA8-6E7A-4CA6-83CC-1EA004F10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944DFB89-D109-4917-A5CC-F007F1B0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95643" y="64423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40" name="그룹 6"/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43" name="그림 18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44" name="그림 19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45" name="그림 1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46" name="그림 18"/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533</Words>
  <Application>Microsoft Office PowerPoint</Application>
  <PresentationFormat>사용자 지정</PresentationFormat>
  <Paragraphs>136</Paragraphs>
  <Slides>16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6" baseType="lpstr">
      <vt:lpstr>나눔스퀘어 Bold</vt:lpstr>
      <vt:lpstr>맑은 고딕</vt:lpstr>
      <vt:lpstr>휴먼모음T</vt:lpstr>
      <vt:lpstr>휴먼엑스포</vt:lpstr>
      <vt:lpstr>Arial</vt:lpstr>
      <vt:lpstr>Calibri</vt:lpstr>
      <vt:lpstr>Calibri Light</vt:lpstr>
      <vt:lpstr>Stencil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서초방송아카데미</cp:lastModifiedBy>
  <cp:revision>143</cp:revision>
  <dcterms:modified xsi:type="dcterms:W3CDTF">2020-05-04T08:28:18Z</dcterms:modified>
  <cp:version>0906.0100.01</cp:version>
</cp:coreProperties>
</file>