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906000" type="A4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C9D7"/>
    <a:srgbClr val="DC3096"/>
    <a:srgbClr val="CBA1A2"/>
    <a:srgbClr val="E785BF"/>
    <a:srgbClr val="FEECF1"/>
    <a:srgbClr val="FAB4C8"/>
    <a:srgbClr val="F676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26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22E-9E92-4D5B-85E6-08473A2D006C}" type="datetimeFigureOut">
              <a:rPr lang="ko-KR" altLang="en-US" smtClean="0"/>
              <a:t>2023-01-19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0946-A5E4-4CAC-B881-7E02531316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711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22E-9E92-4D5B-85E6-08473A2D006C}" type="datetimeFigureOut">
              <a:rPr lang="ko-KR" altLang="en-US" smtClean="0"/>
              <a:t>2023-01-19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0946-A5E4-4CAC-B881-7E02531316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48549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22E-9E92-4D5B-85E6-08473A2D006C}" type="datetimeFigureOut">
              <a:rPr lang="ko-KR" altLang="en-US" smtClean="0"/>
              <a:t>2023-01-19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0946-A5E4-4CAC-B881-7E02531316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187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22E-9E92-4D5B-85E6-08473A2D006C}" type="datetimeFigureOut">
              <a:rPr lang="ko-KR" altLang="en-US" smtClean="0"/>
              <a:t>2023-01-19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0946-A5E4-4CAC-B881-7E02531316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63671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22E-9E92-4D5B-85E6-08473A2D006C}" type="datetimeFigureOut">
              <a:rPr lang="ko-KR" altLang="en-US" smtClean="0"/>
              <a:t>2023-01-19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0946-A5E4-4CAC-B881-7E02531316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5783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22E-9E92-4D5B-85E6-08473A2D006C}" type="datetimeFigureOut">
              <a:rPr lang="ko-KR" altLang="en-US" smtClean="0"/>
              <a:t>2023-01-19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0946-A5E4-4CAC-B881-7E02531316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40096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22E-9E92-4D5B-85E6-08473A2D006C}" type="datetimeFigureOut">
              <a:rPr lang="ko-KR" altLang="en-US" smtClean="0"/>
              <a:t>2023-01-19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0946-A5E4-4CAC-B881-7E02531316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4335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22E-9E92-4D5B-85E6-08473A2D006C}" type="datetimeFigureOut">
              <a:rPr lang="ko-KR" altLang="en-US" smtClean="0"/>
              <a:t>2023-01-19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0946-A5E4-4CAC-B881-7E02531316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7121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22E-9E92-4D5B-85E6-08473A2D006C}" type="datetimeFigureOut">
              <a:rPr lang="ko-KR" altLang="en-US" smtClean="0"/>
              <a:t>2023-01-19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0946-A5E4-4CAC-B881-7E02531316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243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22E-9E92-4D5B-85E6-08473A2D006C}" type="datetimeFigureOut">
              <a:rPr lang="ko-KR" altLang="en-US" smtClean="0"/>
              <a:t>2023-01-19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0946-A5E4-4CAC-B881-7E02531316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72344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AA222E-9E92-4D5B-85E6-08473A2D006C}" type="datetimeFigureOut">
              <a:rPr lang="ko-KR" altLang="en-US" smtClean="0"/>
              <a:t>2023-01-19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A0946-A5E4-4CAC-B881-7E02531316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6586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A222E-9E92-4D5B-85E6-08473A2D006C}" type="datetimeFigureOut">
              <a:rPr lang="ko-KR" altLang="en-US" smtClean="0"/>
              <a:t>2023-01-19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7A0946-A5E4-4CAC-B881-7E02531316A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9260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77082" y="785232"/>
            <a:ext cx="6030687" cy="817154"/>
          </a:xfrm>
          <a:noFill/>
        </p:spPr>
        <p:txBody>
          <a:bodyPr>
            <a:noAutofit/>
          </a:bodyPr>
          <a:lstStyle/>
          <a:p>
            <a:pPr algn="l"/>
            <a:r>
              <a:rPr lang="ko-KR" altLang="en-US" sz="18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  경주시보건소와 </a:t>
            </a:r>
            <a:r>
              <a:rPr lang="ko-KR" altLang="en-US" sz="1800" dirty="0">
                <a:latin typeface="휴먼엑스포" panose="02030504000101010101" pitchFamily="18" charset="-127"/>
                <a:ea typeface="휴먼엑스포" panose="02030504000101010101" pitchFamily="18" charset="-127"/>
              </a:rPr>
              <a:t>함께하는 </a:t>
            </a:r>
            <a:r>
              <a:rPr lang="en-US" altLang="ko-KR" sz="48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/>
            </a:r>
            <a:br>
              <a:rPr lang="en-US" altLang="ko-KR" sz="48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</a:br>
            <a:r>
              <a:rPr lang="en-US" altLang="ko-KR" sz="2400" b="1" dirty="0">
                <a:solidFill>
                  <a:srgbClr val="F6769B"/>
                </a:solidFill>
                <a:latin typeface="휴먼엑스포" panose="02030504000101010101" pitchFamily="18" charset="-127"/>
                <a:ea typeface="휴먼엑스포" panose="02030504000101010101" pitchFamily="18" charset="-127"/>
              </a:rPr>
              <a:t>『</a:t>
            </a:r>
            <a:r>
              <a:rPr lang="ko-KR" altLang="en-US" sz="2400" b="1" dirty="0">
                <a:solidFill>
                  <a:srgbClr val="F6769B"/>
                </a:solidFill>
                <a:latin typeface="휴먼엑스포" panose="02030504000101010101" pitchFamily="18" charset="-127"/>
                <a:ea typeface="휴먼엑스포" panose="02030504000101010101" pitchFamily="18" charset="-127"/>
              </a:rPr>
              <a:t>다문화가족 이주여성 건강검진 지원사업</a:t>
            </a:r>
            <a:r>
              <a:rPr lang="en-US" altLang="ko-KR" sz="2400" b="1" dirty="0">
                <a:solidFill>
                  <a:srgbClr val="F6769B"/>
                </a:solidFill>
                <a:latin typeface="휴먼엑스포" panose="02030504000101010101" pitchFamily="18" charset="-127"/>
                <a:ea typeface="휴먼엑스포" panose="02030504000101010101" pitchFamily="18" charset="-127"/>
              </a:rPr>
              <a:t>』</a:t>
            </a:r>
            <a:endParaRPr lang="ko-KR" altLang="en-US" sz="2400" b="1" dirty="0">
              <a:solidFill>
                <a:srgbClr val="F6769B"/>
              </a:solidFill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10943" y="8444605"/>
            <a:ext cx="5566118" cy="707313"/>
          </a:xfrm>
          <a:solidFill>
            <a:srgbClr val="FBC9D7"/>
          </a:solidFill>
        </p:spPr>
        <p:txBody>
          <a:bodyPr>
            <a:noAutofit/>
          </a:bodyPr>
          <a:lstStyle/>
          <a:p>
            <a:r>
              <a:rPr lang="ko-KR" altLang="en-US" sz="1400" dirty="0">
                <a:latin typeface="휴먼엑스포" panose="02030504000101010101" pitchFamily="18" charset="-127"/>
                <a:ea typeface="휴먼엑스포" panose="02030504000101010101" pitchFamily="18" charset="-127"/>
              </a:rPr>
              <a:t>다문화가족 이주여성의 질병예방과 건강증진을 위하여 </a:t>
            </a:r>
            <a:endParaRPr lang="en-US" altLang="ko-KR" sz="1400" dirty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r>
              <a:rPr lang="ko-KR" altLang="en-US" sz="1400" dirty="0">
                <a:latin typeface="휴먼엑스포" panose="02030504000101010101" pitchFamily="18" charset="-127"/>
                <a:ea typeface="휴먼엑스포" panose="02030504000101010101" pitchFamily="18" charset="-127"/>
              </a:rPr>
              <a:t> 다음과 같이 건강검진을 지원하오니 많은 신청 </a:t>
            </a:r>
            <a:r>
              <a:rPr lang="ko-KR" altLang="en-US" sz="1400" dirty="0" err="1">
                <a:latin typeface="휴먼엑스포" panose="02030504000101010101" pitchFamily="18" charset="-127"/>
                <a:ea typeface="휴먼엑스포" panose="02030504000101010101" pitchFamily="18" charset="-127"/>
              </a:rPr>
              <a:t>부탁드립니다</a:t>
            </a:r>
            <a:r>
              <a:rPr lang="en-US" altLang="ko-KR" sz="1400" dirty="0">
                <a:latin typeface="휴먼엑스포" panose="02030504000101010101" pitchFamily="18" charset="-127"/>
                <a:ea typeface="휴먼엑스포" panose="02030504000101010101" pitchFamily="18" charset="-127"/>
              </a:rPr>
              <a:t>.</a:t>
            </a:r>
            <a:endParaRPr lang="ko-KR" altLang="en-US" sz="1400" dirty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</p:txBody>
      </p:sp>
      <p:sp>
        <p:nvSpPr>
          <p:cNvPr id="4" name="모서리가 둥근 직사각형 3"/>
          <p:cNvSpPr/>
          <p:nvPr/>
        </p:nvSpPr>
        <p:spPr>
          <a:xfrm>
            <a:off x="277082" y="283745"/>
            <a:ext cx="6284422" cy="9348537"/>
          </a:xfrm>
          <a:prstGeom prst="roundRect">
            <a:avLst/>
          </a:prstGeom>
          <a:noFill/>
          <a:ln w="76200">
            <a:solidFill>
              <a:srgbClr val="DC309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51435" tIns="25718" rIns="51435" bIns="2571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013"/>
          </a:p>
        </p:txBody>
      </p:sp>
      <p:sp>
        <p:nvSpPr>
          <p:cNvPr id="6" name="TextBox 5"/>
          <p:cNvSpPr txBox="1"/>
          <p:nvPr/>
        </p:nvSpPr>
        <p:spPr>
          <a:xfrm>
            <a:off x="324541" y="1676139"/>
            <a:ext cx="6138923" cy="74020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◆ 대     상 </a:t>
            </a:r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: 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경주시에 주소를 두고 있는 다문화이주여성 </a:t>
            </a:r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150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명</a:t>
            </a:r>
            <a:endParaRPr lang="en-US" altLang="ko-KR" sz="160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   (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한국인과 혼인한 경험이 있거나 혼인 중인 다문화 이주여성</a:t>
            </a:r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)</a:t>
            </a:r>
          </a:p>
          <a:p>
            <a:endParaRPr lang="en-US" altLang="ko-KR" sz="160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r>
              <a:rPr lang="ko-KR" altLang="en-US" sz="1600" dirty="0">
                <a:latin typeface="휴먼엑스포" panose="02030504000101010101" pitchFamily="18" charset="-127"/>
                <a:ea typeface="휴먼엑스포" panose="02030504000101010101" pitchFamily="18" charset="-127"/>
              </a:rPr>
              <a:t>◆ 장     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소 </a:t>
            </a:r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: 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경주시 지역 산부인과</a:t>
            </a:r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, 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경주시보건소 </a:t>
            </a:r>
            <a:endParaRPr lang="en-US" altLang="ko-KR" sz="160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endParaRPr lang="en-US" altLang="ko-KR" sz="160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r>
              <a:rPr lang="ko-KR" altLang="en-US" sz="1600" dirty="0">
                <a:latin typeface="휴먼엑스포" panose="02030504000101010101" pitchFamily="18" charset="-127"/>
                <a:ea typeface="휴먼엑스포" panose="02030504000101010101" pitchFamily="18" charset="-127"/>
              </a:rPr>
              <a:t>◆ 증빙서류 </a:t>
            </a:r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: 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혼인관계증명서</a:t>
            </a:r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, 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외국인등록증</a:t>
            </a:r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(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주민등록증</a:t>
            </a:r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) </a:t>
            </a:r>
          </a:p>
          <a:p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               ☞ 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검진기관에 제출</a:t>
            </a:r>
            <a:endParaRPr lang="en-US" altLang="ko-KR" sz="160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endParaRPr lang="en-US" altLang="ko-KR" sz="160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r>
              <a:rPr lang="ko-KR" altLang="en-US" sz="1600" dirty="0">
                <a:latin typeface="휴먼엑스포" panose="02030504000101010101" pitchFamily="18" charset="-127"/>
                <a:ea typeface="휴먼엑스포" panose="02030504000101010101" pitchFamily="18" charset="-127"/>
              </a:rPr>
              <a:t>◆ 방     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법 </a:t>
            </a:r>
            <a:endParaRPr lang="en-US" altLang="ko-KR" sz="160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endParaRPr lang="en-US" altLang="ko-KR" sz="1200" dirty="0" smtClean="0"/>
          </a:p>
          <a:p>
            <a:r>
              <a:rPr lang="ko-KR" altLang="en-US" sz="105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           대상자                  대상자                    병</a:t>
            </a:r>
            <a:r>
              <a:rPr lang="ko-KR" altLang="en-US" sz="105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〮</a:t>
            </a:r>
            <a:r>
              <a:rPr lang="ko-KR" altLang="en-US" sz="105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의원                   보건소</a:t>
            </a:r>
            <a:endParaRPr lang="en-US" altLang="ko-KR" sz="105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r>
              <a:rPr lang="ko-KR" altLang="en-US" sz="105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        병</a:t>
            </a:r>
            <a:r>
              <a:rPr lang="ko-KR" altLang="en-US" sz="105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〮</a:t>
            </a:r>
            <a:r>
              <a:rPr lang="ko-KR" altLang="en-US" sz="105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의원방문              건강검진          보건소에 검진비용청구    병</a:t>
            </a:r>
            <a:r>
              <a:rPr lang="ko-KR" altLang="en-US" sz="105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〮</a:t>
            </a:r>
            <a:r>
              <a:rPr lang="ko-KR" altLang="en-US" sz="105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의원에 비용지급</a:t>
            </a:r>
            <a:endParaRPr lang="en-US" altLang="ko-KR" sz="105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endParaRPr lang="en-US" altLang="ko-KR" sz="140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endParaRPr lang="en-US" altLang="ko-KR" sz="140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r>
              <a:rPr lang="ko-KR" altLang="en-US" sz="1600" dirty="0">
                <a:latin typeface="휴먼엑스포" panose="02030504000101010101" pitchFamily="18" charset="-127"/>
                <a:ea typeface="휴먼엑스포" panose="02030504000101010101" pitchFamily="18" charset="-127"/>
              </a:rPr>
              <a:t>◆ 내     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용 </a:t>
            </a:r>
            <a:r>
              <a:rPr lang="en-US" altLang="ko-KR" sz="1600" dirty="0">
                <a:latin typeface="휴먼엑스포" panose="02030504000101010101" pitchFamily="18" charset="-127"/>
                <a:ea typeface="휴먼엑스포" panose="02030504000101010101" pitchFamily="18" charset="-127"/>
              </a:rPr>
              <a:t>〮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의료기관 건강검진 시 검진 비용 </a:t>
            </a:r>
            <a:endParaRPr lang="en-US" altLang="ko-KR" sz="160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r>
              <a:rPr lang="en-US" altLang="ko-KR" sz="1600" dirty="0">
                <a:latin typeface="휴먼엑스포" panose="02030504000101010101" pitchFamily="18" charset="-127"/>
                <a:ea typeface="휴먼엑스포" panose="02030504000101010101" pitchFamily="18" charset="-127"/>
              </a:rPr>
              <a:t> </a:t>
            </a:r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                1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인당 </a:t>
            </a:r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100,000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원 지급</a:t>
            </a:r>
            <a:endParaRPr lang="en-US" altLang="ko-KR" sz="160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r>
              <a:rPr lang="en-US" altLang="ko-KR" sz="14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                    (1</a:t>
            </a:r>
            <a:r>
              <a:rPr lang="ko-KR" altLang="en-US" sz="14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인 </a:t>
            </a:r>
            <a:r>
              <a:rPr lang="en-US" altLang="ko-KR" sz="14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10</a:t>
            </a:r>
            <a:r>
              <a:rPr lang="ko-KR" altLang="en-US" sz="14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만원 초과 시 보건소에 검진비용청구 불가</a:t>
            </a:r>
            <a:r>
              <a:rPr lang="en-US" altLang="ko-KR" sz="14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)</a:t>
            </a:r>
          </a:p>
          <a:p>
            <a:r>
              <a:rPr lang="en-US" altLang="ko-KR" sz="1400" dirty="0">
                <a:latin typeface="휴먼엑스포" panose="02030504000101010101" pitchFamily="18" charset="-127"/>
                <a:ea typeface="휴먼엑스포" panose="02030504000101010101" pitchFamily="18" charset="-127"/>
              </a:rPr>
              <a:t> </a:t>
            </a:r>
            <a:r>
              <a:rPr lang="en-US" altLang="ko-KR" sz="14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                </a:t>
            </a:r>
            <a:r>
              <a:rPr lang="en-US" altLang="ko-KR" sz="1400" dirty="0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〮  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보건소 건강검진 시 무료</a:t>
            </a:r>
            <a:endParaRPr lang="en-US" altLang="ko-KR" sz="160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200" dirty="0" smtClean="0"/>
          </a:p>
          <a:p>
            <a:endParaRPr lang="en-US" altLang="ko-KR" sz="1200" dirty="0"/>
          </a:p>
          <a:p>
            <a:endParaRPr lang="en-US" altLang="ko-KR" sz="1600" dirty="0"/>
          </a:p>
          <a:p>
            <a:endParaRPr lang="en-US" altLang="ko-KR" sz="1600" dirty="0" smtClean="0">
              <a:latin typeface="휴먼엑스포" panose="02030504000101010101" pitchFamily="18" charset="-127"/>
              <a:ea typeface="휴먼엑스포" panose="02030504000101010101" pitchFamily="18" charset="-127"/>
            </a:endParaRPr>
          </a:p>
          <a:p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◆ 문 의 처 </a:t>
            </a:r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: </a:t>
            </a:r>
            <a:r>
              <a:rPr lang="ko-KR" altLang="en-US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경주시보건소 </a:t>
            </a:r>
            <a:r>
              <a:rPr lang="ko-KR" altLang="en-US" sz="1600" dirty="0" err="1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진료팀</a:t>
            </a:r>
            <a:r>
              <a:rPr lang="en-US" altLang="ko-KR" sz="1600" dirty="0" smtClean="0">
                <a:latin typeface="휴먼엑스포" panose="02030504000101010101" pitchFamily="18" charset="-127"/>
                <a:ea typeface="휴먼엑스포" panose="02030504000101010101" pitchFamily="18" charset="-127"/>
              </a:rPr>
              <a:t>(☎054-779-8635)</a:t>
            </a:r>
          </a:p>
          <a:p>
            <a:endParaRPr lang="en-US" altLang="ko-KR" sz="1400" dirty="0" smtClean="0"/>
          </a:p>
          <a:p>
            <a:r>
              <a:rPr lang="ko-KR" altLang="en-US" sz="1400" dirty="0" smtClean="0">
                <a:latin typeface="+mn-ea"/>
              </a:rPr>
              <a:t>  </a:t>
            </a:r>
            <a:endParaRPr lang="en-US" altLang="ko-KR" sz="1400" dirty="0" smtClean="0">
              <a:latin typeface="+mn-ea"/>
            </a:endParaRPr>
          </a:p>
          <a:p>
            <a:r>
              <a:rPr lang="en-US" altLang="ko-KR" sz="1400" dirty="0" smtClean="0">
                <a:latin typeface="+mn-ea"/>
              </a:rPr>
              <a:t> </a:t>
            </a:r>
            <a:endParaRPr lang="ko-KR" altLang="en-US" sz="1400" dirty="0">
              <a:latin typeface="+mn-ea"/>
            </a:endParaRPr>
          </a:p>
        </p:txBody>
      </p:sp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184014"/>
              </p:ext>
            </p:extLst>
          </p:nvPr>
        </p:nvGraphicFramePr>
        <p:xfrm>
          <a:off x="610943" y="6573868"/>
          <a:ext cx="5566118" cy="1222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0732"/>
                <a:gridCol w="4205386"/>
              </a:tblGrid>
              <a:tr h="35982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solidFill>
                            <a:schemeClr val="tx1"/>
                          </a:solidFill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구     분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휴먼엑스포" panose="02030504000101010101" pitchFamily="18" charset="-127"/>
                        <a:ea typeface="휴먼엑스포" panose="02030504000101010101" pitchFamily="18" charset="-127"/>
                      </a:endParaRPr>
                    </a:p>
                  </a:txBody>
                  <a:tcPr>
                    <a:solidFill>
                      <a:srgbClr val="FBC9D7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solidFill>
                            <a:schemeClr val="tx1"/>
                          </a:solidFill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검진항목</a:t>
                      </a:r>
                      <a:endParaRPr lang="ko-KR" altLang="en-US" dirty="0">
                        <a:solidFill>
                          <a:schemeClr val="tx1"/>
                        </a:solidFill>
                        <a:latin typeface="휴먼엑스포" panose="02030504000101010101" pitchFamily="18" charset="-127"/>
                        <a:ea typeface="휴먼엑스포" panose="02030504000101010101" pitchFamily="18" charset="-127"/>
                      </a:endParaRPr>
                    </a:p>
                  </a:txBody>
                  <a:tcPr>
                    <a:solidFill>
                      <a:srgbClr val="FBC9D7"/>
                    </a:solidFill>
                  </a:tcPr>
                </a:tc>
              </a:tr>
              <a:tr h="35982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지역 산부인과</a:t>
                      </a:r>
                      <a:endParaRPr lang="ko-KR" altLang="en-US" dirty="0">
                        <a:latin typeface="휴먼엑스포" panose="02030504000101010101" pitchFamily="18" charset="-127"/>
                        <a:ea typeface="휴먼엑스포" panose="02030504000101010101" pitchFamily="18" charset="-127"/>
                      </a:endParaRPr>
                    </a:p>
                  </a:txBody>
                  <a:tcPr>
                    <a:solidFill>
                      <a:srgbClr val="FEECF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초음파</a:t>
                      </a:r>
                      <a:r>
                        <a:rPr lang="en-US" altLang="ko-KR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,</a:t>
                      </a:r>
                      <a:r>
                        <a:rPr lang="en-US" altLang="ko-KR" baseline="0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여성 암 검진</a:t>
                      </a:r>
                      <a:r>
                        <a:rPr lang="en-US" altLang="ko-KR" baseline="0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, </a:t>
                      </a:r>
                      <a:r>
                        <a:rPr lang="ko-KR" altLang="en-US" baseline="0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기타 부인과 질환검사</a:t>
                      </a:r>
                      <a:r>
                        <a:rPr lang="en-US" altLang="ko-KR" baseline="0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, </a:t>
                      </a:r>
                    </a:p>
                    <a:p>
                      <a:pPr algn="ctr" latinLnBrk="1"/>
                      <a:r>
                        <a:rPr lang="ko-KR" altLang="en-US" baseline="0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피임 및 루프 시술</a:t>
                      </a:r>
                      <a:endParaRPr lang="ko-KR" altLang="en-US" dirty="0">
                        <a:latin typeface="휴먼엑스포" panose="02030504000101010101" pitchFamily="18" charset="-127"/>
                        <a:ea typeface="휴먼엑스포" panose="02030504000101010101" pitchFamily="18" charset="-127"/>
                      </a:endParaRPr>
                    </a:p>
                  </a:txBody>
                  <a:tcPr>
                    <a:solidFill>
                      <a:srgbClr val="FEECF1"/>
                    </a:solidFill>
                  </a:tcPr>
                </a:tc>
              </a:tr>
              <a:tr h="35982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보건소</a:t>
                      </a:r>
                      <a:endParaRPr lang="ko-KR" altLang="en-US" dirty="0">
                        <a:latin typeface="휴먼엑스포" panose="02030504000101010101" pitchFamily="18" charset="-127"/>
                        <a:ea typeface="휴먼엑스포" panose="02030504000101010101" pitchFamily="18" charset="-127"/>
                      </a:endParaRPr>
                    </a:p>
                  </a:txBody>
                  <a:tcPr>
                    <a:solidFill>
                      <a:srgbClr val="FBC9D7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기본 혈액</a:t>
                      </a:r>
                      <a:r>
                        <a:rPr lang="ko-KR" altLang="en-US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〮</a:t>
                      </a:r>
                      <a:r>
                        <a:rPr lang="ko-KR" altLang="en-US" b="0" dirty="0" err="1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뇨</a:t>
                      </a:r>
                      <a:r>
                        <a:rPr lang="ko-KR" altLang="en-US" dirty="0" smtClean="0"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검사 </a:t>
                      </a:r>
                      <a:r>
                        <a:rPr lang="en-US" altLang="ko-KR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16</a:t>
                      </a:r>
                      <a:r>
                        <a:rPr lang="ko-KR" altLang="en-US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종</a:t>
                      </a:r>
                      <a:r>
                        <a:rPr lang="en-US" altLang="ko-KR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,</a:t>
                      </a:r>
                      <a:r>
                        <a:rPr lang="en-US" altLang="ko-KR" baseline="0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 Chest PA</a:t>
                      </a:r>
                      <a:r>
                        <a:rPr lang="ko-KR" altLang="en-US" baseline="0" dirty="0" smtClean="0">
                          <a:latin typeface="휴먼엑스포" panose="02030504000101010101" pitchFamily="18" charset="-127"/>
                          <a:ea typeface="휴먼엑스포" panose="02030504000101010101" pitchFamily="18" charset="-127"/>
                        </a:rPr>
                        <a:t>촬영</a:t>
                      </a:r>
                      <a:endParaRPr lang="ko-KR" altLang="en-US" dirty="0">
                        <a:latin typeface="휴먼엑스포" panose="02030504000101010101" pitchFamily="18" charset="-127"/>
                        <a:ea typeface="휴먼엑스포" panose="02030504000101010101" pitchFamily="18" charset="-127"/>
                      </a:endParaRPr>
                    </a:p>
                  </a:txBody>
                  <a:tcPr>
                    <a:solidFill>
                      <a:srgbClr val="FBC9D7"/>
                    </a:solidFill>
                  </a:tcPr>
                </a:tc>
              </a:tr>
            </a:tbl>
          </a:graphicData>
        </a:graphic>
      </p:graphicFrame>
      <p:pic>
        <p:nvPicPr>
          <p:cNvPr id="5" name="그림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788" y="4131097"/>
            <a:ext cx="657288" cy="661492"/>
          </a:xfrm>
          <a:prstGeom prst="rect">
            <a:avLst/>
          </a:prstGeom>
        </p:spPr>
      </p:pic>
      <p:pic>
        <p:nvPicPr>
          <p:cNvPr id="13" name="그림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2222606" y="4113127"/>
            <a:ext cx="691985" cy="697433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5096" y="4113127"/>
            <a:ext cx="716299" cy="717709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1900" y="4051903"/>
            <a:ext cx="760142" cy="758657"/>
          </a:xfrm>
          <a:prstGeom prst="rect">
            <a:avLst/>
          </a:prstGeom>
        </p:spPr>
      </p:pic>
      <p:sp>
        <p:nvSpPr>
          <p:cNvPr id="16" name="오른쪽 화살표 15"/>
          <p:cNvSpPr/>
          <p:nvPr/>
        </p:nvSpPr>
        <p:spPr>
          <a:xfrm>
            <a:off x="1710584" y="4514850"/>
            <a:ext cx="247650" cy="190500"/>
          </a:xfrm>
          <a:prstGeom prst="rightArrow">
            <a:avLst/>
          </a:prstGeom>
          <a:solidFill>
            <a:srgbClr val="FBC9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오른쪽 화살표 16"/>
          <p:cNvSpPr/>
          <p:nvPr/>
        </p:nvSpPr>
        <p:spPr>
          <a:xfrm>
            <a:off x="3178532" y="4514850"/>
            <a:ext cx="247650" cy="190500"/>
          </a:xfrm>
          <a:prstGeom prst="rightArrow">
            <a:avLst/>
          </a:prstGeom>
          <a:solidFill>
            <a:srgbClr val="FBC9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오른쪽 화살표 17"/>
          <p:cNvSpPr/>
          <p:nvPr/>
        </p:nvSpPr>
        <p:spPr>
          <a:xfrm>
            <a:off x="4641574" y="4514850"/>
            <a:ext cx="247650" cy="190500"/>
          </a:xfrm>
          <a:prstGeom prst="rightArrow">
            <a:avLst/>
          </a:prstGeom>
          <a:solidFill>
            <a:srgbClr val="FBC9D7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4977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372</TotalTime>
  <Words>159</Words>
  <Application>Microsoft Office PowerPoint</Application>
  <PresentationFormat>A4 용지(210x297mm)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7" baseType="lpstr">
      <vt:lpstr>맑은 고딕</vt:lpstr>
      <vt:lpstr>휴먼엑스포</vt:lpstr>
      <vt:lpstr>Arial</vt:lpstr>
      <vt:lpstr>Calibri</vt:lpstr>
      <vt:lpstr>Calibri Light</vt:lpstr>
      <vt:lpstr>Office 테마</vt:lpstr>
      <vt:lpstr>  경주시보건소와 함께하는  『다문화가족 이주여성 건강검진 지원사업』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경주시보건소와 함께하는  『다문화가족 이주여성 건강검진 지원사업』</dc:title>
  <dc:creator>User</dc:creator>
  <cp:lastModifiedBy>User</cp:lastModifiedBy>
  <cp:revision>24</cp:revision>
  <cp:lastPrinted>2023-01-17T06:04:05Z</cp:lastPrinted>
  <dcterms:created xsi:type="dcterms:W3CDTF">2023-01-16T00:38:11Z</dcterms:created>
  <dcterms:modified xsi:type="dcterms:W3CDTF">2023-01-19T00:38:47Z</dcterms:modified>
</cp:coreProperties>
</file>