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899650" cy="6875463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SimSun" panose="02010600030101010101" pitchFamily="2" charset="-122"/>
      <p:regular r:id="rId20"/>
    </p:embeddedFon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맑은 고딕" panose="020B0503020000020004" pitchFamily="50" charset="-127"/>
      <p:regular r:id="rId25"/>
      <p:bold r:id="rId26"/>
    </p:embeddedFont>
    <p:embeddedFont>
      <p:font typeface="맑은 고딕" panose="020B0503020000020004" pitchFamily="50" charset="-127"/>
      <p:regular r:id="rId25"/>
      <p:bold r:id="rId26"/>
    </p:embeddedFont>
    <p:embeddedFont>
      <p:font typeface="Stardos Stencil" panose="020B0600000101010101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윤현" initials="윤" lastIdx="1" clrIdx="0">
    <p:extLst>
      <p:ext uri="{19B8F6BF-5375-455C-9EA6-DF929625EA0E}">
        <p15:presenceInfo xmlns:p15="http://schemas.microsoft.com/office/powerpoint/2012/main" userId="윤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012"/>
    <a:srgbClr val="FFFEFF"/>
    <a:srgbClr val="5D362C"/>
    <a:srgbClr val="FFFFFF"/>
    <a:srgbClr val="189EBE"/>
    <a:srgbClr val="C7E6EB"/>
    <a:srgbClr val="E7F6FA"/>
    <a:srgbClr val="D3ECF0"/>
    <a:srgbClr val="D7EEF3"/>
    <a:srgbClr val="E8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4C0A29-E00C-4BC5-AC6C-DE6C6F0B69AC}">
  <a:tblStyle styleId="{164C0A29-E00C-4BC5-AC6C-DE6C6F0B69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482" y="150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latin typeface="SimSun" panose="02010600030101010101" pitchFamily="2" charset="-122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768616" y="-257741"/>
            <a:ext cx="4362418" cy="85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238425" y="2212067"/>
            <a:ext cx="5826637" cy="213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907329" y="139329"/>
            <a:ext cx="5826637" cy="628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solidFill>
                  <a:schemeClr val="dk1"/>
                </a:solidFill>
                <a:latin typeface="SimSun" panose="02010600030101010101" pitchFamily="2" charset="-122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2005"/>
              <a:buNone/>
              <a:defRPr sz="200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805"/>
              <a:buNone/>
              <a:defRPr sz="180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5011698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>
                <a:latin typeface="SimSun" panose="02010600030101010101" pitchFamily="2" charset="-122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81892" y="2511454"/>
            <a:ext cx="4188015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5011698" y="1685444"/>
            <a:ext cx="4208641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>
                <a:latin typeface="SimSun" panose="02010600030101010101" pitchFamily="2" charset="-122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 dirty="0"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5011698" y="2511454"/>
            <a:ext cx="4208641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imSun" panose="02010600030101010101" pitchFamily="2" charset="-122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2308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Char char="•"/>
              <a:defRPr sz="3208">
                <a:latin typeface="SimSun" panose="02010600030101010101" pitchFamily="2" charset="-122"/>
              </a:defRPr>
            </a:lvl1pPr>
            <a:lvl2pPr marL="914400" lvl="1" indent="-406844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Char char="•"/>
              <a:defRPr sz="2807"/>
            </a:lvl2pPr>
            <a:lvl3pPr marL="1371600" lvl="2" indent="-381381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Char char="•"/>
              <a:defRPr sz="2406"/>
            </a:lvl3pPr>
            <a:lvl4pPr marL="1828800" lvl="3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4pPr>
            <a:lvl5pPr marL="2286000" lvl="4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5pPr>
            <a:lvl6pPr marL="2743200" lvl="5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6pPr>
            <a:lvl7pPr marL="3200400" lvl="6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7pPr>
            <a:lvl8pPr marL="3657600" lvl="7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8pPr>
            <a:lvl9pPr marL="4114800" lvl="8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9pPr>
          </a:lstStyle>
          <a:p>
            <a:endParaRPr dirty="0"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>
                <a:latin typeface="SimSun" panose="02010600030101010101" pitchFamily="2" charset="-122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>
                <a:latin typeface="SimSun" panose="02010600030101010101" pitchFamily="2" charset="-12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Font typeface="Arial"/>
              <a:buNone/>
              <a:defRPr sz="3208" b="0" i="0" u="none" strike="noStrike" cap="none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None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None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>
                <a:latin typeface="SimSun" panose="02010600030101010101" pitchFamily="2" charset="-122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 dirty="0"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11"/>
              <a:buFont typeface="Calibri"/>
              <a:buNone/>
              <a:defRPr sz="44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844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Char char="•"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38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9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Char char="•"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ko-KR" altLang="en-US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ko-KR" altLang="en-US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imSun" panose="02010600030101010101" pitchFamily="2" charset="-122"/>
          <a:ea typeface="SimSun" panose="02010600030101010101" pitchFamily="2" charset="-12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imSun" panose="02010600030101010101" pitchFamily="2" charset="-122"/>
          <a:ea typeface="SimSun" panose="02010600030101010101" pitchFamily="2" charset="-12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32.jp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jpg"/><Relationship Id="rId5" Type="http://schemas.openxmlformats.org/officeDocument/2006/relationships/image" Target="../media/image4.png"/><Relationship Id="rId10" Type="http://schemas.openxmlformats.org/officeDocument/2006/relationships/image" Target="../media/image20.jp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83209" y="1478548"/>
            <a:ext cx="1407491" cy="369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-5186" y="1412568"/>
            <a:ext cx="204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 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[</a:t>
            </a:r>
            <a:r>
              <a:rPr lang="ko-KR" altLang="en-US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第</a:t>
            </a:r>
            <a:r>
              <a:rPr lang="en-US" altLang="ko-KR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9</a:t>
            </a:r>
            <a:r>
              <a:rPr lang="ko-KR" altLang="en-US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集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]</a:t>
            </a:r>
            <a:endParaRPr sz="2000" b="1" i="0" u="none" strike="noStrike" cap="none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81" y="3709987"/>
            <a:ext cx="5145087" cy="4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80" y="1894838"/>
            <a:ext cx="5145087" cy="49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3"/>
          <p:cNvGrpSpPr/>
          <p:nvPr/>
        </p:nvGrpSpPr>
        <p:grpSpPr>
          <a:xfrm>
            <a:off x="6652303" y="5630878"/>
            <a:ext cx="2820276" cy="1180814"/>
            <a:chOff x="420304" y="5584560"/>
            <a:chExt cx="2820276" cy="1180814"/>
          </a:xfrm>
        </p:grpSpPr>
        <p:grpSp>
          <p:nvGrpSpPr>
            <p:cNvPr id="98" name="Google Shape;98;p13"/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99" name="Google Shape;99;p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" name="Google Shape;101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3"/>
          <p:cNvSpPr/>
          <p:nvPr/>
        </p:nvSpPr>
        <p:spPr>
          <a:xfrm>
            <a:off x="-18865" y="2058685"/>
            <a:ext cx="56776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CN" altLang="en-US" sz="4400" b="1" dirty="0">
                <a:solidFill>
                  <a:srgbClr val="1F3864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多重可用场所火灾</a:t>
            </a:r>
            <a:endParaRPr lang="en-US" altLang="zh-CN" sz="4400" b="1" dirty="0">
              <a:solidFill>
                <a:srgbClr val="1F3864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/>
            <a:r>
              <a:rPr lang="zh-CN" altLang="en-US" sz="4400" b="1" dirty="0">
                <a:solidFill>
                  <a:srgbClr val="1F3864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（练歌房）</a:t>
            </a:r>
            <a:endParaRPr lang="en-US" sz="4400" b="1" dirty="0">
              <a:solidFill>
                <a:srgbClr val="1F3864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8165" y="1073791"/>
            <a:ext cx="3226250" cy="34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2">
            <a:extLst>
              <a:ext uri="{FF2B5EF4-FFF2-40B4-BE49-F238E27FC236}">
                <a16:creationId xmlns:a16="http://schemas.microsoft.com/office/drawing/2014/main" id="{2903C967-CD50-457E-8B8B-FEA3ABE5C1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1038631" y="5320384"/>
            <a:ext cx="1937053" cy="97432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A87BF4A-35F8-4045-A14D-E5B9DA5C7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30" y="5334185"/>
            <a:ext cx="2572348" cy="1012609"/>
          </a:xfrm>
          <a:prstGeom prst="rect">
            <a:avLst/>
          </a:prstGeom>
        </p:spPr>
      </p:pic>
      <p:pic>
        <p:nvPicPr>
          <p:cNvPr id="26" name="Google Shape;88;p13">
            <a:extLst>
              <a:ext uri="{FF2B5EF4-FFF2-40B4-BE49-F238E27FC236}">
                <a16:creationId xmlns:a16="http://schemas.microsoft.com/office/drawing/2014/main" id="{399BEAFF-3421-4641-BA9F-BB76AFF5AD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264" t="95489" r="-52264"/>
          <a:stretch/>
        </p:blipFill>
        <p:spPr>
          <a:xfrm>
            <a:off x="5172635" y="6565392"/>
            <a:ext cx="9897192" cy="31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EE9FE977-640B-441E-8ACE-D092E10BBB0E}"/>
              </a:ext>
            </a:extLst>
          </p:cNvPr>
          <p:cNvSpPr/>
          <p:nvPr/>
        </p:nvSpPr>
        <p:spPr>
          <a:xfrm>
            <a:off x="6538263" y="6535817"/>
            <a:ext cx="79701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64BFB94-846B-46DB-8087-30D1BAAB721D}"/>
              </a:ext>
            </a:extLst>
          </p:cNvPr>
          <p:cNvSpPr/>
          <p:nvPr/>
        </p:nvSpPr>
        <p:spPr>
          <a:xfrm>
            <a:off x="7383246" y="6535162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0C045EA-0D06-41DB-A4E1-3C613B929FFD}"/>
              </a:ext>
            </a:extLst>
          </p:cNvPr>
          <p:cNvSpPr/>
          <p:nvPr/>
        </p:nvSpPr>
        <p:spPr>
          <a:xfrm>
            <a:off x="8050021" y="6545710"/>
            <a:ext cx="48923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649FF96C-985C-4E27-A0A0-7627374C63A8}"/>
              </a:ext>
            </a:extLst>
          </p:cNvPr>
          <p:cNvSpPr/>
          <p:nvPr/>
        </p:nvSpPr>
        <p:spPr>
          <a:xfrm>
            <a:off x="8536049" y="6485580"/>
            <a:ext cx="10997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800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/>
        </p:nvSpPr>
        <p:spPr>
          <a:xfrm>
            <a:off x="2484577" y="4673678"/>
            <a:ext cx="336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引火</a:t>
            </a:r>
            <a:r>
              <a:rPr lang="ko-KR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点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00" name="Google Shape;300;p23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9320" y="2321638"/>
            <a:ext cx="2835321" cy="215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1" name="Google Shape;301;p23"/>
          <p:cNvSpPr txBox="1"/>
          <p:nvPr/>
        </p:nvSpPr>
        <p:spPr>
          <a:xfrm>
            <a:off x="6276440" y="4694074"/>
            <a:ext cx="406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发火</a:t>
            </a:r>
            <a:r>
              <a:rPr lang="ko-KR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点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5159233" y="5240085"/>
            <a:ext cx="34754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在没有点火的情况下自身燃烧的温度</a:t>
            </a: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04" name="Google Shape;304;p23"/>
          <p:cNvSpPr txBox="1"/>
          <p:nvPr/>
        </p:nvSpPr>
        <p:spPr>
          <a:xfrm>
            <a:off x="2484577" y="948732"/>
            <a:ext cx="989842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pic>
        <p:nvPicPr>
          <p:cNvPr id="305" name="Google Shape;305;p23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7919" y="2321638"/>
            <a:ext cx="2835321" cy="2131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8" name="Google Shape;308;p23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9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09" name="Google Shape;309;p23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10" name="Google Shape;310;p23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11" name="Google Shape;311;p2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2" name="Google Shape;312;p2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3" name="Google Shape;313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직사각형 1">
            <a:extLst>
              <a:ext uri="{FF2B5EF4-FFF2-40B4-BE49-F238E27FC236}">
                <a16:creationId xmlns:a16="http://schemas.microsoft.com/office/drawing/2014/main" id="{57E1849C-0E8C-4DE6-AC2C-F08B11A801A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CAC84023-6913-4177-97D1-CD2AF74085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DA6E19-1A2F-4DD6-A5F2-5809CE34BA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752A2815-6F1B-4A53-854D-9411FFCF0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9F5FFA08-8C7A-45B4-9153-7AA52B8D30AF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49E4471-55F7-46FE-A92E-D08F5BDCD52A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087339F-2288-4A11-8D49-4D4B3954DB76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80EE480-8BFE-4BB2-86E4-BEB42DF1269F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1494024" y="5218780"/>
            <a:ext cx="33633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从点火到形成火苗的最低温度点</a:t>
            </a: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2" name="Google Shape;324;p24">
            <a:extLst>
              <a:ext uri="{FF2B5EF4-FFF2-40B4-BE49-F238E27FC236}">
                <a16:creationId xmlns:a16="http://schemas.microsoft.com/office/drawing/2014/main" id="{097F3D30-C613-4C09-BEBA-2265E7FD2390}"/>
              </a:ext>
            </a:extLst>
          </p:cNvPr>
          <p:cNvSpPr/>
          <p:nvPr/>
        </p:nvSpPr>
        <p:spPr>
          <a:xfrm>
            <a:off x="987067" y="214132"/>
            <a:ext cx="569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练歌房火灾的原因</a:t>
            </a:r>
            <a:endParaRPr sz="27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3" name="Google Shape;325;p24">
            <a:extLst>
              <a:ext uri="{FF2B5EF4-FFF2-40B4-BE49-F238E27FC236}">
                <a16:creationId xmlns:a16="http://schemas.microsoft.com/office/drawing/2014/main" id="{663212B4-661E-4D70-9625-AAF9DED50E51}"/>
              </a:ext>
            </a:extLst>
          </p:cNvPr>
          <p:cNvSpPr/>
          <p:nvPr/>
        </p:nvSpPr>
        <p:spPr>
          <a:xfrm>
            <a:off x="383232" y="227831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D6E4124-1FD9-4AC2-BB61-4812DE001289}"/>
              </a:ext>
            </a:extLst>
          </p:cNvPr>
          <p:cNvSpPr/>
          <p:nvPr/>
        </p:nvSpPr>
        <p:spPr>
          <a:xfrm>
            <a:off x="2572976" y="1353671"/>
            <a:ext cx="4568696" cy="59630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所有物体的引火点都比发火点低</a:t>
            </a:r>
            <a:endParaRPr lang="zh-CN" altLang="en-US" sz="1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algn="ctr"/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A16A0C15-0832-4DD3-9532-EC95A24B1F56}"/>
              </a:ext>
            </a:extLst>
          </p:cNvPr>
          <p:cNvSpPr/>
          <p:nvPr/>
        </p:nvSpPr>
        <p:spPr>
          <a:xfrm>
            <a:off x="2139480" y="4824859"/>
            <a:ext cx="261631" cy="261631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다이아몬드 36">
            <a:extLst>
              <a:ext uri="{FF2B5EF4-FFF2-40B4-BE49-F238E27FC236}">
                <a16:creationId xmlns:a16="http://schemas.microsoft.com/office/drawing/2014/main" id="{81115D21-9DFA-4C1B-81DF-67FDE333ADB1}"/>
              </a:ext>
            </a:extLst>
          </p:cNvPr>
          <p:cNvSpPr/>
          <p:nvPr/>
        </p:nvSpPr>
        <p:spPr>
          <a:xfrm>
            <a:off x="5955370" y="4824859"/>
            <a:ext cx="261631" cy="261631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 txBox="1"/>
          <p:nvPr/>
        </p:nvSpPr>
        <p:spPr>
          <a:xfrm>
            <a:off x="803394" y="1875220"/>
            <a:ext cx="5026200" cy="4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2500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电子香烟不会引起火灾并且无害？</a:t>
            </a:r>
            <a:endParaRPr lang="en-US" altLang="zh-CN" sz="24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电子烟（带有电池）可能引起爆炸</a:t>
            </a: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>
              <a:lnSpc>
                <a:spcPct val="200000"/>
              </a:lnSpc>
            </a:pP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将电池与自己的设备存放在一起使用电子烟时，请阅读电池使用说明和安全规则。</a:t>
            </a:r>
            <a:r>
              <a:rPr lang="ko-KR" dirty="0">
                <a:latin typeface="SimSun" panose="02010600030101010101" pitchFamily="2" charset="-122"/>
              </a:rPr>
              <a:t/>
            </a:r>
            <a:br>
              <a:rPr lang="ko-KR" dirty="0">
                <a:latin typeface="SimSun" panose="02010600030101010101" pitchFamily="2" charset="-122"/>
              </a:rPr>
            </a:br>
            <a:r>
              <a:rPr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睡觉或外出时请勿充电！</a:t>
            </a: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pic>
        <p:nvPicPr>
          <p:cNvPr id="321" name="Google Shape;321;p24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9760" y="1952076"/>
            <a:ext cx="2894297" cy="163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2" name="Google Shape;322;p24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2483" y="3814514"/>
            <a:ext cx="2968850" cy="164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3" name="Google Shape;323;p24"/>
          <p:cNvSpPr/>
          <p:nvPr/>
        </p:nvSpPr>
        <p:spPr>
          <a:xfrm>
            <a:off x="5792483" y="3998432"/>
            <a:ext cx="1457085" cy="1458788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26" name="Google Shape;326;p24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10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27" name="Google Shape;327;p24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28" name="Google Shape;328;p24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29" name="Google Shape;329;p2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0" name="Google Shape;330;p2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1" name="Google Shape;331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2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직사각형 1">
            <a:extLst>
              <a:ext uri="{FF2B5EF4-FFF2-40B4-BE49-F238E27FC236}">
                <a16:creationId xmlns:a16="http://schemas.microsoft.com/office/drawing/2014/main" id="{9863CFDE-FD29-4576-A69C-B5DC8B9234E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17" name="그림 12">
            <a:extLst>
              <a:ext uri="{FF2B5EF4-FFF2-40B4-BE49-F238E27FC236}">
                <a16:creationId xmlns:a16="http://schemas.microsoft.com/office/drawing/2014/main" id="{BF47798A-62BC-474B-A8F1-3546068A60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969CCE1-C7FF-433A-B06D-0BEC0CF15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4" name="Google Shape;141;p16">
            <a:extLst>
              <a:ext uri="{FF2B5EF4-FFF2-40B4-BE49-F238E27FC236}">
                <a16:creationId xmlns:a16="http://schemas.microsoft.com/office/drawing/2014/main" id="{3DF2C98E-3CB0-4B0E-AA7E-6F6DF9B652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67587D6B-2DC2-4E5A-B343-D8B307E8884B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6EB779E-AC0C-4B6C-A6E6-49967CA0A760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484BBE4-26BB-4666-93C6-4EBDC9CB283A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985015AD-E2C0-42E7-8A11-9F7505380BA2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Google Shape;324;p24">
            <a:extLst>
              <a:ext uri="{FF2B5EF4-FFF2-40B4-BE49-F238E27FC236}">
                <a16:creationId xmlns:a16="http://schemas.microsoft.com/office/drawing/2014/main" id="{024804F7-BCF5-494D-9A07-E4830D1449B2}"/>
              </a:ext>
            </a:extLst>
          </p:cNvPr>
          <p:cNvSpPr/>
          <p:nvPr/>
        </p:nvSpPr>
        <p:spPr>
          <a:xfrm>
            <a:off x="987067" y="214132"/>
            <a:ext cx="569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练歌房火灾的原因</a:t>
            </a:r>
            <a:endParaRPr sz="27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0" name="Google Shape;325;p24">
            <a:extLst>
              <a:ext uri="{FF2B5EF4-FFF2-40B4-BE49-F238E27FC236}">
                <a16:creationId xmlns:a16="http://schemas.microsoft.com/office/drawing/2014/main" id="{7CA98954-8EB9-4FB6-9786-EF1B0F35D7B6}"/>
              </a:ext>
            </a:extLst>
          </p:cNvPr>
          <p:cNvSpPr/>
          <p:nvPr/>
        </p:nvSpPr>
        <p:spPr>
          <a:xfrm>
            <a:off x="383232" y="227831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1" name="다이아몬드 30">
            <a:extLst>
              <a:ext uri="{FF2B5EF4-FFF2-40B4-BE49-F238E27FC236}">
                <a16:creationId xmlns:a16="http://schemas.microsoft.com/office/drawing/2014/main" id="{86C96FEB-E2F7-428F-B256-4D8E99A40650}"/>
              </a:ext>
            </a:extLst>
          </p:cNvPr>
          <p:cNvSpPr/>
          <p:nvPr/>
        </p:nvSpPr>
        <p:spPr>
          <a:xfrm>
            <a:off x="653436" y="2378252"/>
            <a:ext cx="261631" cy="261631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720" y="1662690"/>
            <a:ext cx="1794487" cy="209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9" name="Google Shape;339;p25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925" y="1651870"/>
            <a:ext cx="1627440" cy="212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0" name="Google Shape;340;p25" descr="화면 캡처"/>
          <p:cNvPicPr preferRelativeResize="0"/>
          <p:nvPr/>
        </p:nvPicPr>
        <p:blipFill rotWithShape="1">
          <a:blip r:embed="rId6">
            <a:alphaModFix/>
          </a:blip>
          <a:srcRect l="14649" t="-1000" r="17220"/>
          <a:stretch/>
        </p:blipFill>
        <p:spPr>
          <a:xfrm>
            <a:off x="6529941" y="1636395"/>
            <a:ext cx="1521480" cy="217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1" name="Google Shape;341;p25"/>
          <p:cNvSpPr txBox="1"/>
          <p:nvPr/>
        </p:nvSpPr>
        <p:spPr>
          <a:xfrm>
            <a:off x="2806832" y="1281927"/>
            <a:ext cx="1656159" cy="30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手</a:t>
            </a:r>
            <a:r>
              <a:rPr lang="zh-CN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电筒</a:t>
            </a: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)</a:t>
            </a:r>
            <a:endParaRPr sz="14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42" name="Google Shape;342;p25"/>
          <p:cNvSpPr txBox="1"/>
          <p:nvPr/>
        </p:nvSpPr>
        <p:spPr>
          <a:xfrm>
            <a:off x="4482076" y="1288071"/>
            <a:ext cx="1733010" cy="33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(</a:t>
            </a:r>
            <a:r>
              <a:rPr lang="zh-CN" altLang="en-US" sz="14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紧急情况指南</a:t>
            </a:r>
            <a:r>
              <a:rPr lang="ko-KR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画面</a:t>
            </a: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)</a:t>
            </a:r>
            <a:endParaRPr sz="14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43" name="Google Shape;343;p25"/>
          <p:cNvSpPr txBox="1"/>
          <p:nvPr/>
        </p:nvSpPr>
        <p:spPr>
          <a:xfrm>
            <a:off x="6818465" y="1288595"/>
            <a:ext cx="1191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(</a:t>
            </a:r>
            <a:r>
              <a:rPr lang="zh-CN" altLang="en-US" sz="14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指示</a:t>
            </a:r>
            <a:r>
              <a:rPr lang="ko-KR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灯</a:t>
            </a: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)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2143734" y="4134851"/>
            <a:ext cx="5694218" cy="16754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45" name="Google Shape;345;p25"/>
          <p:cNvSpPr txBox="1"/>
          <p:nvPr/>
        </p:nvSpPr>
        <p:spPr>
          <a:xfrm>
            <a:off x="2152617" y="4139725"/>
            <a:ext cx="5694300" cy="1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20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</a:rPr>
              <a:t>为预防火灾损失</a:t>
            </a:r>
            <a:r>
              <a:rPr lang="en-US" altLang="zh-CN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</a:rPr>
              <a:t>,</a:t>
            </a: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</a:rPr>
              <a:t>有义务安装自动音响切断设备</a:t>
            </a:r>
            <a:endParaRPr lang="en-US" altLang="zh-CN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  <a:p>
            <a:pPr lvl="0" algn="ctr">
              <a:lnSpc>
                <a:spcPct val="20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</a:rPr>
              <a:t>入住前确认出入口外</a:t>
            </a:r>
            <a:r>
              <a:rPr lang="en-US" altLang="zh-CN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</a:rPr>
              <a:t>2</a:t>
            </a: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</a:rPr>
              <a:t>处以上紧急出口位置</a:t>
            </a:r>
            <a:endParaRPr lang="en-US" altLang="zh-CN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  <a:p>
            <a:pPr lvl="0" algn="ctr">
              <a:lnSpc>
                <a:spcPct val="20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确认便携式手电筒的位置，并在断电时使用</a:t>
            </a:r>
            <a:endParaRPr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46" name="Google Shape;346;p25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11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8492990" y="1286194"/>
            <a:ext cx="2668015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灭火器</a:t>
            </a:r>
            <a:r>
              <a:rPr lang="ko-KR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)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50" name="Google Shape;350;p25" descr="화면 캡처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94556" y="1636395"/>
            <a:ext cx="1395712" cy="218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216" y="1697992"/>
            <a:ext cx="1671941" cy="212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2" name="Google Shape;352;p25"/>
          <p:cNvSpPr txBox="1"/>
          <p:nvPr/>
        </p:nvSpPr>
        <p:spPr>
          <a:xfrm>
            <a:off x="878355" y="1298535"/>
            <a:ext cx="9450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报警</a:t>
            </a:r>
            <a:r>
              <a:rPr lang="zh-CN" altLang="en-US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铃</a:t>
            </a:r>
            <a:r>
              <a:rPr lang="ko-KR" sz="1400" b="1" dirty="0">
                <a:solidFill>
                  <a:schemeClr val="dk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)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353" name="Google Shape;353;p25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54" name="Google Shape;354;p25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55" name="Google Shape;355;p25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" name="Google Shape;356;p2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7" name="Google Shape;357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8FFD63BB-1AD8-4731-8FF1-C0ACB511578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0290719D-2591-4354-AB59-7163B80258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535EC78-53F6-47D2-8A05-FDC892CC68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2" name="Google Shape;141;p16">
            <a:extLst>
              <a:ext uri="{FF2B5EF4-FFF2-40B4-BE49-F238E27FC236}">
                <a16:creationId xmlns:a16="http://schemas.microsoft.com/office/drawing/2014/main" id="{95577F05-AF84-4827-90CE-EA5761E672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81665D05-00BF-463F-BA51-3159FB3448DA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AD0830F-8F03-45C8-A5FD-E06091A32BE9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1624332-1922-41EE-9D0F-4D2CCBF5BC1F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F9704733-D9B8-4EB4-B75D-AC442DBF024F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다이아몬드 36">
            <a:extLst>
              <a:ext uri="{FF2B5EF4-FFF2-40B4-BE49-F238E27FC236}">
                <a16:creationId xmlns:a16="http://schemas.microsoft.com/office/drawing/2014/main" id="{5B611D37-753E-4A0D-B561-1C20E4880D55}"/>
              </a:ext>
            </a:extLst>
          </p:cNvPr>
          <p:cNvSpPr/>
          <p:nvPr/>
        </p:nvSpPr>
        <p:spPr>
          <a:xfrm>
            <a:off x="2509434" y="4338918"/>
            <a:ext cx="315328" cy="31532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Google Shape;347;p25">
            <a:extLst>
              <a:ext uri="{FF2B5EF4-FFF2-40B4-BE49-F238E27FC236}">
                <a16:creationId xmlns:a16="http://schemas.microsoft.com/office/drawing/2014/main" id="{267B1653-8989-4877-BD4C-783DB3294C96}"/>
              </a:ext>
            </a:extLst>
          </p:cNvPr>
          <p:cNvSpPr/>
          <p:nvPr/>
        </p:nvSpPr>
        <p:spPr>
          <a:xfrm>
            <a:off x="340790" y="232116"/>
            <a:ext cx="475897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4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9" name="Google Shape;348;p25">
            <a:extLst>
              <a:ext uri="{FF2B5EF4-FFF2-40B4-BE49-F238E27FC236}">
                <a16:creationId xmlns:a16="http://schemas.microsoft.com/office/drawing/2014/main" id="{4766869B-478D-4808-9341-DE95EFA38EAA}"/>
              </a:ext>
            </a:extLst>
          </p:cNvPr>
          <p:cNvSpPr/>
          <p:nvPr/>
        </p:nvSpPr>
        <p:spPr>
          <a:xfrm>
            <a:off x="962686" y="-17929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安全和逃生要求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12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67" name="Google Shape;367;p26"/>
          <p:cNvGrpSpPr/>
          <p:nvPr/>
        </p:nvGrpSpPr>
        <p:grpSpPr>
          <a:xfrm>
            <a:off x="1302832" y="4199580"/>
            <a:ext cx="5585274" cy="540000"/>
            <a:chOff x="1020333" y="1700116"/>
            <a:chExt cx="6394621" cy="540000"/>
          </a:xfrm>
        </p:grpSpPr>
        <p:sp>
          <p:nvSpPr>
            <p:cNvPr id="368" name="Google Shape;368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 dirty="0">
                  <a:solidFill>
                    <a:srgbClr val="FFFFFF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 출입구 및 피난안내도 확인하기</a:t>
              </a:r>
              <a:endParaRPr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0" name="Google Shape;370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1020333" y="1766757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189FB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6"/>
          <p:cNvGrpSpPr/>
          <p:nvPr/>
        </p:nvGrpSpPr>
        <p:grpSpPr>
          <a:xfrm>
            <a:off x="1302833" y="4964650"/>
            <a:ext cx="5585272" cy="540000"/>
            <a:chOff x="1020334" y="1700116"/>
            <a:chExt cx="6394620" cy="540000"/>
          </a:xfrm>
        </p:grpSpPr>
        <p:sp>
          <p:nvSpPr>
            <p:cNvPr id="373" name="Google Shape;373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 dirty="0">
                  <a:solidFill>
                    <a:srgbClr val="FFFFFF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 소방시설 위치 확인하기</a:t>
              </a:r>
              <a:endParaRPr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1020334" y="1766757"/>
              <a:ext cx="620002" cy="39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189FB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26"/>
          <p:cNvGrpSpPr/>
          <p:nvPr/>
        </p:nvGrpSpPr>
        <p:grpSpPr>
          <a:xfrm>
            <a:off x="1245151" y="5317979"/>
            <a:ext cx="5642955" cy="945001"/>
            <a:chOff x="1020333" y="1700115"/>
            <a:chExt cx="6803198" cy="945001"/>
          </a:xfrm>
        </p:grpSpPr>
        <p:sp>
          <p:nvSpPr>
            <p:cNvPr id="378" name="Google Shape;378;p26"/>
            <p:cNvSpPr/>
            <p:nvPr/>
          </p:nvSpPr>
          <p:spPr>
            <a:xfrm>
              <a:off x="1760369" y="2105116"/>
              <a:ext cx="6063162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 dirty="0">
                  <a:solidFill>
                    <a:srgbClr val="FFFFFF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   대피로 2곳 이상 생각해 두기</a:t>
              </a:r>
              <a:endParaRPr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1077661" y="2105116"/>
              <a:ext cx="6732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80" name="Google Shape;380;p26"/>
            <p:cNvSpPr txBox="1"/>
            <p:nvPr/>
          </p:nvSpPr>
          <p:spPr>
            <a:xfrm>
              <a:off x="1120097" y="1700115"/>
              <a:ext cx="598357" cy="364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1020333" y="1766756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189FBF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</p:grpSp>
      <p:sp>
        <p:nvSpPr>
          <p:cNvPr id="382" name="Google Shape;382;p26"/>
          <p:cNvSpPr txBox="1"/>
          <p:nvPr/>
        </p:nvSpPr>
        <p:spPr>
          <a:xfrm>
            <a:off x="4458908" y="2652099"/>
            <a:ext cx="510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pic>
        <p:nvPicPr>
          <p:cNvPr id="383" name="Google Shape;3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211" y="1551961"/>
            <a:ext cx="3128543" cy="2200275"/>
          </a:xfrm>
          <a:prstGeom prst="rect">
            <a:avLst/>
          </a:prstGeom>
          <a:noFill/>
          <a:ln w="76200" cap="rnd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80000"/>
              </a:srgbClr>
            </a:outerShdw>
            <a:reflection stA="52000" endA="300" endPos="18000" dist="25400" dir="5400000" sy="-100000" algn="bl" rotWithShape="0"/>
          </a:effectLst>
        </p:spPr>
      </p:pic>
      <p:pic>
        <p:nvPicPr>
          <p:cNvPr id="384" name="Google Shape;38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1671" y="1551961"/>
            <a:ext cx="3128543" cy="2200275"/>
          </a:xfrm>
          <a:prstGeom prst="rect">
            <a:avLst/>
          </a:prstGeom>
          <a:noFill/>
          <a:ln w="76200" cap="rnd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80000"/>
              </a:srgbClr>
            </a:outerShdw>
            <a:reflection stA="52000" endA="300" endPos="18000" dist="25400" dir="5400000" sy="-100000" algn="bl" rotWithShape="0"/>
          </a:effectLst>
        </p:spPr>
      </p:pic>
      <p:grpSp>
        <p:nvGrpSpPr>
          <p:cNvPr id="388" name="Google Shape;388;p26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89" name="Google Shape;389;p26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90" name="Google Shape;390;p2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2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2" name="Google Shape;392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직사각형 1">
            <a:extLst>
              <a:ext uri="{FF2B5EF4-FFF2-40B4-BE49-F238E27FC236}">
                <a16:creationId xmlns:a16="http://schemas.microsoft.com/office/drawing/2014/main" id="{351F13CF-3A1D-4F63-B5DE-2C8BB520F4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34" name="그림 12">
            <a:extLst>
              <a:ext uri="{FF2B5EF4-FFF2-40B4-BE49-F238E27FC236}">
                <a16:creationId xmlns:a16="http://schemas.microsoft.com/office/drawing/2014/main" id="{3A1BF557-14D9-4221-8E27-99A64C286D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E05D7DE-3F51-4033-882C-EA3272342B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759416" y="1657068"/>
            <a:ext cx="1976739" cy="267128"/>
          </a:xfrm>
          <a:prstGeom prst="rect">
            <a:avLst/>
          </a:prstGeom>
          <a:solidFill>
            <a:srgbClr val="E70012"/>
          </a:solidFill>
          <a:ln>
            <a:solidFill>
              <a:srgbClr val="E7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避难地图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883573" y="4251006"/>
            <a:ext cx="4902709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700" b="1" dirty="0">
                <a:solidFill>
                  <a:schemeClr val="bg1"/>
                </a:solidFill>
                <a:latin typeface="SimSun" panose="02010600030101010101" pitchFamily="2" charset="-122"/>
              </a:rPr>
              <a:t> 确认出口和避难地图信息</a:t>
            </a:r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900385" y="5056119"/>
            <a:ext cx="3582856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700" b="1" dirty="0">
                <a:latin typeface="+mn-ea"/>
              </a:rPr>
              <a:t> 确认消防设施的位置</a:t>
            </a:r>
            <a:endParaRPr lang="ko-KR" altLang="en-US" sz="1700" b="1" dirty="0">
              <a:latin typeface="+mn-ea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890684" y="5827235"/>
            <a:ext cx="4778607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700" b="1" dirty="0">
                <a:solidFill>
                  <a:schemeClr val="bg1"/>
                </a:solidFill>
                <a:latin typeface="SimSun" panose="02010600030101010101" pitchFamily="2" charset="-122"/>
              </a:rPr>
              <a:t> 提前准备两个以上的避难路线</a:t>
            </a:r>
            <a:endParaRPr lang="ko-KR" altLang="ko-KR" sz="1700" b="1" dirty="0">
              <a:solidFill>
                <a:schemeClr val="bg1"/>
              </a:solidFill>
              <a:latin typeface="SimSun" panose="02010600030101010101" pitchFamily="2" charset="-122"/>
            </a:endParaRPr>
          </a:p>
        </p:txBody>
      </p:sp>
      <p:pic>
        <p:nvPicPr>
          <p:cNvPr id="46" name="Google Shape;141;p16">
            <a:extLst>
              <a:ext uri="{FF2B5EF4-FFF2-40B4-BE49-F238E27FC236}">
                <a16:creationId xmlns:a16="http://schemas.microsoft.com/office/drawing/2014/main" id="{702EB7D4-F01C-4A6F-8FB2-54AE72BEDF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ABC1D4A9-9EE3-4C9E-81A2-93921DD351F8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B131DC7-3B0B-4377-868B-9B59A3D89511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33DEB8E4-A624-46B6-8A9E-4E4D9A35982F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657A1E31-6719-4411-973C-FFD531AFBF76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다이아몬드 51">
            <a:extLst>
              <a:ext uri="{FF2B5EF4-FFF2-40B4-BE49-F238E27FC236}">
                <a16:creationId xmlns:a16="http://schemas.microsoft.com/office/drawing/2014/main" id="{2D63620B-8017-4D61-86DF-1E12DAD32E31}"/>
              </a:ext>
            </a:extLst>
          </p:cNvPr>
          <p:cNvSpPr/>
          <p:nvPr/>
        </p:nvSpPr>
        <p:spPr>
          <a:xfrm>
            <a:off x="1374840" y="4244210"/>
            <a:ext cx="410036" cy="41003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다이아몬드 54">
            <a:extLst>
              <a:ext uri="{FF2B5EF4-FFF2-40B4-BE49-F238E27FC236}">
                <a16:creationId xmlns:a16="http://schemas.microsoft.com/office/drawing/2014/main" id="{E384A6BE-AFF7-48E3-B8F8-1042D0CBD55F}"/>
              </a:ext>
            </a:extLst>
          </p:cNvPr>
          <p:cNvSpPr/>
          <p:nvPr/>
        </p:nvSpPr>
        <p:spPr>
          <a:xfrm>
            <a:off x="1367886" y="5038536"/>
            <a:ext cx="410036" cy="41003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다이아몬드 55">
            <a:extLst>
              <a:ext uri="{FF2B5EF4-FFF2-40B4-BE49-F238E27FC236}">
                <a16:creationId xmlns:a16="http://schemas.microsoft.com/office/drawing/2014/main" id="{14456C6D-3AB6-43D4-976A-CECD25CF87A1}"/>
              </a:ext>
            </a:extLst>
          </p:cNvPr>
          <p:cNvSpPr/>
          <p:nvPr/>
        </p:nvSpPr>
        <p:spPr>
          <a:xfrm>
            <a:off x="1382337" y="5793508"/>
            <a:ext cx="410036" cy="41003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Google Shape;347;p25">
            <a:extLst>
              <a:ext uri="{FF2B5EF4-FFF2-40B4-BE49-F238E27FC236}">
                <a16:creationId xmlns:a16="http://schemas.microsoft.com/office/drawing/2014/main" id="{97020C7D-0712-42F6-AC70-CBDE03509A87}"/>
              </a:ext>
            </a:extLst>
          </p:cNvPr>
          <p:cNvSpPr/>
          <p:nvPr/>
        </p:nvSpPr>
        <p:spPr>
          <a:xfrm>
            <a:off x="340790" y="232116"/>
            <a:ext cx="475897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4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4" name="Google Shape;348;p25">
            <a:extLst>
              <a:ext uri="{FF2B5EF4-FFF2-40B4-BE49-F238E27FC236}">
                <a16:creationId xmlns:a16="http://schemas.microsoft.com/office/drawing/2014/main" id="{7FE98152-0073-48A6-8BE4-7D42260FA4D4}"/>
              </a:ext>
            </a:extLst>
          </p:cNvPr>
          <p:cNvSpPr/>
          <p:nvPr/>
        </p:nvSpPr>
        <p:spPr>
          <a:xfrm>
            <a:off x="962686" y="-17929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安全和逃生要求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700"/>
            <a:ext cx="9922328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13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402" name="Google Shape;40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96" y="1416808"/>
            <a:ext cx="4736350" cy="46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/>
          <p:nvPr/>
        </p:nvSpPr>
        <p:spPr>
          <a:xfrm>
            <a:off x="5810633" y="1925251"/>
            <a:ext cx="3555990" cy="372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7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要记住的重要注意事项是：着火时不要惊慌，否则会吸入烟气和烟雾</a:t>
            </a:r>
            <a:endParaRPr lang="zh-CN" altLang="en-US" sz="1700" b="1" dirty="0">
              <a:solidFill>
                <a:srgbClr val="486ED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700" b="1" dirty="0">
                <a:solidFill>
                  <a:srgbClr val="486ED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遮住鼻子和嘴巴，</a:t>
            </a:r>
            <a:endParaRPr lang="en-US" altLang="zh-CN" sz="1700" b="1" dirty="0">
              <a:solidFill>
                <a:srgbClr val="486ED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700" b="1" dirty="0">
                <a:solidFill>
                  <a:srgbClr val="486ED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放低身体，保持镇定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404" name="Google Shape;404;p27"/>
          <p:cNvGrpSpPr/>
          <p:nvPr/>
        </p:nvGrpSpPr>
        <p:grpSpPr>
          <a:xfrm>
            <a:off x="5509898" y="1942430"/>
            <a:ext cx="4060747" cy="1556182"/>
            <a:chOff x="1250114" y="1568863"/>
            <a:chExt cx="4806573" cy="2603853"/>
          </a:xfrm>
        </p:grpSpPr>
        <p:sp>
          <p:nvSpPr>
            <p:cNvPr id="405" name="Google Shape;405;p27"/>
            <p:cNvSpPr/>
            <p:nvPr/>
          </p:nvSpPr>
          <p:spPr>
            <a:xfrm>
              <a:off x="3083142" y="1568863"/>
              <a:ext cx="1105706" cy="2603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406" name="Google Shape;406;p27"/>
            <p:cNvGrpSpPr/>
            <p:nvPr/>
          </p:nvGrpSpPr>
          <p:grpSpPr>
            <a:xfrm>
              <a:off x="1250114" y="2451674"/>
              <a:ext cx="4806573" cy="0"/>
              <a:chOff x="1512582" y="2142908"/>
              <a:chExt cx="4806573" cy="0"/>
            </a:xfrm>
          </p:grpSpPr>
          <p:cxnSp>
            <p:nvCxnSpPr>
              <p:cNvPr id="407" name="Google Shape;407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09" name="Google Shape;409;p27"/>
          <p:cNvGrpSpPr/>
          <p:nvPr/>
        </p:nvGrpSpPr>
        <p:grpSpPr>
          <a:xfrm>
            <a:off x="5509418" y="4594813"/>
            <a:ext cx="4060747" cy="1555209"/>
            <a:chOff x="1250115" y="1854451"/>
            <a:chExt cx="4806573" cy="1893957"/>
          </a:xfrm>
        </p:grpSpPr>
        <p:sp>
          <p:nvSpPr>
            <p:cNvPr id="410" name="Google Shape;410;p27"/>
            <p:cNvSpPr/>
            <p:nvPr/>
          </p:nvSpPr>
          <p:spPr>
            <a:xfrm>
              <a:off x="3083142" y="1854451"/>
              <a:ext cx="1105706" cy="18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”</a:t>
              </a:r>
              <a:endParaRPr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grpSp>
          <p:nvGrpSpPr>
            <p:cNvPr id="411" name="Google Shape;411;p27"/>
            <p:cNvGrpSpPr/>
            <p:nvPr/>
          </p:nvGrpSpPr>
          <p:grpSpPr>
            <a:xfrm>
              <a:off x="1250115" y="2451677"/>
              <a:ext cx="4806573" cy="0"/>
              <a:chOff x="1512582" y="2142908"/>
              <a:chExt cx="4806573" cy="0"/>
            </a:xfrm>
          </p:grpSpPr>
          <p:cxnSp>
            <p:nvCxnSpPr>
              <p:cNvPr id="412" name="Google Shape;412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14" name="Google Shape;414;p27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415" name="Google Shape;415;p27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416" name="Google Shape;416;p2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7" name="Google Shape;417;p2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8" name="Google Shape;418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E5D88C92-1A47-4764-B8FC-D11FF2D6DDDB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753C41E6-3E11-4322-81DF-D3D2FB2B2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F3DA91E-79C3-4C06-8F0C-B398F6C55C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565029" y="2841573"/>
            <a:ext cx="1168512" cy="51745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SimSun" panose="02010600030101010101" pitchFamily="2" charset="-122"/>
              </a:rPr>
              <a:t>用手帕的衣服遮住鼻子和嘴巴</a:t>
            </a:r>
            <a:endParaRPr lang="ko-KR" altLang="en-US" sz="800" dirty="0">
              <a:latin typeface="SimSun" panose="02010600030101010101" pitchFamily="2" charset="-122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870758" y="3047544"/>
            <a:ext cx="1316575" cy="17044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>
              <a:latin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7639" y="29788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imSun" panose="02010600030101010101" pitchFamily="2" charset="-122"/>
              </a:rPr>
              <a:t>降低姿势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1506683" y="5478805"/>
            <a:ext cx="1226858" cy="418202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>
              <a:latin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8219" y="5561005"/>
            <a:ext cx="1381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+mj-ea"/>
                <a:ea typeface="+mj-ea"/>
              </a:rPr>
              <a:t>快速撤离一个方向</a:t>
            </a: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007604" y="5461221"/>
            <a:ext cx="1151677" cy="424695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>
              <a:latin typeface="SimSun" panose="02010600030101010101" pitchFamily="2" charset="-122"/>
            </a:endParaRPr>
          </a:p>
          <a:p>
            <a:pPr algn="ctr"/>
            <a:r>
              <a:rPr lang="en-US" altLang="ko-KR" sz="800" dirty="0">
                <a:latin typeface="SimSun" panose="02010600030101010101" pitchFamily="2" charset="-122"/>
              </a:rPr>
              <a:t/>
            </a:r>
            <a:br>
              <a:rPr lang="en-US" altLang="ko-KR" sz="800" dirty="0">
                <a:latin typeface="SimSun" panose="02010600030101010101" pitchFamily="2" charset="-122"/>
              </a:rPr>
            </a:br>
            <a:endParaRPr lang="ko-KR" altLang="en-US" sz="800" dirty="0">
              <a:latin typeface="SimSun" panose="02010600030101010101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06505" y="5445213"/>
            <a:ext cx="1381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+mn-ea"/>
                <a:ea typeface="+mn-ea"/>
              </a:rPr>
              <a:t>另一方面</a:t>
            </a:r>
            <a:endParaRPr lang="en-US" altLang="zh-CN" sz="11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zh-CN" altLang="en-US" sz="1100" b="1" dirty="0">
                <a:solidFill>
                  <a:schemeClr val="bg1"/>
                </a:solidFill>
                <a:latin typeface="+mn-ea"/>
                <a:ea typeface="+mn-ea"/>
              </a:rPr>
              <a:t>指向墙壁。</a:t>
            </a:r>
            <a:endParaRPr lang="ko-KR" altLang="en-US" sz="11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41" name="Google Shape;141;p16">
            <a:extLst>
              <a:ext uri="{FF2B5EF4-FFF2-40B4-BE49-F238E27FC236}">
                <a16:creationId xmlns:a16="http://schemas.microsoft.com/office/drawing/2014/main" id="{207C3C32-8960-41E7-85E0-FBCF177052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9F1D7A08-DA5B-4723-9B5F-E2B9BCB26A28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99856775-2B0F-4F86-A6CF-447AAE49D647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0E9C2A8-AA7C-4573-992B-6C729CA84F42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5128C1AC-F7CC-4277-A2ED-091268E4E3BC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다이아몬드 50">
            <a:extLst>
              <a:ext uri="{FF2B5EF4-FFF2-40B4-BE49-F238E27FC236}">
                <a16:creationId xmlns:a16="http://schemas.microsoft.com/office/drawing/2014/main" id="{D0B5F292-F3D4-4BD7-93B6-9811F9E5238A}"/>
              </a:ext>
            </a:extLst>
          </p:cNvPr>
          <p:cNvSpPr/>
          <p:nvPr/>
        </p:nvSpPr>
        <p:spPr>
          <a:xfrm>
            <a:off x="5631825" y="3117500"/>
            <a:ext cx="211153" cy="21115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다이아몬드 51">
            <a:extLst>
              <a:ext uri="{FF2B5EF4-FFF2-40B4-BE49-F238E27FC236}">
                <a16:creationId xmlns:a16="http://schemas.microsoft.com/office/drawing/2014/main" id="{618E1C87-FFF5-4F20-ABDB-D792BEE40733}"/>
              </a:ext>
            </a:extLst>
          </p:cNvPr>
          <p:cNvSpPr/>
          <p:nvPr/>
        </p:nvSpPr>
        <p:spPr>
          <a:xfrm>
            <a:off x="5631825" y="3472032"/>
            <a:ext cx="211153" cy="21115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Google Shape;347;p25">
            <a:extLst>
              <a:ext uri="{FF2B5EF4-FFF2-40B4-BE49-F238E27FC236}">
                <a16:creationId xmlns:a16="http://schemas.microsoft.com/office/drawing/2014/main" id="{0EDE9136-3AD6-47FB-B685-4FB688F6FDAA}"/>
              </a:ext>
            </a:extLst>
          </p:cNvPr>
          <p:cNvSpPr/>
          <p:nvPr/>
        </p:nvSpPr>
        <p:spPr>
          <a:xfrm>
            <a:off x="340790" y="232116"/>
            <a:ext cx="475897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4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3" name="Google Shape;348;p25">
            <a:extLst>
              <a:ext uri="{FF2B5EF4-FFF2-40B4-BE49-F238E27FC236}">
                <a16:creationId xmlns:a16="http://schemas.microsoft.com/office/drawing/2014/main" id="{0657ACD0-762C-4C00-83E6-0E95B550461C}"/>
              </a:ext>
            </a:extLst>
          </p:cNvPr>
          <p:cNvSpPr/>
          <p:nvPr/>
        </p:nvSpPr>
        <p:spPr>
          <a:xfrm>
            <a:off x="962686" y="-17929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安全和逃生要求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816" y="1684794"/>
            <a:ext cx="4380582" cy="43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8"/>
          <p:cNvSpPr/>
          <p:nvPr/>
        </p:nvSpPr>
        <p:spPr>
          <a:xfrm>
            <a:off x="681023" y="2169394"/>
            <a:ext cx="5899071" cy="2905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endParaRPr lang="zh-CN" altLang="en-US" sz="24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了解像练歌房这种很多人同时出入的场所的火灾预防方法，以便发生火灾时，我们能够冷静地处理和逃生。</a:t>
            </a:r>
            <a:endParaRPr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427" name="Google Shape;427;p28"/>
          <p:cNvGrpSpPr/>
          <p:nvPr/>
        </p:nvGrpSpPr>
        <p:grpSpPr>
          <a:xfrm>
            <a:off x="1142961" y="1840159"/>
            <a:ext cx="4806573" cy="1569660"/>
            <a:chOff x="1250115" y="1963556"/>
            <a:chExt cx="4806573" cy="1569660"/>
          </a:xfrm>
        </p:grpSpPr>
        <p:sp>
          <p:nvSpPr>
            <p:cNvPr id="428" name="Google Shape;428;p28"/>
            <p:cNvSpPr/>
            <p:nvPr/>
          </p:nvSpPr>
          <p:spPr>
            <a:xfrm>
              <a:off x="3061516" y="196355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429" name="Google Shape;429;p2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30" name="Google Shape;430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" name="Google Shape;431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32" name="Google Shape;432;p28"/>
          <p:cNvGrpSpPr/>
          <p:nvPr/>
        </p:nvGrpSpPr>
        <p:grpSpPr>
          <a:xfrm>
            <a:off x="1142961" y="3814032"/>
            <a:ext cx="4806573" cy="1569660"/>
            <a:chOff x="1250115" y="4748179"/>
            <a:chExt cx="4806573" cy="1569660"/>
          </a:xfrm>
        </p:grpSpPr>
        <p:sp>
          <p:nvSpPr>
            <p:cNvPr id="433" name="Google Shape;433;p28"/>
            <p:cNvSpPr/>
            <p:nvPr/>
          </p:nvSpPr>
          <p:spPr>
            <a:xfrm rot="10800000" flipH="1">
              <a:off x="3079081" y="4748179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434" name="Google Shape;434;p28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35" name="Google Shape;435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6" name="Google Shape;436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37" name="Google Shape;437;p28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438" name="Google Shape;438;p28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439" name="Google Shape;439;p2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0" name="Google Shape;440;p2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1" name="Google Shape;441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28"/>
          <p:cNvSpPr/>
          <p:nvPr/>
        </p:nvSpPr>
        <p:spPr>
          <a:xfrm>
            <a:off x="3638771" y="174266"/>
            <a:ext cx="60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Black"/>
                <a:sym typeface="Arial Black"/>
              </a:rPr>
              <a:t>消防安全要点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23" name="직사각형 1">
            <a:extLst>
              <a:ext uri="{FF2B5EF4-FFF2-40B4-BE49-F238E27FC236}">
                <a16:creationId xmlns:a16="http://schemas.microsoft.com/office/drawing/2014/main" id="{2C854CAA-3AB4-4E8C-AC6B-5C357583E9C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D7F009BD-A7CC-4BD6-8D5D-BFAB6E1031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50D2DC0-03D4-4C73-80ED-46BC127208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1" name="Google Shape;141;p16">
            <a:extLst>
              <a:ext uri="{FF2B5EF4-FFF2-40B4-BE49-F238E27FC236}">
                <a16:creationId xmlns:a16="http://schemas.microsoft.com/office/drawing/2014/main" id="{0F501702-2987-4068-886B-D715766D6E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3F9BB906-0316-4E1B-9EAC-3E4837BAA38B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9C0E363-BC88-4BFA-949B-2C78064D9E15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DAEDF97-7402-47D5-9194-5C200314D71A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DBE6A12-8673-4BC6-B608-99D5CEA1673C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31">
            <a:extLst>
              <a:ext uri="{FF2B5EF4-FFF2-40B4-BE49-F238E27FC236}">
                <a16:creationId xmlns:a16="http://schemas.microsoft.com/office/drawing/2014/main" id="{878E5616-468D-4E4B-A1EA-8FB71DFC7996}"/>
              </a:ext>
            </a:extLst>
          </p:cNvPr>
          <p:cNvSpPr/>
          <p:nvPr/>
        </p:nvSpPr>
        <p:spPr>
          <a:xfrm>
            <a:off x="424582" y="304270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6" name="직사각형 28">
            <a:extLst>
              <a:ext uri="{FF2B5EF4-FFF2-40B4-BE49-F238E27FC236}">
                <a16:creationId xmlns:a16="http://schemas.microsoft.com/office/drawing/2014/main" id="{4B100EEB-DCCA-48C2-9586-56C6E3A4BF82}"/>
              </a:ext>
            </a:extLst>
          </p:cNvPr>
          <p:cNvSpPr/>
          <p:nvPr/>
        </p:nvSpPr>
        <p:spPr>
          <a:xfrm>
            <a:off x="-2251885" y="29160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직사각형 1">
            <a:extLst>
              <a:ext uri="{FF2B5EF4-FFF2-40B4-BE49-F238E27FC236}">
                <a16:creationId xmlns:a16="http://schemas.microsoft.com/office/drawing/2014/main" id="{8CEBBBA7-DF57-41FC-B981-4C77A51BBE5D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5" name="그림 12">
            <a:extLst>
              <a:ext uri="{FF2B5EF4-FFF2-40B4-BE49-F238E27FC236}">
                <a16:creationId xmlns:a16="http://schemas.microsoft.com/office/drawing/2014/main" id="{965428B8-EB60-4DAF-8686-BE7A8F4019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27469CB-C6B5-4C22-AA6B-47D3475DD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0" name="그림 9" descr="불, 방이(가) 표시된 사진&#10;&#10;자동 생성된 설명">
            <a:extLst>
              <a:ext uri="{FF2B5EF4-FFF2-40B4-BE49-F238E27FC236}">
                <a16:creationId xmlns:a16="http://schemas.microsoft.com/office/drawing/2014/main" id="{37F00A84-172C-4C87-9902-0C6E9BD41B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233"/>
          <a:stretch/>
        </p:blipFill>
        <p:spPr>
          <a:xfrm>
            <a:off x="161606" y="2536020"/>
            <a:ext cx="9565979" cy="2158104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6DAD91A0-E65A-4105-89EC-7797C21DDA39}"/>
              </a:ext>
            </a:extLst>
          </p:cNvPr>
          <p:cNvSpPr/>
          <p:nvPr/>
        </p:nvSpPr>
        <p:spPr>
          <a:xfrm>
            <a:off x="3200214" y="4721019"/>
            <a:ext cx="3603811" cy="331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SimSun" panose="02010600030101010101" pitchFamily="2" charset="-122"/>
              </a:rPr>
              <a:t>消防安全教育是安全社会和幸福生活的前提</a:t>
            </a:r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CE888BD-D735-4786-825E-93A270144170}"/>
              </a:ext>
            </a:extLst>
          </p:cNvPr>
          <p:cNvSpPr/>
          <p:nvPr/>
        </p:nvSpPr>
        <p:spPr>
          <a:xfrm>
            <a:off x="2766950" y="190051"/>
            <a:ext cx="54458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多重可用场所火灾（练歌房）</a:t>
            </a:r>
          </a:p>
        </p:txBody>
      </p:sp>
      <p:pic>
        <p:nvPicPr>
          <p:cNvPr id="13" name="그림 12" descr="그리기, 방이(가) 표시된 사진&#10;&#10;자동 생성된 설명">
            <a:extLst>
              <a:ext uri="{FF2B5EF4-FFF2-40B4-BE49-F238E27FC236}">
                <a16:creationId xmlns:a16="http://schemas.microsoft.com/office/drawing/2014/main" id="{91D6A784-84E0-4DD5-9928-009B38B52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71" y="167583"/>
            <a:ext cx="479558" cy="601112"/>
          </a:xfrm>
          <a:prstGeom prst="rect">
            <a:avLst/>
          </a:pr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479558"/>
                      <a:gd name="connsiteY0" fmla="*/ 0 h 601112"/>
                      <a:gd name="connsiteX1" fmla="*/ 479558 w 479558"/>
                      <a:gd name="connsiteY1" fmla="*/ 0 h 601112"/>
                      <a:gd name="connsiteX2" fmla="*/ 479558 w 479558"/>
                      <a:gd name="connsiteY2" fmla="*/ 601112 h 601112"/>
                      <a:gd name="connsiteX3" fmla="*/ 0 w 479558"/>
                      <a:gd name="connsiteY3" fmla="*/ 601112 h 601112"/>
                      <a:gd name="connsiteX4" fmla="*/ 0 w 479558"/>
                      <a:gd name="connsiteY4" fmla="*/ 0 h 601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9558" h="601112" fill="none" extrusionOk="0">
                        <a:moveTo>
                          <a:pt x="0" y="0"/>
                        </a:moveTo>
                        <a:cubicBezTo>
                          <a:pt x="218521" y="-14653"/>
                          <a:pt x="376384" y="-35889"/>
                          <a:pt x="479558" y="0"/>
                        </a:cubicBezTo>
                        <a:cubicBezTo>
                          <a:pt x="481126" y="141426"/>
                          <a:pt x="485791" y="326937"/>
                          <a:pt x="479558" y="601112"/>
                        </a:cubicBezTo>
                        <a:cubicBezTo>
                          <a:pt x="260794" y="607194"/>
                          <a:pt x="101847" y="629461"/>
                          <a:pt x="0" y="601112"/>
                        </a:cubicBezTo>
                        <a:cubicBezTo>
                          <a:pt x="-1187" y="315651"/>
                          <a:pt x="-37187" y="276933"/>
                          <a:pt x="0" y="0"/>
                        </a:cubicBezTo>
                        <a:close/>
                      </a:path>
                      <a:path w="479558" h="601112" stroke="0" extrusionOk="0">
                        <a:moveTo>
                          <a:pt x="0" y="0"/>
                        </a:moveTo>
                        <a:cubicBezTo>
                          <a:pt x="120004" y="40794"/>
                          <a:pt x="246949" y="6245"/>
                          <a:pt x="479558" y="0"/>
                        </a:cubicBezTo>
                        <a:cubicBezTo>
                          <a:pt x="532230" y="117319"/>
                          <a:pt x="440309" y="418497"/>
                          <a:pt x="479558" y="601112"/>
                        </a:cubicBezTo>
                        <a:cubicBezTo>
                          <a:pt x="424455" y="643324"/>
                          <a:pt x="139205" y="610686"/>
                          <a:pt x="0" y="601112"/>
                        </a:cubicBezTo>
                        <a:cubicBezTo>
                          <a:pt x="-51013" y="515991"/>
                          <a:pt x="51196" y="2295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600" b="0" i="0" u="none" strike="noStrike" cap="none" dirty="0" err="1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</a:t>
            </a:r>
            <a:r>
              <a:rPr lang="ko-KR" sz="2400" b="0" i="0" u="none" strike="noStrike" cap="none" dirty="0" err="1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ontents</a:t>
            </a:r>
            <a:endParaRPr sz="2400" b="0" i="0" u="none" strike="noStrike" cap="none" dirty="0">
              <a:solidFill>
                <a:schemeClr val="lt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-376714" y="1654938"/>
            <a:ext cx="1050286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CN" altLang="en-US" sz="2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多重可用场所火灾（练歌房）</a:t>
            </a:r>
            <a:endParaRPr lang="en-US" altLang="ko-KR" sz="2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12" name="Google Shape;112;p14"/>
          <p:cNvCxnSpPr/>
          <p:nvPr/>
        </p:nvCxnSpPr>
        <p:spPr>
          <a:xfrm>
            <a:off x="2397115" y="1425639"/>
            <a:ext cx="0" cy="76944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113" name="Google Shape;113;p14"/>
          <p:cNvGrpSpPr/>
          <p:nvPr/>
        </p:nvGrpSpPr>
        <p:grpSpPr>
          <a:xfrm>
            <a:off x="420304" y="5584560"/>
            <a:ext cx="2820276" cy="1180814"/>
            <a:chOff x="420304" y="5584560"/>
            <a:chExt cx="2820276" cy="1180814"/>
          </a:xfrm>
        </p:grpSpPr>
        <p:grpSp>
          <p:nvGrpSpPr>
            <p:cNvPr id="114" name="Google Shape;114;p14"/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115" name="Google Shape;115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7" name="Google Shape;117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14"/>
          <p:cNvSpPr txBox="1"/>
          <p:nvPr/>
        </p:nvSpPr>
        <p:spPr>
          <a:xfrm>
            <a:off x="2450916" y="1331285"/>
            <a:ext cx="19301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[</a:t>
            </a:r>
            <a:r>
              <a:rPr lang="ko-KR" altLang="en-US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第</a:t>
            </a:r>
            <a:r>
              <a:rPr lang="en-US" altLang="ko-KR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9</a:t>
            </a:r>
            <a:r>
              <a:rPr lang="ko-KR" altLang="en-US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集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]</a:t>
            </a:r>
            <a:endParaRPr sz="2000" b="1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4781" y="4158136"/>
            <a:ext cx="2828820" cy="2566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>
            <a:off x="1149874" y="2242963"/>
            <a:ext cx="7776725" cy="263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accent1"/>
              </a:buClr>
              <a:buSzPts val="2400"/>
            </a:pPr>
            <a:endParaRPr lang="ko-KR" altLang="en-US" sz="2400" b="1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zh-CN" altLang="en-US" sz="24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练歌房缺乏火灾</a:t>
            </a:r>
            <a:r>
              <a:rPr lang="ko-KR" altLang="en-US" sz="24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安全性的原因</a:t>
            </a:r>
            <a:r>
              <a:rPr lang="ko-KR" sz="2400" b="1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_ 2p</a:t>
            </a:r>
            <a:endParaRPr sz="2400" b="1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zh-CN" altLang="en-US" sz="24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多重可用场所火灾情况</a:t>
            </a:r>
            <a:r>
              <a:rPr lang="ko-KR" sz="2400" b="1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_ 3p</a:t>
            </a:r>
            <a:endParaRPr sz="2400" b="1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zh-CN" altLang="en-US" sz="24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练歌房火灾</a:t>
            </a:r>
            <a:r>
              <a:rPr lang="ko-KR" altLang="en-US" sz="24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的原因</a:t>
            </a:r>
            <a:r>
              <a:rPr lang="ko-KR" sz="2400" b="1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_ 6p</a:t>
            </a:r>
            <a:endParaRPr lang="ko-KR" altLang="en-US" sz="2400" b="1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ko-KR" altLang="en-US" sz="2400" b="1" dirty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安全和逃生要求</a:t>
            </a:r>
            <a:r>
              <a:rPr lang="ko-KR" sz="2400" b="1" dirty="0">
                <a:solidFill>
                  <a:schemeClr val="accen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_ 11p</a:t>
            </a:r>
            <a:endParaRPr sz="2400" b="1" dirty="0">
              <a:solidFill>
                <a:schemeClr val="accen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15" name="직사각형 2">
            <a:extLst>
              <a:ext uri="{FF2B5EF4-FFF2-40B4-BE49-F238E27FC236}">
                <a16:creationId xmlns:a16="http://schemas.microsoft.com/office/drawing/2014/main" id="{E53D113C-B46C-449A-A32E-79484C616A1F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16" name="그림 14">
            <a:extLst>
              <a:ext uri="{FF2B5EF4-FFF2-40B4-BE49-F238E27FC236}">
                <a16:creationId xmlns:a16="http://schemas.microsoft.com/office/drawing/2014/main" id="{9291BE98-4B87-409B-BF27-EEDC07B0DA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17" name="그림 15">
            <a:extLst>
              <a:ext uri="{FF2B5EF4-FFF2-40B4-BE49-F238E27FC236}">
                <a16:creationId xmlns:a16="http://schemas.microsoft.com/office/drawing/2014/main" id="{82B76761-2E86-4C94-B9C7-20F342BA50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pic>
        <p:nvPicPr>
          <p:cNvPr id="23" name="Google Shape;109;p14">
            <a:extLst>
              <a:ext uri="{FF2B5EF4-FFF2-40B4-BE49-F238E27FC236}">
                <a16:creationId xmlns:a16="http://schemas.microsoft.com/office/drawing/2014/main" id="{C42FAE16-7131-4460-A8AD-BEEDA7173C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" t="96017" r="59263" b="165"/>
          <a:stretch/>
        </p:blipFill>
        <p:spPr>
          <a:xfrm>
            <a:off x="0" y="6526141"/>
            <a:ext cx="4030434" cy="26248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3EDC48E-908F-47E8-A9A2-B8C4D30CEF1B}"/>
              </a:ext>
            </a:extLst>
          </p:cNvPr>
          <p:cNvSpPr/>
          <p:nvPr/>
        </p:nvSpPr>
        <p:spPr>
          <a:xfrm>
            <a:off x="289797" y="6490097"/>
            <a:ext cx="79701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3953676-9902-4BB1-9EF5-475FB087DC4A}"/>
              </a:ext>
            </a:extLst>
          </p:cNvPr>
          <p:cNvSpPr/>
          <p:nvPr/>
        </p:nvSpPr>
        <p:spPr>
          <a:xfrm>
            <a:off x="1149874" y="6489442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3FCA05-A277-4901-BE11-82AACC23560F}"/>
              </a:ext>
            </a:extLst>
          </p:cNvPr>
          <p:cNvSpPr/>
          <p:nvPr/>
        </p:nvSpPr>
        <p:spPr>
          <a:xfrm>
            <a:off x="1799984" y="6499990"/>
            <a:ext cx="48923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3780D54-F320-430C-8053-21E2673553E2}"/>
              </a:ext>
            </a:extLst>
          </p:cNvPr>
          <p:cNvSpPr/>
          <p:nvPr/>
        </p:nvSpPr>
        <p:spPr>
          <a:xfrm>
            <a:off x="2302677" y="6439860"/>
            <a:ext cx="10997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800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6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143" name="Google Shape;143;p16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144" name="Google Shape;144;p1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" name="Google Shape;145;p1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6" name="Google Shape;146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1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/>
              <a:t>2</a:t>
            </a:r>
            <a:endParaRPr dirty="0"/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1883" y="1802707"/>
            <a:ext cx="4404006" cy="4037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6"/>
          <p:cNvGrpSpPr/>
          <p:nvPr/>
        </p:nvGrpSpPr>
        <p:grpSpPr>
          <a:xfrm>
            <a:off x="1257359" y="1445311"/>
            <a:ext cx="4806573" cy="1569660"/>
            <a:chOff x="1250115" y="1974826"/>
            <a:chExt cx="4806573" cy="1569660"/>
          </a:xfrm>
        </p:grpSpPr>
        <p:sp>
          <p:nvSpPr>
            <p:cNvPr id="151" name="Google Shape;151;p16"/>
            <p:cNvSpPr/>
            <p:nvPr/>
          </p:nvSpPr>
          <p:spPr>
            <a:xfrm>
              <a:off x="3083141" y="197482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152" name="Google Shape;152;p16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53" name="Google Shape;153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155" name="Google Shape;155;p16"/>
          <p:cNvSpPr txBox="1"/>
          <p:nvPr/>
        </p:nvSpPr>
        <p:spPr>
          <a:xfrm>
            <a:off x="1555775" y="2405420"/>
            <a:ext cx="4135755" cy="160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由于响亮的音乐和歌声，</a:t>
            </a:r>
            <a:endParaRPr lang="en-US" altLang="zh-CN"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大多数人无法识别起火的迹象，</a:t>
            </a:r>
            <a:endParaRPr lang="en-US" altLang="zh-CN"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从而在起火时造成许多人命损失。</a:t>
            </a: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671233" y="3992507"/>
            <a:ext cx="5904840" cy="200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每次进入练歌房时，找到</a:t>
            </a:r>
            <a:r>
              <a:rPr lang="en-US" altLang="zh-CN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2</a:t>
            </a: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个出口门。</a:t>
            </a:r>
            <a:endParaRPr lang="en-US" altLang="zh-CN"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如果屏幕关闭或听到火警，请立即冷静下来并撤离</a:t>
            </a:r>
            <a:endParaRPr sz="18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grpSp>
        <p:nvGrpSpPr>
          <p:cNvPr id="157" name="Google Shape;157;p16"/>
          <p:cNvGrpSpPr/>
          <p:nvPr/>
        </p:nvGrpSpPr>
        <p:grpSpPr>
          <a:xfrm>
            <a:off x="1257359" y="5418798"/>
            <a:ext cx="4806573" cy="511371"/>
            <a:chOff x="1250115" y="5830070"/>
            <a:chExt cx="4806573" cy="511371"/>
          </a:xfrm>
        </p:grpSpPr>
        <p:sp>
          <p:nvSpPr>
            <p:cNvPr id="158" name="Google Shape;158;p16"/>
            <p:cNvSpPr/>
            <p:nvPr/>
          </p:nvSpPr>
          <p:spPr>
            <a:xfrm rot="10800000" flipH="1">
              <a:off x="3120130" y="6001241"/>
              <a:ext cx="10923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159" name="Google Shape;159;p16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60" name="Google Shape;160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62" name="Google Shape;162;p16"/>
          <p:cNvGrpSpPr/>
          <p:nvPr/>
        </p:nvGrpSpPr>
        <p:grpSpPr>
          <a:xfrm>
            <a:off x="339748" y="61554"/>
            <a:ext cx="7955602" cy="649509"/>
            <a:chOff x="339748" y="61554"/>
            <a:chExt cx="7955602" cy="649509"/>
          </a:xfrm>
        </p:grpSpPr>
        <p:sp>
          <p:nvSpPr>
            <p:cNvPr id="163" name="Google Shape;163;p16"/>
            <p:cNvSpPr/>
            <p:nvPr/>
          </p:nvSpPr>
          <p:spPr>
            <a:xfrm>
              <a:off x="983750" y="61554"/>
              <a:ext cx="73116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chemeClr val="accent1"/>
                </a:buClr>
                <a:buSzPts val="2400"/>
              </a:pPr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  <a:sym typeface="Calibri"/>
                </a:rPr>
                <a:t>练歌房缺乏火灾安全性的原因</a:t>
              </a:r>
              <a:endPara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39748" y="219054"/>
              <a:ext cx="450761" cy="492009"/>
            </a:xfrm>
            <a:prstGeom prst="rect">
              <a:avLst/>
            </a:prstGeom>
            <a:solidFill>
              <a:srgbClr val="0020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600" b="1" dirty="0">
                  <a:solidFill>
                    <a:schemeClr val="lt1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1</a:t>
              </a:r>
              <a:endParaRPr sz="2600" b="1" dirty="0">
                <a:solidFill>
                  <a:schemeClr val="lt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</p:grpSp>
      <p:sp>
        <p:nvSpPr>
          <p:cNvPr id="26" name="직사각형 1">
            <a:extLst>
              <a:ext uri="{FF2B5EF4-FFF2-40B4-BE49-F238E27FC236}">
                <a16:creationId xmlns:a16="http://schemas.microsoft.com/office/drawing/2014/main" id="{E558BC81-AD0D-4362-B370-86E455270CF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A5589C90-A70C-4991-BDC5-194DE69D96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FDD85FB-0C11-49D4-9AF8-8F6062822D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4" name="Google Shape;141;p16">
            <a:extLst>
              <a:ext uri="{FF2B5EF4-FFF2-40B4-BE49-F238E27FC236}">
                <a16:creationId xmlns:a16="http://schemas.microsoft.com/office/drawing/2014/main" id="{866EB60B-0A8A-40CC-9518-F9466B0DDA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72D463F-C36B-4918-8B2F-FBEF37DC215F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26F7E86-B6E8-46CF-872E-0DA1F73AD365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E1B32E7-DE8B-4384-BF17-B9D666E3AEE3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D8B194A-8C8B-4E69-B002-BC8B0B203EBC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3</a:t>
            </a:r>
            <a:endParaRPr dirty="0">
              <a:solidFill>
                <a:srgbClr val="7F7F7F"/>
              </a:solidFill>
            </a:endParaRPr>
          </a:p>
        </p:txBody>
      </p:sp>
      <p:graphicFrame>
        <p:nvGraphicFramePr>
          <p:cNvPr id="171" name="Google Shape;171;p17"/>
          <p:cNvGraphicFramePr/>
          <p:nvPr>
            <p:extLst>
              <p:ext uri="{D42A27DB-BD31-4B8C-83A1-F6EECF244321}">
                <p14:modId xmlns:p14="http://schemas.microsoft.com/office/powerpoint/2010/main" val="1252087485"/>
              </p:ext>
            </p:extLst>
          </p:nvPr>
        </p:nvGraphicFramePr>
        <p:xfrm>
          <a:off x="1194963" y="1390567"/>
          <a:ext cx="7509725" cy="3361500"/>
        </p:xfrm>
        <a:graphic>
          <a:graphicData uri="http://schemas.openxmlformats.org/drawingml/2006/table">
            <a:tbl>
              <a:tblPr>
                <a:noFill/>
                <a:tableStyleId>{164C0A29-E00C-4BC5-AC6C-DE6C6F0B69AC}</a:tableStyleId>
              </a:tblPr>
              <a:tblGrid>
                <a:gridCol w="117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3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师</a:t>
                      </a:r>
                      <a:endParaRPr dirty="0"/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所有</a:t>
                      </a:r>
                      <a:endParaRPr dirty="0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一般建筑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多重可用房屋</a:t>
                      </a:r>
                      <a:endParaRPr sz="1200"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火灾次数</a:t>
                      </a:r>
                      <a:endParaRPr sz="10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人命伤害</a:t>
                      </a:r>
                      <a:endParaRPr sz="14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火灾次数</a:t>
                      </a:r>
                      <a:endParaRPr lang="en-US" altLang="ko-KR" sz="1400" u="none" strike="noStrike" cap="none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人命伤害</a:t>
                      </a:r>
                      <a:endParaRPr lang="ko-KR" altLang="en-US" sz="1400"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火灾次数</a:t>
                      </a:r>
                      <a:endParaRPr lang="ko-KR" altLang="en-US" sz="1400"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人命伤害</a:t>
                      </a:r>
                      <a:endParaRPr lang="ko-KR" altLang="en-US" sz="1400"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altLang="ko-KR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SimSun" panose="02010600030101010101" pitchFamily="2" charset="-122"/>
                          <a:cs typeface="Arial"/>
                          <a:sym typeface="Arial"/>
                        </a:rPr>
                        <a:t>Total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216,498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11,089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213,398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10,820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3,101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269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100%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100%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98.57%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97.52%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1.43%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2.48%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2018</a:t>
                      </a: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42,337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2,594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41,773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2,477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565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117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2017</a:t>
                      </a: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44,178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2,197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43,599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2,175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579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22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2016</a:t>
                      </a: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43,413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2,024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42,700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1,964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713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60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2015</a:t>
                      </a: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44,435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2,093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43,870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2,058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565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35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2014</a:t>
                      </a:r>
                      <a:r>
                        <a:rPr lang="ko-KR" altLang="en-US" sz="1804" u="none" strike="noStrike" cap="none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42,135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2,181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41,517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2,154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608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SimSun" panose="02010600030101010101" pitchFamily="2" charset="-122"/>
                        </a:rPr>
                        <a:t>27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2" name="Google Shape;172;p17"/>
          <p:cNvSpPr/>
          <p:nvPr/>
        </p:nvSpPr>
        <p:spPr>
          <a:xfrm>
            <a:off x="809014" y="4958426"/>
            <a:ext cx="8281622" cy="959811"/>
          </a:xfrm>
          <a:prstGeom prst="rect">
            <a:avLst/>
          </a:prstGeom>
          <a:solidFill>
            <a:srgbClr val="FEE599"/>
          </a:solidFill>
          <a:ln w="19050" cap="flat" cmpd="sng">
            <a:solidFill>
              <a:srgbClr val="FFFF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CN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5</a:t>
            </a:r>
            <a:r>
              <a:rPr lang="zh-CN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年内增加</a:t>
            </a:r>
            <a:r>
              <a:rPr lang="en-US" altLang="zh-CN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3101</a:t>
            </a:r>
            <a:r>
              <a:rPr lang="zh-CN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起，占火灾总数的</a:t>
            </a:r>
            <a:r>
              <a:rPr lang="en-US" altLang="zh-CN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1.43</a:t>
            </a:r>
            <a:r>
              <a:rPr lang="zh-CN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％</a:t>
            </a:r>
            <a:endParaRPr lang="en-US" altLang="ko-KR" sz="1600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 algn="ctr"/>
            <a:r>
              <a:rPr lang="zh-CN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伤亡人数为</a:t>
            </a:r>
            <a:r>
              <a:rPr lang="en-US" altLang="zh-CN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269</a:t>
            </a:r>
            <a:r>
              <a:rPr lang="zh-CN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人，增长</a:t>
            </a:r>
            <a:r>
              <a:rPr lang="en-US" altLang="zh-CN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2.40</a:t>
            </a:r>
            <a:r>
              <a:rPr lang="zh-CN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％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6792204" y="5232971"/>
            <a:ext cx="288772" cy="34390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1112297" y="81991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多重可用场所火灾情况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351480" y="219578"/>
            <a:ext cx="567576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2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176" name="Google Shape;176;p17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177" name="Google Shape;177;p17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178" name="Google Shape;178;p1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0" name="Google Shape;18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직사각형 1">
            <a:extLst>
              <a:ext uri="{FF2B5EF4-FFF2-40B4-BE49-F238E27FC236}">
                <a16:creationId xmlns:a16="http://schemas.microsoft.com/office/drawing/2014/main" id="{0F3DBF46-AB5C-48DF-B47C-9B605E3DB5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C0E68CEB-C306-4420-94C0-32EA1907E5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CEC2A45-BDA1-48BE-8913-8ED91E493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3" name="Google Shape;141;p16">
            <a:extLst>
              <a:ext uri="{FF2B5EF4-FFF2-40B4-BE49-F238E27FC236}">
                <a16:creationId xmlns:a16="http://schemas.microsoft.com/office/drawing/2014/main" id="{96A52D72-BCDD-4778-8119-9AFB98C04A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62B381B6-D148-4720-AE1B-F9A2B0C7B556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D25EAEE-3741-47DB-B21D-CC5E2798FD2F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1D243F4-E737-4E44-9A0F-3FC55925422F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4B607E4-4FB6-4179-B5D5-52E69E4D962E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463"/>
            <a:ext cx="9897192" cy="6875463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87" name="Google Shape;187;p18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4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79" y="1482077"/>
            <a:ext cx="4311831" cy="388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/>
          <p:nvPr/>
        </p:nvSpPr>
        <p:spPr>
          <a:xfrm>
            <a:off x="5369510" y="1943108"/>
            <a:ext cx="4530140" cy="26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</a:t>
            </a:r>
            <a:r>
              <a:rPr lang="zh-CN" altLang="en-US" sz="1800" dirty="0">
                <a:solidFill>
                  <a:schemeClr val="dk1"/>
                </a:solidFill>
                <a:latin typeface="+mn-ea"/>
                <a:ea typeface="+mn-ea"/>
                <a:cs typeface="Malgun Gothic"/>
                <a:sym typeface="Malgun Gothic"/>
              </a:rPr>
              <a:t>多重可用场所的火灾次数少于餐馆或商</a:t>
            </a:r>
            <a:endParaRPr lang="en-US" altLang="zh-CN" sz="1800" dirty="0">
              <a:solidFill>
                <a:schemeClr val="dk1"/>
              </a:solidFill>
              <a:latin typeface="+mn-ea"/>
              <a:ea typeface="+mn-ea"/>
              <a:cs typeface="Malgun Gothic"/>
              <a:sym typeface="Malgun Gothic"/>
            </a:endParaRPr>
          </a:p>
          <a:p>
            <a:pPr lvl="0"/>
            <a:r>
              <a:rPr lang="en-US" altLang="zh-CN" sz="1800" dirty="0">
                <a:solidFill>
                  <a:schemeClr val="dk1"/>
                </a:solidFill>
                <a:latin typeface="+mn-ea"/>
                <a:ea typeface="+mn-ea"/>
                <a:cs typeface="Malgun Gothic"/>
                <a:sym typeface="Malgun Gothic"/>
              </a:rPr>
              <a:t>  </a:t>
            </a:r>
            <a:r>
              <a:rPr lang="zh-CN" altLang="en-US" sz="1800" dirty="0">
                <a:solidFill>
                  <a:schemeClr val="dk1"/>
                </a:solidFill>
                <a:latin typeface="+mn-ea"/>
                <a:ea typeface="+mn-ea"/>
                <a:cs typeface="Malgun Gothic"/>
                <a:sym typeface="Malgun Gothic"/>
              </a:rPr>
              <a:t>  店， 但伤亡人数却高出许多倍</a:t>
            </a:r>
            <a:endParaRPr lang="en-US" altLang="zh-CN" sz="1800" dirty="0">
              <a:solidFill>
                <a:schemeClr val="dk1"/>
              </a:solidFill>
              <a:latin typeface="+mn-ea"/>
              <a:ea typeface="+mn-ea"/>
              <a:cs typeface="Malgun Gothic"/>
              <a:sym typeface="Malgun Gothic"/>
            </a:endParaRPr>
          </a:p>
          <a:p>
            <a:pPr lvl="0"/>
            <a:endParaRPr lang="en-US" altLang="ko-KR"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en-US" altLang="ko-KR" sz="18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zh-CN" altLang="en-US" sz="1800" dirty="0">
                <a:solidFill>
                  <a:schemeClr val="dk1"/>
                </a:solidFill>
                <a:latin typeface="+mn-ea"/>
                <a:ea typeface="+mn-ea"/>
                <a:cs typeface="Malgun Gothic"/>
                <a:sym typeface="Malgun Gothic"/>
              </a:rPr>
              <a:t>原因是道路和建筑物的设计狭窄</a:t>
            </a:r>
            <a:endParaRPr sz="1600" dirty="0">
              <a:solidFill>
                <a:schemeClr val="dk1"/>
              </a:solidFill>
              <a:latin typeface="+mn-ea"/>
              <a:ea typeface="+mn-ea"/>
              <a:cs typeface="Calibri"/>
              <a:sym typeface="Calibri"/>
            </a:endParaRPr>
          </a:p>
        </p:txBody>
      </p:sp>
      <p:grpSp>
        <p:nvGrpSpPr>
          <p:cNvPr id="190" name="Google Shape;190;p18"/>
          <p:cNvGrpSpPr/>
          <p:nvPr/>
        </p:nvGrpSpPr>
        <p:grpSpPr>
          <a:xfrm>
            <a:off x="5534788" y="1128840"/>
            <a:ext cx="4060747" cy="1554493"/>
            <a:chOff x="1250115" y="1773226"/>
            <a:chExt cx="4806573" cy="1893085"/>
          </a:xfrm>
        </p:grpSpPr>
        <p:sp>
          <p:nvSpPr>
            <p:cNvPr id="191" name="Google Shape;191;p18"/>
            <p:cNvSpPr/>
            <p:nvPr/>
          </p:nvSpPr>
          <p:spPr>
            <a:xfrm>
              <a:off x="3102624" y="1773226"/>
              <a:ext cx="1134573" cy="1893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192" name="Google Shape;192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3" name="Google Shape;193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95" name="Google Shape;195;p18"/>
          <p:cNvGrpSpPr/>
          <p:nvPr/>
        </p:nvGrpSpPr>
        <p:grpSpPr>
          <a:xfrm>
            <a:off x="5535284" y="4557408"/>
            <a:ext cx="4060747" cy="1555736"/>
            <a:chOff x="1250115" y="1974823"/>
            <a:chExt cx="4806573" cy="1894599"/>
          </a:xfrm>
        </p:grpSpPr>
        <p:sp>
          <p:nvSpPr>
            <p:cNvPr id="196" name="Google Shape;196;p18"/>
            <p:cNvSpPr/>
            <p:nvPr/>
          </p:nvSpPr>
          <p:spPr>
            <a:xfrm>
              <a:off x="3083140" y="1974823"/>
              <a:ext cx="1134573" cy="1894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”</a:t>
              </a:r>
              <a:endParaRPr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grpSp>
          <p:nvGrpSpPr>
            <p:cNvPr id="197" name="Google Shape;197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8" name="Google Shape;198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02" name="Google Shape;202;p18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03" name="Google Shape;203;p18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04" name="Google Shape;204;p1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1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6" name="Google Shape;206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C4E11984-3A1F-40E9-94A3-1A78DD940307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140D5D61-16F3-40A4-A169-3A550497BA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F6AD665-D324-4C5E-BF9C-E748C5A9FD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020A17-05E2-4517-92F6-E515D86EF679}"/>
              </a:ext>
            </a:extLst>
          </p:cNvPr>
          <p:cNvSpPr/>
          <p:nvPr/>
        </p:nvSpPr>
        <p:spPr>
          <a:xfrm>
            <a:off x="1145949" y="4154038"/>
            <a:ext cx="3956727" cy="645459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4E6BDD-2A05-42E7-A390-D22F92F5EE75}"/>
              </a:ext>
            </a:extLst>
          </p:cNvPr>
          <p:cNvSpPr/>
          <p:nvPr/>
        </p:nvSpPr>
        <p:spPr>
          <a:xfrm rot="19022641">
            <a:off x="1452954" y="4061742"/>
            <a:ext cx="74892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ko-KR" altLang="en-US" sz="1100" b="0" i="0" dirty="0">
              <a:solidFill>
                <a:srgbClr val="222222"/>
              </a:solidFill>
              <a:effectLst/>
              <a:latin typeface="+mn-ea"/>
              <a:ea typeface="+mn-ea"/>
            </a:endParaRPr>
          </a:p>
          <a:p>
            <a:pPr algn="ctr"/>
            <a:r>
              <a:rPr lang="zh-CN" altLang="en-US" sz="1100" b="0" i="0" dirty="0">
                <a:solidFill>
                  <a:srgbClr val="222222"/>
                </a:solidFill>
                <a:effectLst/>
                <a:latin typeface="+mn-ea"/>
                <a:ea typeface="+mn-ea"/>
              </a:rPr>
              <a:t>一般</a:t>
            </a:r>
            <a:r>
              <a:rPr lang="ko-KR" altLang="en-US" sz="1100" b="0" i="0" dirty="0">
                <a:solidFill>
                  <a:srgbClr val="222222"/>
                </a:solidFill>
                <a:effectLst/>
                <a:latin typeface="+mn-ea"/>
                <a:ea typeface="+mn-ea"/>
              </a:rPr>
              <a:t>餐厅</a:t>
            </a:r>
            <a:endParaRPr lang="en-US" altLang="ko-KR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8A6CB82-407E-4F78-86D8-1CF70F5D2D2A}"/>
              </a:ext>
            </a:extLst>
          </p:cNvPr>
          <p:cNvSpPr/>
          <p:nvPr/>
        </p:nvSpPr>
        <p:spPr>
          <a:xfrm rot="19022641">
            <a:off x="2044293" y="4211665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00" dirty="0">
                <a:solidFill>
                  <a:srgbClr val="222222"/>
                </a:solidFill>
                <a:latin typeface="+mn-ea"/>
                <a:ea typeface="+mn-ea"/>
              </a:rPr>
              <a:t>练歌房</a:t>
            </a:r>
            <a:endParaRPr lang="ko-KR" altLang="en-US" sz="1100" dirty="0">
              <a:solidFill>
                <a:srgbClr val="222222"/>
              </a:solidFill>
              <a:latin typeface="+mn-ea"/>
              <a:ea typeface="+mn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F55C2C4-A9A1-4D6F-8244-6B7589432AD2}"/>
              </a:ext>
            </a:extLst>
          </p:cNvPr>
          <p:cNvSpPr/>
          <p:nvPr/>
        </p:nvSpPr>
        <p:spPr>
          <a:xfrm rot="19022641">
            <a:off x="2640345" y="4300422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00" dirty="0">
                <a:solidFill>
                  <a:srgbClr val="222222"/>
                </a:solidFill>
                <a:latin typeface="+mn-ea"/>
                <a:ea typeface="+mn-ea"/>
              </a:rPr>
              <a:t>成人酒吧</a:t>
            </a:r>
            <a:endParaRPr lang="en-US" altLang="ko-KR" sz="1100" dirty="0">
              <a:solidFill>
                <a:srgbClr val="222222"/>
              </a:solidFill>
              <a:latin typeface="+mn-ea"/>
              <a:ea typeface="+mn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BFC9223-1AC0-4C96-9604-DDC40728FD3E}"/>
              </a:ext>
            </a:extLst>
          </p:cNvPr>
          <p:cNvSpPr/>
          <p:nvPr/>
        </p:nvSpPr>
        <p:spPr>
          <a:xfrm rot="19022641">
            <a:off x="3297006" y="4271830"/>
            <a:ext cx="6463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200" b="0" cap="none" spc="0" dirty="0">
                <a:ln w="0"/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考试院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A1EAAB4-D30D-4E83-BD46-E7D41A5E6B63}"/>
              </a:ext>
            </a:extLst>
          </p:cNvPr>
          <p:cNvSpPr/>
          <p:nvPr/>
        </p:nvSpPr>
        <p:spPr>
          <a:xfrm rot="19022641">
            <a:off x="4000311" y="4161568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ko-KR" altLang="en-US" sz="12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1200" b="0" cap="none" spc="0" dirty="0">
                <a:ln w="0"/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酒吧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280E9E3-32A7-4E9A-822F-02E81DD2176C}"/>
              </a:ext>
            </a:extLst>
          </p:cNvPr>
          <p:cNvSpPr/>
          <p:nvPr/>
        </p:nvSpPr>
        <p:spPr>
          <a:xfrm rot="19022641">
            <a:off x="4594656" y="4055317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ko-KR" altLang="en-US" sz="12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ko-KR" altLang="en-US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网吧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986231-30D8-4189-A1E3-223BF755BFD4}"/>
              </a:ext>
            </a:extLst>
          </p:cNvPr>
          <p:cNvSpPr/>
          <p:nvPr/>
        </p:nvSpPr>
        <p:spPr>
          <a:xfrm>
            <a:off x="2411506" y="4938668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0AB8B99-C060-451B-A47D-17C7650DCA96}"/>
              </a:ext>
            </a:extLst>
          </p:cNvPr>
          <p:cNvSpPr/>
          <p:nvPr/>
        </p:nvSpPr>
        <p:spPr>
          <a:xfrm>
            <a:off x="3440589" y="4920296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5A09C9A-86C5-4266-9AD7-970A3DD531C5}"/>
              </a:ext>
            </a:extLst>
          </p:cNvPr>
          <p:cNvSpPr/>
          <p:nvPr/>
        </p:nvSpPr>
        <p:spPr>
          <a:xfrm>
            <a:off x="2403737" y="4960225"/>
            <a:ext cx="7489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1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火灾次数</a:t>
            </a:r>
            <a:endParaRPr lang="en-US" altLang="ko-KR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A4290E-5EC0-44B9-B1E4-2CC4D1C43207}"/>
              </a:ext>
            </a:extLst>
          </p:cNvPr>
          <p:cNvSpPr/>
          <p:nvPr/>
        </p:nvSpPr>
        <p:spPr>
          <a:xfrm>
            <a:off x="3466159" y="4959746"/>
            <a:ext cx="7489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1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人命伤害</a:t>
            </a:r>
            <a:endParaRPr lang="en-US" altLang="ko-KR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43" name="Google Shape;141;p16">
            <a:extLst>
              <a:ext uri="{FF2B5EF4-FFF2-40B4-BE49-F238E27FC236}">
                <a16:creationId xmlns:a16="http://schemas.microsoft.com/office/drawing/2014/main" id="{C7DA536C-BFFF-4AC1-B610-9C548F36D5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5383F762-3416-4BFE-8657-FD9BD54C6029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2265B9C7-8586-45FD-9469-0FF714CF1D16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F2AEC45D-B191-42FD-BCE1-331E619B1693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24AB6A9-2024-4A61-9806-0EAF8382B4A8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다이아몬드 49">
            <a:extLst>
              <a:ext uri="{FF2B5EF4-FFF2-40B4-BE49-F238E27FC236}">
                <a16:creationId xmlns:a16="http://schemas.microsoft.com/office/drawing/2014/main" id="{22CDBDD7-0E72-4E81-A9DA-BFB4AB5F31B2}"/>
              </a:ext>
            </a:extLst>
          </p:cNvPr>
          <p:cNvSpPr/>
          <p:nvPr/>
        </p:nvSpPr>
        <p:spPr>
          <a:xfrm>
            <a:off x="5552793" y="275131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다이아몬드 50">
            <a:extLst>
              <a:ext uri="{FF2B5EF4-FFF2-40B4-BE49-F238E27FC236}">
                <a16:creationId xmlns:a16="http://schemas.microsoft.com/office/drawing/2014/main" id="{799CB102-B034-4F87-A15E-5584778D2007}"/>
              </a:ext>
            </a:extLst>
          </p:cNvPr>
          <p:cNvSpPr/>
          <p:nvPr/>
        </p:nvSpPr>
        <p:spPr>
          <a:xfrm>
            <a:off x="5552792" y="357940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Google Shape;174;p17">
            <a:extLst>
              <a:ext uri="{FF2B5EF4-FFF2-40B4-BE49-F238E27FC236}">
                <a16:creationId xmlns:a16="http://schemas.microsoft.com/office/drawing/2014/main" id="{65096CEC-97E2-4B1F-99D1-DFA604BE2E16}"/>
              </a:ext>
            </a:extLst>
          </p:cNvPr>
          <p:cNvSpPr/>
          <p:nvPr/>
        </p:nvSpPr>
        <p:spPr>
          <a:xfrm>
            <a:off x="1112297" y="81991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多重可用场所火灾情况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</p:txBody>
      </p:sp>
      <p:sp>
        <p:nvSpPr>
          <p:cNvPr id="53" name="Google Shape;175;p17">
            <a:extLst>
              <a:ext uri="{FF2B5EF4-FFF2-40B4-BE49-F238E27FC236}">
                <a16:creationId xmlns:a16="http://schemas.microsoft.com/office/drawing/2014/main" id="{1D5142E8-EBA7-464A-B5E2-0CE700242013}"/>
              </a:ext>
            </a:extLst>
          </p:cNvPr>
          <p:cNvSpPr/>
          <p:nvPr/>
        </p:nvSpPr>
        <p:spPr>
          <a:xfrm>
            <a:off x="351480" y="219578"/>
            <a:ext cx="567576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2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5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216" name="Google Shape;2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08" y="1644668"/>
            <a:ext cx="4587581" cy="39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/>
          <p:nvPr/>
        </p:nvSpPr>
        <p:spPr>
          <a:xfrm>
            <a:off x="5568891" y="1696003"/>
            <a:ext cx="4645330" cy="3236622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ko-KR" altLang="en-US" sz="19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</a:t>
            </a:r>
            <a:r>
              <a:rPr lang="zh-CN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电气原因</a:t>
            </a:r>
            <a:r>
              <a:rPr lang="en-US" altLang="zh-CN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1,250</a:t>
            </a:r>
            <a:r>
              <a:rPr lang="zh-CN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箱（</a:t>
            </a:r>
            <a:r>
              <a:rPr lang="en-US" altLang="zh-CN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40.3</a:t>
            </a:r>
            <a:r>
              <a:rPr lang="zh-CN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％）</a:t>
            </a:r>
            <a:endParaRPr lang="en-US" altLang="zh-CN" sz="19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endParaRPr sz="19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ko-KR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疏忽原因</a:t>
            </a:r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1,201</a:t>
            </a:r>
            <a:r>
              <a:rPr lang="ko-KR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例（</a:t>
            </a:r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38.7</a:t>
            </a:r>
            <a:r>
              <a:rPr lang="ko-KR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％）</a:t>
            </a:r>
            <a:endParaRPr lang="en-US" altLang="ko-KR" sz="19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endParaRPr sz="19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zh-CN" altLang="en-US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疏忽：抽烟，做饭，玩火等。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18" name="Google Shape;218;p19"/>
          <p:cNvSpPr/>
          <p:nvPr/>
        </p:nvSpPr>
        <p:spPr>
          <a:xfrm>
            <a:off x="1926479" y="3165909"/>
            <a:ext cx="1204103" cy="54364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 err="1">
                <a:solidFill>
                  <a:srgbClr val="3865B4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원인별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219" name="Google Shape;219;p19"/>
          <p:cNvGrpSpPr/>
          <p:nvPr/>
        </p:nvGrpSpPr>
        <p:grpSpPr>
          <a:xfrm>
            <a:off x="5096389" y="1369458"/>
            <a:ext cx="4060747" cy="1555269"/>
            <a:chOff x="1250116" y="1810669"/>
            <a:chExt cx="4806573" cy="1894028"/>
          </a:xfrm>
        </p:grpSpPr>
        <p:sp>
          <p:nvSpPr>
            <p:cNvPr id="220" name="Google Shape;220;p19"/>
            <p:cNvSpPr/>
            <p:nvPr/>
          </p:nvSpPr>
          <p:spPr>
            <a:xfrm>
              <a:off x="3125691" y="1810669"/>
              <a:ext cx="1065511" cy="1894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endParaRPr>
            </a:p>
          </p:txBody>
        </p:sp>
        <p:grpSp>
          <p:nvGrpSpPr>
            <p:cNvPr id="221" name="Google Shape;221;p19"/>
            <p:cNvGrpSpPr/>
            <p:nvPr/>
          </p:nvGrpSpPr>
          <p:grpSpPr>
            <a:xfrm>
              <a:off x="1250116" y="2451674"/>
              <a:ext cx="4806573" cy="0"/>
              <a:chOff x="1512582" y="2142908"/>
              <a:chExt cx="4806573" cy="0"/>
            </a:xfrm>
          </p:grpSpPr>
          <p:cxnSp>
            <p:nvCxnSpPr>
              <p:cNvPr id="222" name="Google Shape;222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" name="Google Shape;224;p19"/>
          <p:cNvGrpSpPr/>
          <p:nvPr/>
        </p:nvGrpSpPr>
        <p:grpSpPr>
          <a:xfrm>
            <a:off x="5100650" y="4154755"/>
            <a:ext cx="4060747" cy="1551272"/>
            <a:chOff x="1250115" y="1974820"/>
            <a:chExt cx="4806573" cy="1889163"/>
          </a:xfrm>
        </p:grpSpPr>
        <p:sp>
          <p:nvSpPr>
            <p:cNvPr id="225" name="Google Shape;225;p19"/>
            <p:cNvSpPr/>
            <p:nvPr/>
          </p:nvSpPr>
          <p:spPr>
            <a:xfrm>
              <a:off x="3083140" y="1974820"/>
              <a:ext cx="1134573" cy="1889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SimSun" panose="02010600030101010101" pitchFamily="2" charset="-122"/>
                  <a:ea typeface="Calibri"/>
                  <a:cs typeface="Calibri"/>
                  <a:sym typeface="Calibri"/>
                </a:rPr>
                <a:t>”</a:t>
              </a:r>
              <a:endParaRPr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grpSp>
          <p:nvGrpSpPr>
            <p:cNvPr id="226" name="Google Shape;226;p19"/>
            <p:cNvGrpSpPr/>
            <p:nvPr/>
          </p:nvGrpSpPr>
          <p:grpSpPr>
            <a:xfrm>
              <a:off x="1250115" y="2451674"/>
              <a:ext cx="4806573" cy="0"/>
              <a:chOff x="1512582" y="2142908"/>
              <a:chExt cx="4806573" cy="0"/>
            </a:xfrm>
          </p:grpSpPr>
          <p:cxnSp>
            <p:nvCxnSpPr>
              <p:cNvPr id="227" name="Google Shape;227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9" name="Google Shape;229;p19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30" name="Google Shape;230;p19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31" name="Google Shape;231;p1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1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3" name="Google Shape;23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직사각형 1">
            <a:extLst>
              <a:ext uri="{FF2B5EF4-FFF2-40B4-BE49-F238E27FC236}">
                <a16:creationId xmlns:a16="http://schemas.microsoft.com/office/drawing/2014/main" id="{AEC61B8E-A1FD-4204-97D3-51268A3FD488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6" name="그림 12">
            <a:extLst>
              <a:ext uri="{FF2B5EF4-FFF2-40B4-BE49-F238E27FC236}">
                <a16:creationId xmlns:a16="http://schemas.microsoft.com/office/drawing/2014/main" id="{AF2F1261-1942-472B-B296-E070B0D231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AAB69F5-AF8C-447B-95B7-C37FCE1034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6DB16CE-A757-41B2-A7F5-031114516721}"/>
              </a:ext>
            </a:extLst>
          </p:cNvPr>
          <p:cNvSpPr/>
          <p:nvPr/>
        </p:nvSpPr>
        <p:spPr>
          <a:xfrm>
            <a:off x="2008094" y="3165909"/>
            <a:ext cx="923365" cy="543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6DC60BD-60A8-45C9-9B27-9F72E90A68F9}"/>
              </a:ext>
            </a:extLst>
          </p:cNvPr>
          <p:cNvSpPr/>
          <p:nvPr/>
        </p:nvSpPr>
        <p:spPr>
          <a:xfrm>
            <a:off x="1771753" y="3104904"/>
            <a:ext cx="1422184" cy="559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起火原因</a:t>
            </a:r>
            <a:endParaRPr lang="ko-KR" altLang="en-US" sz="40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76213" y="4993630"/>
            <a:ext cx="3383615" cy="506180"/>
          </a:xfrm>
          <a:prstGeom prst="rect">
            <a:avLst/>
          </a:prstGeom>
          <a:solidFill>
            <a:srgbClr val="D3ECF0"/>
          </a:solidFill>
          <a:ln>
            <a:solidFill>
              <a:srgbClr val="C7E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ko-KR" altLang="en-US" sz="1000" b="1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ko-KR" altLang="en-US" sz="1000" b="1" dirty="0">
                <a:solidFill>
                  <a:schemeClr val="tx1"/>
                </a:solidFill>
                <a:latin typeface="+mj-ea"/>
                <a:ea typeface="+mj-ea"/>
              </a:rPr>
              <a:t>   电气因素        疏忽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      </a:t>
            </a:r>
            <a:r>
              <a:rPr lang="ko-KR" altLang="en-US" sz="1000" b="1" dirty="0">
                <a:solidFill>
                  <a:schemeClr val="tx1"/>
                </a:solidFill>
                <a:latin typeface="+mj-ea"/>
                <a:ea typeface="+mj-ea"/>
              </a:rPr>
              <a:t>机械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      </a:t>
            </a:r>
            <a:r>
              <a:rPr lang="ko-KR" altLang="en-US" sz="1000" b="1" dirty="0">
                <a:solidFill>
                  <a:schemeClr val="tx1"/>
                </a:solidFill>
                <a:latin typeface="+mj-ea"/>
                <a:ea typeface="+mj-ea"/>
              </a:rPr>
              <a:t>防火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025742" y="5256434"/>
            <a:ext cx="133974" cy="123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881244" y="5256434"/>
            <a:ext cx="123744" cy="1237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451924" y="5256434"/>
            <a:ext cx="123744" cy="123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022604" y="5256434"/>
            <a:ext cx="123744" cy="12374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40" name="Google Shape;141;p16">
            <a:extLst>
              <a:ext uri="{FF2B5EF4-FFF2-40B4-BE49-F238E27FC236}">
                <a16:creationId xmlns:a16="http://schemas.microsoft.com/office/drawing/2014/main" id="{82999617-9C22-46A7-9266-752A2081AD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C90BC0EC-8BED-4FBE-BA53-A01DE6D1F050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A64B91C-5D17-450A-89C6-6A85D942D96F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CB23EAC2-90A3-4E6B-9D29-78E1E2C59287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E84A364F-F67A-4BBE-8C4C-95EA084FE21A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다이아몬드 46">
            <a:extLst>
              <a:ext uri="{FF2B5EF4-FFF2-40B4-BE49-F238E27FC236}">
                <a16:creationId xmlns:a16="http://schemas.microsoft.com/office/drawing/2014/main" id="{3BF01E75-0349-416B-9462-9AFB152F945B}"/>
              </a:ext>
            </a:extLst>
          </p:cNvPr>
          <p:cNvSpPr/>
          <p:nvPr/>
        </p:nvSpPr>
        <p:spPr>
          <a:xfrm>
            <a:off x="5624775" y="262911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다이아몬드 47">
            <a:extLst>
              <a:ext uri="{FF2B5EF4-FFF2-40B4-BE49-F238E27FC236}">
                <a16:creationId xmlns:a16="http://schemas.microsoft.com/office/drawing/2014/main" id="{D22C8DBE-4C45-4F6B-821A-CC07B42277C7}"/>
              </a:ext>
            </a:extLst>
          </p:cNvPr>
          <p:cNvSpPr/>
          <p:nvPr/>
        </p:nvSpPr>
        <p:spPr>
          <a:xfrm>
            <a:off x="5605615" y="322394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Google Shape;174;p17">
            <a:extLst>
              <a:ext uri="{FF2B5EF4-FFF2-40B4-BE49-F238E27FC236}">
                <a16:creationId xmlns:a16="http://schemas.microsoft.com/office/drawing/2014/main" id="{DFA8AC57-EAC2-472C-8A5C-06C063A9899E}"/>
              </a:ext>
            </a:extLst>
          </p:cNvPr>
          <p:cNvSpPr/>
          <p:nvPr/>
        </p:nvSpPr>
        <p:spPr>
          <a:xfrm>
            <a:off x="1112297" y="81991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多重可用场所火灾情况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</a:endParaRPr>
          </a:p>
        </p:txBody>
      </p:sp>
      <p:sp>
        <p:nvSpPr>
          <p:cNvPr id="51" name="Google Shape;175;p17">
            <a:extLst>
              <a:ext uri="{FF2B5EF4-FFF2-40B4-BE49-F238E27FC236}">
                <a16:creationId xmlns:a16="http://schemas.microsoft.com/office/drawing/2014/main" id="{EA327F1B-8746-4793-9793-268C16423097}"/>
              </a:ext>
            </a:extLst>
          </p:cNvPr>
          <p:cNvSpPr/>
          <p:nvPr/>
        </p:nvSpPr>
        <p:spPr>
          <a:xfrm>
            <a:off x="351480" y="219578"/>
            <a:ext cx="567576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2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0"/>
          <p:cNvSpPr txBox="1"/>
          <p:nvPr/>
        </p:nvSpPr>
        <p:spPr>
          <a:xfrm>
            <a:off x="1833937" y="1119450"/>
            <a:ext cx="11231468" cy="29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b="1" dirty="0">
                <a:solidFill>
                  <a:srgbClr val="3865B4"/>
                </a:solidFill>
                <a:latin typeface="SimSun" panose="02010600030101010101" pitchFamily="2" charset="-122"/>
                <a:ea typeface="Malgun Gothic"/>
                <a:cs typeface="Malgun Gothic"/>
                <a:sym typeface="Malgun Gothic"/>
              </a:rPr>
              <a:t>            </a:t>
            </a:r>
            <a:endParaRPr lang="en-US" altLang="ko-KR" sz="2800" b="1" dirty="0">
              <a:solidFill>
                <a:srgbClr val="3865B4"/>
              </a:solidFill>
              <a:latin typeface="SimSun" panose="02010600030101010101" pitchFamily="2" charset="-122"/>
              <a:ea typeface="SimSun" panose="02010600030101010101" pitchFamily="2" charset="-122"/>
              <a:cs typeface="Malgun Gothic"/>
              <a:sym typeface="Malgun Gothic"/>
            </a:endParaRP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        </a:t>
            </a:r>
            <a:r>
              <a:rPr lang="zh-CN" altLang="en-US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由于组装错误或留声机设备过时</a:t>
            </a:r>
            <a: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             </a:t>
            </a: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        </a:t>
            </a:r>
            <a:r>
              <a:rPr lang="zh-CN" altLang="en-US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由于电源过载</a:t>
            </a:r>
            <a: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/>
            </a:r>
            <a:b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</a:br>
            <a: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        </a:t>
            </a:r>
            <a:r>
              <a:rPr lang="zh-CN" altLang="en-US" sz="1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潮湿和雨淋导致电源线开路或漏电</a:t>
            </a: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Malgun Gothic"/>
              <a:sym typeface="Malgun Gothic"/>
            </a:endParaRPr>
          </a:p>
        </p:txBody>
      </p:sp>
      <p:sp>
        <p:nvSpPr>
          <p:cNvPr id="243" name="Google Shape;243;p20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6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718" y="4061781"/>
            <a:ext cx="257529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3340" y="4061781"/>
            <a:ext cx="245745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1624" y="4061781"/>
            <a:ext cx="2252573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0" name="Google Shape;250;p20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51" name="Google Shape;251;p20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52" name="Google Shape;252;p2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2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4" name="Google Shape;254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직사각형 1">
            <a:extLst>
              <a:ext uri="{FF2B5EF4-FFF2-40B4-BE49-F238E27FC236}">
                <a16:creationId xmlns:a16="http://schemas.microsoft.com/office/drawing/2014/main" id="{E4567279-7EFD-4E20-9737-6C484863267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0E473753-05F7-43AF-9CFA-290E034C75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42E746F-CD53-44FF-8F72-A7D9B3C49B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B6E27DAE-AE06-4B86-8EC0-768F9F7E86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F4B1A0CF-A3EF-4395-85C9-522ACC0147C2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FA0AB59-FD24-4172-8F7D-BA01A01C46AB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F017D60-6AFC-4169-96AB-BB191CD13360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636B6982-92C5-4651-9ECC-223DB39B1DB2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Google Shape;324;p24">
            <a:extLst>
              <a:ext uri="{FF2B5EF4-FFF2-40B4-BE49-F238E27FC236}">
                <a16:creationId xmlns:a16="http://schemas.microsoft.com/office/drawing/2014/main" id="{65328A35-2C11-4C89-8039-09C82A1007BA}"/>
              </a:ext>
            </a:extLst>
          </p:cNvPr>
          <p:cNvSpPr/>
          <p:nvPr/>
        </p:nvSpPr>
        <p:spPr>
          <a:xfrm>
            <a:off x="987067" y="214132"/>
            <a:ext cx="569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练歌房火灾的原因</a:t>
            </a:r>
            <a:endParaRPr lang="zh-CN" altLang="en-US" sz="27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3" name="Google Shape;325;p24">
            <a:extLst>
              <a:ext uri="{FF2B5EF4-FFF2-40B4-BE49-F238E27FC236}">
                <a16:creationId xmlns:a16="http://schemas.microsoft.com/office/drawing/2014/main" id="{598C7685-A032-49CB-9CCD-E9B909C73850}"/>
              </a:ext>
            </a:extLst>
          </p:cNvPr>
          <p:cNvSpPr/>
          <p:nvPr/>
        </p:nvSpPr>
        <p:spPr>
          <a:xfrm>
            <a:off x="383232" y="227831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4" name="다이아몬드 33">
            <a:extLst>
              <a:ext uri="{FF2B5EF4-FFF2-40B4-BE49-F238E27FC236}">
                <a16:creationId xmlns:a16="http://schemas.microsoft.com/office/drawing/2014/main" id="{8CC2A4C3-BE25-45F6-BE7F-9D155D1B91FB}"/>
              </a:ext>
            </a:extLst>
          </p:cNvPr>
          <p:cNvSpPr/>
          <p:nvPr/>
        </p:nvSpPr>
        <p:spPr>
          <a:xfrm>
            <a:off x="2852097" y="2289473"/>
            <a:ext cx="240726" cy="24072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057C3566-5033-495D-A3AA-9B3469A462A4}"/>
              </a:ext>
            </a:extLst>
          </p:cNvPr>
          <p:cNvSpPr/>
          <p:nvPr/>
        </p:nvSpPr>
        <p:spPr>
          <a:xfrm>
            <a:off x="2852097" y="2880039"/>
            <a:ext cx="240726" cy="24072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다이아몬드 36">
            <a:extLst>
              <a:ext uri="{FF2B5EF4-FFF2-40B4-BE49-F238E27FC236}">
                <a16:creationId xmlns:a16="http://schemas.microsoft.com/office/drawing/2014/main" id="{CB4EE32D-69AF-40B6-9C46-9F27BEBB2C84}"/>
              </a:ext>
            </a:extLst>
          </p:cNvPr>
          <p:cNvSpPr/>
          <p:nvPr/>
        </p:nvSpPr>
        <p:spPr>
          <a:xfrm>
            <a:off x="2852097" y="3500253"/>
            <a:ext cx="240726" cy="24072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24B9EE1-5909-4937-BFA7-ABA379C4CDF4}"/>
              </a:ext>
            </a:extLst>
          </p:cNvPr>
          <p:cNvSpPr/>
          <p:nvPr/>
        </p:nvSpPr>
        <p:spPr>
          <a:xfrm>
            <a:off x="4114801" y="1455436"/>
            <a:ext cx="1470212" cy="47513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Malgun Gothic"/>
                <a:cs typeface="Malgun Gothic"/>
                <a:sym typeface="Malgun Gothic"/>
              </a:rPr>
              <a:t>由电引起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1"/>
          <p:cNvSpPr txBox="1"/>
          <p:nvPr/>
        </p:nvSpPr>
        <p:spPr>
          <a:xfrm>
            <a:off x="1920612" y="867581"/>
            <a:ext cx="8286639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         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</a:t>
            </a:r>
            <a:r>
              <a:rPr lang="zh-CN" altLang="en-US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在练歌房扔烟头</a:t>
            </a:r>
            <a:endParaRPr lang="en-US" altLang="ko-KR" sz="20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Malgun Gothic"/>
              <a:sym typeface="Malgun Gothic"/>
            </a:endParaRPr>
          </a:p>
          <a:p>
            <a:pPr lvl="0">
              <a:lnSpc>
                <a:spcPct val="200000"/>
              </a:lnSpc>
            </a:pPr>
            <a:r>
              <a:rPr lang="en-US" altLang="ko-KR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  </a:t>
            </a:r>
            <a:r>
              <a:rPr lang="zh-CN" altLang="en-US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醉酒时吸烟并且不了解火情</a:t>
            </a:r>
            <a:endParaRPr lang="en-US" altLang="ko-KR" sz="20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Malgun Gothic"/>
              <a:sym typeface="Malgun Gothic"/>
            </a:endParaRPr>
          </a:p>
          <a:p>
            <a:pPr lvl="0">
              <a:lnSpc>
                <a:spcPct val="200000"/>
              </a:lnSpc>
            </a:pPr>
            <a:r>
              <a:rPr lang="zh-CN" altLang="en-US" sz="20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Malgun Gothic"/>
                <a:sym typeface="Malgun Gothic"/>
              </a:rPr>
              <a:t>  当烟蒂没有完全脱落时，将烟头扔进纸袋，引起火灾</a:t>
            </a:r>
            <a:endParaRPr sz="32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Malgun Gothic"/>
              <a:sym typeface="Malgun Gothic"/>
            </a:endParaRPr>
          </a:p>
        </p:txBody>
      </p:sp>
      <p:sp>
        <p:nvSpPr>
          <p:cNvPr id="266" name="Google Shape;266;p21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7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271" name="Google Shape;271;p21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72" name="Google Shape;272;p21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73" name="Google Shape;273;p2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5" name="Google Shape;275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직사각형 1">
            <a:extLst>
              <a:ext uri="{FF2B5EF4-FFF2-40B4-BE49-F238E27FC236}">
                <a16:creationId xmlns:a16="http://schemas.microsoft.com/office/drawing/2014/main" id="{A37BBC2A-CF41-4A5B-A5FA-683F15C23D10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B850CC8F-287A-4E34-982A-70BAB31C09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288EA24-75B3-4AF2-AAE8-F8DA9476F6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F4773236-6218-4847-A367-2A69F153BF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7C9129BD-4BEC-4398-AC83-A1EAE1943D67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F4F96E0-D742-4601-9F7F-45BDB6ADFCFD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A523DA6-41B8-489A-8FB8-815879AB3BA9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4A7C4B7-9CA0-4178-A17A-5BC859BFF982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다이아몬드 31">
            <a:extLst>
              <a:ext uri="{FF2B5EF4-FFF2-40B4-BE49-F238E27FC236}">
                <a16:creationId xmlns:a16="http://schemas.microsoft.com/office/drawing/2014/main" id="{50EB7244-9B64-48F8-B60A-4E0363D923BB}"/>
              </a:ext>
            </a:extLst>
          </p:cNvPr>
          <p:cNvSpPr/>
          <p:nvPr/>
        </p:nvSpPr>
        <p:spPr>
          <a:xfrm>
            <a:off x="1902682" y="2022085"/>
            <a:ext cx="240726" cy="24072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다이아몬드 32">
            <a:extLst>
              <a:ext uri="{FF2B5EF4-FFF2-40B4-BE49-F238E27FC236}">
                <a16:creationId xmlns:a16="http://schemas.microsoft.com/office/drawing/2014/main" id="{5253FBA5-6775-4FE5-A08A-A5EC905DA8E5}"/>
              </a:ext>
            </a:extLst>
          </p:cNvPr>
          <p:cNvSpPr/>
          <p:nvPr/>
        </p:nvSpPr>
        <p:spPr>
          <a:xfrm>
            <a:off x="1902682" y="2621616"/>
            <a:ext cx="240726" cy="24072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B350B018-7C60-43D0-B255-730BD8C1855A}"/>
              </a:ext>
            </a:extLst>
          </p:cNvPr>
          <p:cNvSpPr/>
          <p:nvPr/>
        </p:nvSpPr>
        <p:spPr>
          <a:xfrm>
            <a:off x="1902682" y="3232865"/>
            <a:ext cx="240726" cy="24072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Google Shape;324;p24">
            <a:extLst>
              <a:ext uri="{FF2B5EF4-FFF2-40B4-BE49-F238E27FC236}">
                <a16:creationId xmlns:a16="http://schemas.microsoft.com/office/drawing/2014/main" id="{E3E5142D-ED69-444F-A6C5-6BFBF9BFEEE0}"/>
              </a:ext>
            </a:extLst>
          </p:cNvPr>
          <p:cNvSpPr/>
          <p:nvPr/>
        </p:nvSpPr>
        <p:spPr>
          <a:xfrm>
            <a:off x="987067" y="214132"/>
            <a:ext cx="569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练歌房火灾的原因</a:t>
            </a:r>
            <a:endParaRPr sz="27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8" name="Google Shape;325;p24">
            <a:extLst>
              <a:ext uri="{FF2B5EF4-FFF2-40B4-BE49-F238E27FC236}">
                <a16:creationId xmlns:a16="http://schemas.microsoft.com/office/drawing/2014/main" id="{A5B8EAE4-D285-4118-9750-10ECAD69DBAB}"/>
              </a:ext>
            </a:extLst>
          </p:cNvPr>
          <p:cNvSpPr/>
          <p:nvPr/>
        </p:nvSpPr>
        <p:spPr>
          <a:xfrm>
            <a:off x="383232" y="227831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2AF6BA24-A9A7-4897-95EB-8869B124C874}"/>
              </a:ext>
            </a:extLst>
          </p:cNvPr>
          <p:cNvSpPr/>
          <p:nvPr/>
        </p:nvSpPr>
        <p:spPr>
          <a:xfrm>
            <a:off x="4404303" y="1299335"/>
            <a:ext cx="1470212" cy="47513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Malgun Gothic"/>
                <a:cs typeface="Malgun Gothic"/>
                <a:sym typeface="Malgun Gothic"/>
              </a:rPr>
              <a:t>由于烟头 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EE84355E-731B-4EFB-B5BD-DBBE7F758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86" y="3755864"/>
            <a:ext cx="3211835" cy="217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534C115-CB7C-4410-AEDD-8784FCEF3D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85" y="3755234"/>
            <a:ext cx="3211835" cy="2157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/>
        </p:nvSpPr>
        <p:spPr>
          <a:xfrm>
            <a:off x="1002508" y="2040768"/>
            <a:ext cx="4470829" cy="376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Malgun Gothic"/>
                <a:ea typeface="Malgun Gothic"/>
                <a:sym typeface="Malgun Gothic"/>
              </a:rPr>
              <a:t>         </a:t>
            </a: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          </a:t>
            </a:r>
            <a:endParaRPr lang="en-US" altLang="zh-CN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无心扔烟头引起火灾的情况频繁发生</a:t>
            </a:r>
            <a:endParaRPr lang="en-US" altLang="zh-CN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2015</a:t>
            </a: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年制度改革，国内市场贩卖中的香烟全部处理成低发火性香烟</a:t>
            </a:r>
            <a:endParaRPr lang="en-US" altLang="zh-CN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endParaRPr lang="zh-CN" altLang="en-US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点燃火而不吸烟时，香烟会自动熄灭</a:t>
            </a:r>
            <a:endParaRPr lang="en-US" altLang="zh-CN" sz="1600" b="1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获得防止火灾性能的认证后才可贩卖</a:t>
            </a:r>
            <a:endParaRPr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pic>
        <p:nvPicPr>
          <p:cNvPr id="284" name="Google Shape;284;p22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567" y="2425700"/>
            <a:ext cx="3648458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7" name="Google Shape;287;p22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8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288" name="Google Shape;288;p22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89" name="Google Shape;289;p22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90" name="Google Shape;290;p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2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직사각형 1">
            <a:extLst>
              <a:ext uri="{FF2B5EF4-FFF2-40B4-BE49-F238E27FC236}">
                <a16:creationId xmlns:a16="http://schemas.microsoft.com/office/drawing/2014/main" id="{2A468DAD-8486-4478-BF54-FB3313BA5554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imSun" panose="02010600030101010101" pitchFamily="2" charset="-122"/>
            </a:endParaRPr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87873903-8593-4778-A225-BD902824E2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E393ACA-C87F-4D05-8678-15C06AA0C1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4" name="Google Shape;141;p16">
            <a:extLst>
              <a:ext uri="{FF2B5EF4-FFF2-40B4-BE49-F238E27FC236}">
                <a16:creationId xmlns:a16="http://schemas.microsoft.com/office/drawing/2014/main" id="{DABFD61C-B596-4E3A-967E-5280FBF6A9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B07395AE-8929-42E3-A08C-732B305E10DE}"/>
              </a:ext>
            </a:extLst>
          </p:cNvPr>
          <p:cNvSpPr/>
          <p:nvPr/>
        </p:nvSpPr>
        <p:spPr>
          <a:xfrm>
            <a:off x="6899815" y="6482027"/>
            <a:ext cx="80926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残障人士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CCC12ED-84B4-47A5-8C34-E72028588812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女人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EE42135-2772-4D2E-856B-2CC4C4B4E244}"/>
              </a:ext>
            </a:extLst>
          </p:cNvPr>
          <p:cNvSpPr/>
          <p:nvPr/>
        </p:nvSpPr>
        <p:spPr>
          <a:xfrm>
            <a:off x="8520525" y="6491920"/>
            <a:ext cx="51328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长老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B41B66D-565E-4B94-8A89-C3E1050975E8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다이아몬드 32">
            <a:extLst>
              <a:ext uri="{FF2B5EF4-FFF2-40B4-BE49-F238E27FC236}">
                <a16:creationId xmlns:a16="http://schemas.microsoft.com/office/drawing/2014/main" id="{45DE1D84-AF13-42EB-82C3-9647F4A22188}"/>
              </a:ext>
            </a:extLst>
          </p:cNvPr>
          <p:cNvSpPr/>
          <p:nvPr/>
        </p:nvSpPr>
        <p:spPr>
          <a:xfrm>
            <a:off x="809164" y="3011420"/>
            <a:ext cx="182590" cy="182590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다이아몬드 33">
            <a:extLst>
              <a:ext uri="{FF2B5EF4-FFF2-40B4-BE49-F238E27FC236}">
                <a16:creationId xmlns:a16="http://schemas.microsoft.com/office/drawing/2014/main" id="{94C72250-A475-46D6-9F9B-C1AE4A46D952}"/>
              </a:ext>
            </a:extLst>
          </p:cNvPr>
          <p:cNvSpPr/>
          <p:nvPr/>
        </p:nvSpPr>
        <p:spPr>
          <a:xfrm>
            <a:off x="809164" y="3505836"/>
            <a:ext cx="182590" cy="182590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다이아몬드 34">
            <a:extLst>
              <a:ext uri="{FF2B5EF4-FFF2-40B4-BE49-F238E27FC236}">
                <a16:creationId xmlns:a16="http://schemas.microsoft.com/office/drawing/2014/main" id="{BABDBBEB-1D38-49C3-B9EA-9D39F26359A6}"/>
              </a:ext>
            </a:extLst>
          </p:cNvPr>
          <p:cNvSpPr/>
          <p:nvPr/>
        </p:nvSpPr>
        <p:spPr>
          <a:xfrm>
            <a:off x="818689" y="4971678"/>
            <a:ext cx="182590" cy="182590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951F1126-C9FC-4C75-A6CB-678A138DFA2A}"/>
              </a:ext>
            </a:extLst>
          </p:cNvPr>
          <p:cNvSpPr/>
          <p:nvPr/>
        </p:nvSpPr>
        <p:spPr>
          <a:xfrm>
            <a:off x="809164" y="5453193"/>
            <a:ext cx="182590" cy="182590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Google Shape;324;p24">
            <a:extLst>
              <a:ext uri="{FF2B5EF4-FFF2-40B4-BE49-F238E27FC236}">
                <a16:creationId xmlns:a16="http://schemas.microsoft.com/office/drawing/2014/main" id="{6C01C8CE-5EF0-48F7-89FC-B9F0962BF26F}"/>
              </a:ext>
            </a:extLst>
          </p:cNvPr>
          <p:cNvSpPr/>
          <p:nvPr/>
        </p:nvSpPr>
        <p:spPr>
          <a:xfrm>
            <a:off x="987067" y="214132"/>
            <a:ext cx="569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Calibri"/>
                <a:sym typeface="Calibri"/>
              </a:rPr>
              <a:t>练歌房火灾的原因</a:t>
            </a:r>
            <a:endParaRPr sz="2700" b="1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32" name="Google Shape;325;p24">
            <a:extLst>
              <a:ext uri="{FF2B5EF4-FFF2-40B4-BE49-F238E27FC236}">
                <a16:creationId xmlns:a16="http://schemas.microsoft.com/office/drawing/2014/main" id="{3842D0D8-195C-481A-9781-59C44A9223BD}"/>
              </a:ext>
            </a:extLst>
          </p:cNvPr>
          <p:cNvSpPr/>
          <p:nvPr/>
        </p:nvSpPr>
        <p:spPr>
          <a:xfrm>
            <a:off x="383232" y="227831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SimSun" panose="02010600030101010101" pitchFamily="2" charset="-122"/>
                <a:ea typeface="Calibri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SimSun" panose="02010600030101010101" pitchFamily="2" charset="-122"/>
              <a:ea typeface="SimSu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715DFEE-FA6E-40F5-9C85-16C209557326}"/>
              </a:ext>
            </a:extLst>
          </p:cNvPr>
          <p:cNvSpPr/>
          <p:nvPr/>
        </p:nvSpPr>
        <p:spPr>
          <a:xfrm>
            <a:off x="3697250" y="1501858"/>
            <a:ext cx="2366682" cy="4775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Malgun Gothic"/>
                <a:ea typeface="Malgun Gothic"/>
              </a:rPr>
              <a:t>低</a:t>
            </a:r>
            <a:r>
              <a:rPr lang="zh-CN" altLang="en-US" sz="2400" b="1" dirty="0">
                <a:solidFill>
                  <a:schemeClr val="bg1"/>
                </a:solidFill>
                <a:latin typeface="Malgun Gothic"/>
                <a:ea typeface="Malgun Gothic"/>
              </a:rPr>
              <a:t>发火性 香烟</a:t>
            </a:r>
            <a:r>
              <a:rPr lang="zh-CN" altLang="en-US" sz="2400" b="1" dirty="0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？</a:t>
            </a:r>
            <a:endParaRPr lang="en-US" altLang="zh-CN" sz="2400" b="1" dirty="0">
              <a:solidFill>
                <a:schemeClr val="bg1"/>
              </a:solidFill>
              <a:latin typeface="Malgun Gothic"/>
              <a:ea typeface="Malgun Gothic"/>
              <a:sym typeface="Malgun Gothic"/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테마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</TotalTime>
  <Words>1059</Words>
  <Application>Microsoft Office PowerPoint</Application>
  <PresentationFormat>사용자 지정</PresentationFormat>
  <Paragraphs>262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Times New Roman</vt:lpstr>
      <vt:lpstr>SimSun</vt:lpstr>
      <vt:lpstr>SimSun</vt:lpstr>
      <vt:lpstr>Calibri</vt:lpstr>
      <vt:lpstr>맑은 고딕</vt:lpstr>
      <vt:lpstr>맑은 고딕</vt:lpstr>
      <vt:lpstr>Stardos Stencil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비전마스타</dc:creator>
  <cp:lastModifiedBy>park</cp:lastModifiedBy>
  <cp:revision>38</cp:revision>
  <dcterms:modified xsi:type="dcterms:W3CDTF">2020-10-20T13:15:05Z</dcterms:modified>
</cp:coreProperties>
</file>